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8"/>
  </p:notesMasterIdLst>
  <p:sldIdLst>
    <p:sldId id="438" r:id="rId5"/>
    <p:sldId id="439" r:id="rId6"/>
    <p:sldId id="578" r:id="rId7"/>
    <p:sldId id="440" r:id="rId8"/>
    <p:sldId id="345" r:id="rId9"/>
    <p:sldId id="341" r:id="rId10"/>
    <p:sldId id="1044" r:id="rId11"/>
    <p:sldId id="1045" r:id="rId12"/>
    <p:sldId id="988" r:id="rId13"/>
    <p:sldId id="991" r:id="rId14"/>
    <p:sldId id="995" r:id="rId15"/>
    <p:sldId id="994" r:id="rId16"/>
    <p:sldId id="443" r:id="rId17"/>
    <p:sldId id="1041" r:id="rId18"/>
    <p:sldId id="1042" r:id="rId19"/>
    <p:sldId id="1043" r:id="rId20"/>
    <p:sldId id="649" r:id="rId21"/>
    <p:sldId id="650" r:id="rId22"/>
    <p:sldId id="651" r:id="rId23"/>
    <p:sldId id="445" r:id="rId24"/>
    <p:sldId id="446" r:id="rId25"/>
    <p:sldId id="591" r:id="rId26"/>
    <p:sldId id="589" r:id="rId27"/>
    <p:sldId id="455" r:id="rId28"/>
    <p:sldId id="456" r:id="rId29"/>
    <p:sldId id="319" r:id="rId30"/>
    <p:sldId id="457" r:id="rId31"/>
    <p:sldId id="343" r:id="rId32"/>
    <p:sldId id="458" r:id="rId33"/>
    <p:sldId id="388" r:id="rId34"/>
    <p:sldId id="459" r:id="rId35"/>
    <p:sldId id="460" r:id="rId36"/>
    <p:sldId id="461" r:id="rId37"/>
    <p:sldId id="337" r:id="rId38"/>
    <p:sldId id="391" r:id="rId39"/>
    <p:sldId id="336" r:id="rId40"/>
    <p:sldId id="462" r:id="rId41"/>
    <p:sldId id="308" r:id="rId42"/>
    <p:sldId id="680" r:id="rId43"/>
    <p:sldId id="955" r:id="rId44"/>
    <p:sldId id="965" r:id="rId45"/>
    <p:sldId id="1029" r:id="rId46"/>
    <p:sldId id="956" r:id="rId47"/>
    <p:sldId id="1030" r:id="rId48"/>
    <p:sldId id="1028" r:id="rId49"/>
    <p:sldId id="1031" r:id="rId50"/>
    <p:sldId id="986" r:id="rId51"/>
    <p:sldId id="958" r:id="rId52"/>
    <p:sldId id="979" r:id="rId53"/>
    <p:sldId id="683" r:id="rId54"/>
    <p:sldId id="671" r:id="rId55"/>
    <p:sldId id="674" r:id="rId56"/>
    <p:sldId id="684" r:id="rId57"/>
    <p:sldId id="1032" r:id="rId58"/>
    <p:sldId id="974" r:id="rId59"/>
    <p:sldId id="967" r:id="rId60"/>
    <p:sldId id="989" r:id="rId61"/>
    <p:sldId id="1033" r:id="rId62"/>
    <p:sldId id="990" r:id="rId63"/>
    <p:sldId id="670" r:id="rId64"/>
    <p:sldId id="972" r:id="rId65"/>
    <p:sldId id="1034" r:id="rId66"/>
    <p:sldId id="1035" r:id="rId67"/>
    <p:sldId id="1036" r:id="rId68"/>
    <p:sldId id="1037" r:id="rId69"/>
    <p:sldId id="1038" r:id="rId70"/>
    <p:sldId id="1039" r:id="rId71"/>
    <p:sldId id="1040" r:id="rId72"/>
    <p:sldId id="465" r:id="rId73"/>
    <p:sldId id="466" r:id="rId74"/>
    <p:sldId id="685" r:id="rId75"/>
    <p:sldId id="1015" r:id="rId76"/>
    <p:sldId id="269" r:id="rId77"/>
    <p:sldId id="1046" r:id="rId78"/>
    <p:sldId id="687" r:id="rId79"/>
    <p:sldId id="686" r:id="rId80"/>
    <p:sldId id="467" r:id="rId81"/>
    <p:sldId id="468" r:id="rId82"/>
    <p:sldId id="364" r:id="rId83"/>
    <p:sldId id="469" r:id="rId84"/>
    <p:sldId id="652" r:id="rId85"/>
    <p:sldId id="316" r:id="rId86"/>
    <p:sldId id="535" r:id="rId87"/>
    <p:sldId id="536" r:id="rId88"/>
    <p:sldId id="470" r:id="rId89"/>
    <p:sldId id="541" r:id="rId90"/>
    <p:sldId id="537" r:id="rId91"/>
    <p:sldId id="1047" r:id="rId92"/>
    <p:sldId id="1048" r:id="rId93"/>
    <p:sldId id="1049" r:id="rId94"/>
    <p:sldId id="1050" r:id="rId95"/>
    <p:sldId id="1051" r:id="rId96"/>
    <p:sldId id="1052" r:id="rId97"/>
    <p:sldId id="1053" r:id="rId98"/>
    <p:sldId id="1054" r:id="rId99"/>
    <p:sldId id="1055" r:id="rId100"/>
    <p:sldId id="1056" r:id="rId101"/>
    <p:sldId id="1057" r:id="rId102"/>
    <p:sldId id="1058" r:id="rId103"/>
    <p:sldId id="1059" r:id="rId104"/>
    <p:sldId id="1060" r:id="rId105"/>
    <p:sldId id="475" r:id="rId106"/>
    <p:sldId id="476" r:id="rId107"/>
    <p:sldId id="350" r:id="rId108"/>
    <p:sldId id="477" r:id="rId109"/>
    <p:sldId id="393" r:id="rId110"/>
    <p:sldId id="392" r:id="rId111"/>
    <p:sldId id="628" r:id="rId112"/>
    <p:sldId id="659" r:id="rId113"/>
    <p:sldId id="662" r:id="rId114"/>
    <p:sldId id="334" r:id="rId115"/>
    <p:sldId id="481" r:id="rId116"/>
    <p:sldId id="482" r:id="rId117"/>
    <p:sldId id="626" r:id="rId118"/>
    <p:sldId id="483" r:id="rId119"/>
    <p:sldId id="484" r:id="rId120"/>
    <p:sldId id="486" r:id="rId121"/>
    <p:sldId id="487" r:id="rId122"/>
    <p:sldId id="302" r:id="rId123"/>
    <p:sldId id="346" r:id="rId124"/>
    <p:sldId id="387" r:id="rId125"/>
    <p:sldId id="489" r:id="rId126"/>
    <p:sldId id="490" r:id="rId127"/>
    <p:sldId id="305" r:id="rId128"/>
    <p:sldId id="638" r:id="rId129"/>
    <p:sldId id="310" r:id="rId130"/>
    <p:sldId id="579" r:id="rId131"/>
    <p:sldId id="630" r:id="rId132"/>
    <p:sldId id="639" r:id="rId133"/>
    <p:sldId id="636" r:id="rId134"/>
    <p:sldId id="637" r:id="rId135"/>
    <p:sldId id="640" r:id="rId136"/>
    <p:sldId id="306" r:id="rId137"/>
    <p:sldId id="493" r:id="rId138"/>
    <p:sldId id="494" r:id="rId139"/>
    <p:sldId id="495" r:id="rId140"/>
    <p:sldId id="354" r:id="rId141"/>
    <p:sldId id="359" r:id="rId142"/>
    <p:sldId id="496" r:id="rId143"/>
    <p:sldId id="497" r:id="rId144"/>
    <p:sldId id="498" r:id="rId145"/>
    <p:sldId id="600" r:id="rId146"/>
    <p:sldId id="607" r:id="rId147"/>
    <p:sldId id="629" r:id="rId148"/>
    <p:sldId id="504" r:id="rId149"/>
    <p:sldId id="394" r:id="rId150"/>
    <p:sldId id="625" r:id="rId151"/>
    <p:sldId id="505" r:id="rId152"/>
    <p:sldId id="608" r:id="rId153"/>
    <p:sldId id="502" r:id="rId154"/>
    <p:sldId id="390" r:id="rId155"/>
    <p:sldId id="586" r:id="rId156"/>
    <p:sldId id="395" r:id="rId157"/>
    <p:sldId id="580" r:id="rId158"/>
    <p:sldId id="661" r:id="rId159"/>
    <p:sldId id="610" r:id="rId160"/>
    <p:sldId id="641" r:id="rId161"/>
    <p:sldId id="642" r:id="rId162"/>
    <p:sldId id="643" r:id="rId163"/>
    <p:sldId id="644" r:id="rId164"/>
    <p:sldId id="609" r:id="rId165"/>
    <p:sldId id="614" r:id="rId166"/>
    <p:sldId id="623" r:id="rId167"/>
    <p:sldId id="624" r:id="rId168"/>
    <p:sldId id="583" r:id="rId169"/>
    <p:sldId id="499" r:id="rId170"/>
    <p:sldId id="500" r:id="rId171"/>
    <p:sldId id="503" r:id="rId172"/>
    <p:sldId id="362" r:id="rId173"/>
    <p:sldId id="363" r:id="rId174"/>
    <p:sldId id="645" r:id="rId175"/>
    <p:sldId id="646" r:id="rId176"/>
    <p:sldId id="509" r:id="rId1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87"/>
    <p:restoredTop sz="63007" autoAdjust="0"/>
  </p:normalViewPr>
  <p:slideViewPr>
    <p:cSldViewPr snapToGrid="0">
      <p:cViewPr varScale="1">
        <p:scale>
          <a:sx n="96" d="100"/>
          <a:sy n="96" d="100"/>
        </p:scale>
        <p:origin x="1600" y="160"/>
      </p:cViewPr>
      <p:guideLst/>
    </p:cSldViewPr>
  </p:slideViewPr>
  <p:outlineViewPr>
    <p:cViewPr>
      <p:scale>
        <a:sx n="33" d="100"/>
        <a:sy n="33" d="100"/>
      </p:scale>
      <p:origin x="0" y="-1215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tableStyles" Target="tableStyle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Weinberg" userId="S::awg@teams.eisti.fr::61f5eb12-30fa-4dc8-a958-8ea0851ee7be" providerId="AD" clId="Web-{DA751548-3BF0-4AA4-A966-FB94F74587D5}"/>
  </pc:docChgLst>
  <pc:docChgLst>
    <pc:chgData name="Alexis Weinberg" userId="S::awg@teams.eisti.fr::61f5eb12-30fa-4dc8-a958-8ea0851ee7be" providerId="AD" clId="Web-{01963719-8DD6-4FC8-BDC9-6AB42BD7B0C0}"/>
  </pc:docChgLst>
  <pc:docChgLst>
    <pc:chgData name="Alexis Weinberg" userId="S::awg@teams.eisti.fr::61f5eb12-30fa-4dc8-a958-8ea0851ee7be" providerId="AD" clId="Web-{68226F66-86F6-486C-B8FF-1DF9E3FA909E}"/>
  </pc:docChgLst>
  <pc:docChgLst>
    <pc:chgData name="Alexis Weinberg" userId="S::awg@teams.eisti.fr::61f5eb12-30fa-4dc8-a958-8ea0851ee7be" providerId="AD" clId="Web-{172C15F8-5FA2-40F5-AB65-2E7C5633C3FA}"/>
  </pc:docChgLst>
  <pc:docChgLst>
    <pc:chgData name="Alexis Weinberg" userId="S::awg@teams.eisti.fr::61f5eb12-30fa-4dc8-a958-8ea0851ee7be" providerId="AD" clId="Web-{87C22B70-9A1A-44C0-B7E0-1776E88C32ED}"/>
  </pc:docChgLst>
  <pc:docChgLst>
    <pc:chgData name="Alexis Weinberg" userId="S::awg@teams.eisti.fr::61f5eb12-30fa-4dc8-a958-8ea0851ee7be" providerId="AD" clId="Web-{CC1F424B-3F3D-42C8-8DAA-7488CC7736F5}"/>
  </pc:docChgLst>
  <pc:docChgLst>
    <pc:chgData name="Alexis Weinberg" userId="S::awg@teams.eisti.fr::61f5eb12-30fa-4dc8-a958-8ea0851ee7be" providerId="AD" clId="Web-{C35A64D6-20C9-4D34-ABE3-8BE649B2D617}"/>
  </pc:docChgLst>
  <pc:docChgLst>
    <pc:chgData name="Alexis Weinberg" userId="S::awg@teams.eisti.fr::61f5eb12-30fa-4dc8-a958-8ea0851ee7be" providerId="AD" clId="Web-{E61A7DD1-0D8E-408A-A9A5-964071BAD0D4}"/>
  </pc:docChgLst>
  <pc:docChgLst>
    <pc:chgData name="Alexis Weinberg" userId="S::awg@teams.eisti.fr::61f5eb12-30fa-4dc8-a958-8ea0851ee7be" providerId="AD" clId="Web-{5E70AC27-397C-4BFD-94DE-5FBAD1008742}"/>
  </pc:docChgLst>
  <pc:docChgLst>
    <pc:chgData name="Alexis Weinberg" userId="S::awg@teams.eisti.fr::61f5eb12-30fa-4dc8-a958-8ea0851ee7be" providerId="AD" clId="Web-{510CF53B-6BCF-4E86-9F41-CFA6ADEC3357}"/>
  </pc:docChgLst>
  <pc:docChgLst>
    <pc:chgData name="Alexis Weinberg" userId="S::awg@teams.eisti.fr::61f5eb12-30fa-4dc8-a958-8ea0851ee7be" providerId="AD" clId="Web-{0F1BF7B0-A5C2-4B84-B64E-63C5DD63E499}"/>
  </pc:docChgLst>
  <pc:docChgLst>
    <pc:chgData name="Alexis Weinberg" userId="S::awg@teams.eisti.fr::61f5eb12-30fa-4dc8-a958-8ea0851ee7be" providerId="AD" clId="Web-{33E68BC7-61DF-4681-BC89-70AFD40E5391}"/>
  </pc:docChgLst>
  <pc:docChgLst>
    <pc:chgData name="Alexis Weinberg" userId="S::awg@teams.eisti.fr::61f5eb12-30fa-4dc8-a958-8ea0851ee7be" providerId="AD" clId="Web-{755364F5-DE16-4AFF-B871-613AF307D271}"/>
  </pc:docChgLst>
  <pc:docChgLst>
    <pc:chgData name="Alexis Weinberg" userId="S::awg@teams.eisti.fr::61f5eb12-30fa-4dc8-a958-8ea0851ee7be" providerId="AD" clId="Web-{31CF8CBC-A481-4735-9858-4CC6426F4EFF}"/>
  </pc:docChgLst>
  <pc:docChgLst>
    <pc:chgData name="Alexis Weinberg" userId="S::awg@teams.eisti.fr::61f5eb12-30fa-4dc8-a958-8ea0851ee7be" providerId="AD" clId="Web-{A6F201DF-BA43-414B-AA8E-4D8992B29205}"/>
  </pc:docChgLst>
  <pc:docChgLst>
    <pc:chgData name="Alexis Weinberg" userId="S::awg@teams.eisti.fr::61f5eb12-30fa-4dc8-a958-8ea0851ee7be" providerId="AD" clId="Web-{F6DFA548-43E7-419A-B09D-66B7B2FA4A70}"/>
  </pc:docChgLst>
  <pc:docChgLst>
    <pc:chgData name="Alexis Weinberg" userId="S::awg@teams.eisti.fr::61f5eb12-30fa-4dc8-a958-8ea0851ee7be" providerId="AD" clId="Web-{4F29DD79-68A2-42C1-9A1C-16DE64DA7453}"/>
  </pc:docChgLst>
  <pc:docChgLst>
    <pc:chgData name="Alexis Weinberg" userId="S::awg@teams.eisti.fr::61f5eb12-30fa-4dc8-a958-8ea0851ee7be" providerId="AD" clId="Web-{91043821-BF14-45D7-90B2-A2E8C2EC088D}"/>
  </pc:docChgLst>
  <pc:docChgLst>
    <pc:chgData name="Pierre Plancoulaine" userId="S::ppl@teams.eisti.fr::985292f4-a18a-40ed-8cfb-a60e66628ebd" providerId="AD" clId="Web-{F8769456-DEE4-4364-8274-E71AC7D3F8EF}"/>
  </pc:docChgLst>
  <pc:docChgLst>
    <pc:chgData name="Pierre Plancoulaine" userId="S::ppl@teams.eisti.fr::985292f4-a18a-40ed-8cfb-a60e66628ebd" providerId="AD" clId="Web-{0D0E0C83-08EF-4A8B-A985-070F360C9E56}"/>
  </pc:docChgLst>
  <pc:docChgLst>
    <pc:chgData name="Alexis Weinberg" userId="S::awg@teams.eisti.fr::61f5eb12-30fa-4dc8-a958-8ea0851ee7be" providerId="AD" clId="Web-{99B3C886-8937-4F80-8EBE-6A4A5F72BB85}"/>
  </pc:docChgLst>
  <pc:docChgLst>
    <pc:chgData name="Alexis Weinberg" userId="S::awg@teams.eisti.fr::61f5eb12-30fa-4dc8-a958-8ea0851ee7be" providerId="AD" clId="Web-{2010AE69-C122-4FFD-8C22-09F705A1C92F}"/>
  </pc:docChgLst>
  <pc:docChgLst>
    <pc:chgData name="Pierre Plancoulaine" userId="S::ppl@teams.eisti.fr::985292f4-a18a-40ed-8cfb-a60e66628ebd" providerId="AD" clId="Web-{68F4A648-C1B1-493F-9A07-5F183B76946E}"/>
  </pc:docChgLst>
  <pc:docChgLst>
    <pc:chgData name="Alexis Weinberg" userId="S::awg@teams.eisti.fr::61f5eb12-30fa-4dc8-a958-8ea0851ee7be" providerId="AD" clId="Web-{2F2E0A7C-FC91-4580-8E4A-97641E720EC1}"/>
  </pc:docChgLst>
  <pc:docChgLst>
    <pc:chgData name="Damien FAUGERE-BATTIATO" userId="S::dfo@teams.eisti.fr::8f3006e3-8b84-4f60-b9c5-7d27abad62a3" providerId="AD" clId="Web-{40730588-406E-4282-91A5-8E11C6E200DB}"/>
  </pc:docChgLst>
  <pc:docChgLst>
    <pc:chgData name="Alexis Weinberg" userId="S::awg@teams.eisti.fr::61f5eb12-30fa-4dc8-a958-8ea0851ee7be" providerId="AD" clId="Web-{0D36FD91-AF47-4C20-9B11-8CBFD2CF4137}"/>
  </pc:docChgLst>
  <pc:docChgLst>
    <pc:chgData name="Alexis Weinberg" userId="S::awg@teams.eisti.fr::61f5eb12-30fa-4dc8-a958-8ea0851ee7be" providerId="AD" clId="Web-{A498AF40-1877-437D-9977-2EB6AA68B455}"/>
  </pc:docChgLst>
  <pc:docChgLst>
    <pc:chgData name="Alexis Weinberg" userId="S::awg@teams.eisti.fr::61f5eb12-30fa-4dc8-a958-8ea0851ee7be" providerId="AD" clId="Web-{F4EA94DF-8EC0-4B38-92E7-BD4E03798AD7}"/>
  </pc:docChgLst>
  <pc:docChgLst>
    <pc:chgData name="Alexis Weinberg" userId="S::awg@teams.eisti.fr::61f5eb12-30fa-4dc8-a958-8ea0851ee7be" providerId="AD" clId="Web-{AF6B694B-EBDC-4DFA-92E7-3DBCD268B131}"/>
  </pc:docChgLst>
  <pc:docChgLst>
    <pc:chgData name="Damien FAUGERE-BATTIATO" userId="S::dfo@teams.eisti.fr::8f3006e3-8b84-4f60-b9c5-7d27abad62a3" providerId="AD" clId="Web-{C09543D1-2C89-477E-96E3-8599D960F585}"/>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A9050-E8D1-4190-8C23-4E36574B3004}" type="datetimeFigureOut">
              <a:rPr lang="fr-FR" smtClean="0"/>
              <a:t>29/08/2024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8A146-2972-498A-A047-B6BE41851F92}" type="slidenum">
              <a:rPr lang="fr-FR" smtClean="0"/>
              <a:t>‹N°›</a:t>
            </a:fld>
            <a:endParaRPr lang="fr-FR"/>
          </a:p>
        </p:txBody>
      </p:sp>
    </p:spTree>
    <p:extLst>
      <p:ext uri="{BB962C8B-B14F-4D97-AF65-F5344CB8AC3E}">
        <p14:creationId xmlns:p14="http://schemas.microsoft.com/office/powerpoint/2010/main" val="1585237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rancetvinfo.fr/societe/loi-de-bioethique/le-projet-de-loi-de-bioethique-vote-par-les-deputes-permet-il-de-creer-des-embryons-chimeriques-mi-homme-mi-animal_3663337.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fr.wikipedia.org/wiki/Prise_d'otage" TargetMode="External"/><Relationship Id="rId13" Type="http://schemas.openxmlformats.org/officeDocument/2006/relationships/hyperlink" Target="https://fr.wikipedia.org/wiki/Prise_d'otages_de_Beslan#cite_note-3" TargetMode="External"/><Relationship Id="rId3" Type="http://schemas.openxmlformats.org/officeDocument/2006/relationships/hyperlink" Target="https://fr.wikipedia.org/wiki/1er_septembre" TargetMode="External"/><Relationship Id="rId7" Type="http://schemas.openxmlformats.org/officeDocument/2006/relationships/hyperlink" Target="https://fr.wikipedia.org/wiki/Tch%C3%A9tch%C3%A9nie" TargetMode="External"/><Relationship Id="rId12" Type="http://schemas.openxmlformats.org/officeDocument/2006/relationships/hyperlink" Target="https://fr.wikipedia.org/wiki/Seconde_guerre_de_Tch%C3%A9tch%C3%A9nie" TargetMode="External"/><Relationship Id="rId17" Type="http://schemas.openxmlformats.org/officeDocument/2006/relationships/hyperlink" Target="https://fr.wikipedia.org/wiki/Prise_d'otages_de_Beslan#cite_note-geo-1" TargetMode="External"/><Relationship Id="rId2" Type="http://schemas.openxmlformats.org/officeDocument/2006/relationships/slide" Target="../slides/slide109.xml"/><Relationship Id="rId16" Type="http://schemas.openxmlformats.org/officeDocument/2006/relationships/hyperlink" Target="https://fr.wikipedia.org/wiki/Cour_europ%C3%A9enne_des_droits_de_l'homme" TargetMode="External"/><Relationship Id="rId1" Type="http://schemas.openxmlformats.org/officeDocument/2006/relationships/notesMaster" Target="../notesMasters/notesMaster1.xml"/><Relationship Id="rId6" Type="http://schemas.openxmlformats.org/officeDocument/2006/relationships/hyperlink" Target="https://fr.wikipedia.org/wiki/Terroristes" TargetMode="External"/><Relationship Id="rId11" Type="http://schemas.openxmlformats.org/officeDocument/2006/relationships/hyperlink" Target="https://fr.wikipedia.org/wiki/Russie" TargetMode="External"/><Relationship Id="rId5" Type="http://schemas.openxmlformats.org/officeDocument/2006/relationships/hyperlink" Target="https://fr.wikipedia.org/wiki/2004" TargetMode="External"/><Relationship Id="rId15" Type="http://schemas.openxmlformats.org/officeDocument/2006/relationships/hyperlink" Target="https://fr.wikipedia.org/wiki/Prise_d'otages_de_Beslan#cite_note-4" TargetMode="External"/><Relationship Id="rId10" Type="http://schemas.openxmlformats.org/officeDocument/2006/relationships/hyperlink" Target="https://fr.wikipedia.org/wiki/Oss%C3%A9tie_du_Nord-Alanie" TargetMode="External"/><Relationship Id="rId4" Type="http://schemas.openxmlformats.org/officeDocument/2006/relationships/hyperlink" Target="https://fr.wikipedia.org/wiki/Septembre_2004" TargetMode="External"/><Relationship Id="rId9" Type="http://schemas.openxmlformats.org/officeDocument/2006/relationships/hyperlink" Target="https://fr.wikipedia.org/wiki/Beslan" TargetMode="External"/><Relationship Id="rId14" Type="http://schemas.openxmlformats.org/officeDocument/2006/relationships/hyperlink" Target="https://fr.wikipedia.org/wiki/Spetsnaz"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cairn.info/revue-insistance-2012-2-page-57.htm" TargetMode="External"/><Relationship Id="rId2" Type="http://schemas.openxmlformats.org/officeDocument/2006/relationships/slide" Target="../slides/slide142.xml"/><Relationship Id="rId1" Type="http://schemas.openxmlformats.org/officeDocument/2006/relationships/notesMaster" Target="../notesMasters/notesMaster1.xml"/><Relationship Id="rId4" Type="http://schemas.openxmlformats.org/officeDocument/2006/relationships/hyperlink" Target="https://www.idixa.net/Pixa/pagixa-0604010913.html"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greea.ca/declaration-de-montreal-sur-lexploitation-animale/" TargetMode="External"/><Relationship Id="rId7" Type="http://schemas.openxmlformats.org/officeDocument/2006/relationships/hyperlink" Target="https://encyclo-philo.fr/item/137" TargetMode="External"/><Relationship Id="rId2" Type="http://schemas.openxmlformats.org/officeDocument/2006/relationships/slide" Target="../slides/slide153.xml"/><Relationship Id="rId1" Type="http://schemas.openxmlformats.org/officeDocument/2006/relationships/notesMaster" Target="../notesMasters/notesMaster1.xml"/><Relationship Id="rId6" Type="http://schemas.openxmlformats.org/officeDocument/2006/relationships/hyperlink" Target="https://www.cahiers-antispecistes.org/declaration-de-cambridge-sur-la-conscience/" TargetMode="External"/><Relationship Id="rId5" Type="http://schemas.openxmlformats.org/officeDocument/2006/relationships/hyperlink" Target="https://www.lecre.umontreal.ca/" TargetMode="External"/><Relationship Id="rId4" Type="http://schemas.openxmlformats.org/officeDocument/2006/relationships/hyperlink" Target="https://greea.ca/"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a:t>
            </a:fld>
            <a:endParaRPr lang="fr-FR"/>
          </a:p>
        </p:txBody>
      </p:sp>
    </p:spTree>
    <p:extLst>
      <p:ext uri="{BB962C8B-B14F-4D97-AF65-F5344CB8AC3E}">
        <p14:creationId xmlns:p14="http://schemas.microsoft.com/office/powerpoint/2010/main" val="58248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19</a:t>
            </a:fld>
            <a:endParaRPr lang="fr-FR"/>
          </a:p>
        </p:txBody>
      </p:sp>
    </p:spTree>
    <p:extLst>
      <p:ext uri="{BB962C8B-B14F-4D97-AF65-F5344CB8AC3E}">
        <p14:creationId xmlns:p14="http://schemas.microsoft.com/office/powerpoint/2010/main" val="777921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23</a:t>
            </a:fld>
            <a:endParaRPr lang="fr-FR"/>
          </a:p>
        </p:txBody>
      </p:sp>
    </p:spTree>
    <p:extLst>
      <p:ext uri="{BB962C8B-B14F-4D97-AF65-F5344CB8AC3E}">
        <p14:creationId xmlns:p14="http://schemas.microsoft.com/office/powerpoint/2010/main" val="981211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Qu’est-ce que l’idée du Bien chez Platon ?</a:t>
            </a:r>
          </a:p>
          <a:p>
            <a:r>
              <a:rPr lang="fr-FR" dirty="0"/>
              <a:t>Cette expression renvoie à la célèbre doctrine platonicienne des Idées. Résumons-la brièvement.</a:t>
            </a:r>
          </a:p>
          <a:p>
            <a:br>
              <a:rPr lang="fr-FR" dirty="0"/>
            </a:br>
            <a:r>
              <a:rPr lang="fr-FR" dirty="0"/>
              <a:t>Pour Platon, les choses belles le sont parce qu’elles participent à l’Idée du Beau en soi, les hommes sont courageux en tant qu’ils participent à l’Idée du Courage en soi, etc.</a:t>
            </a:r>
          </a:p>
          <a:p>
            <a:br>
              <a:rPr lang="fr-FR" dirty="0"/>
            </a:br>
            <a:r>
              <a:rPr lang="fr-FR" dirty="0"/>
              <a:t>Pour prendre l’exemple du Beau en soi (déjà exposé dans </a:t>
            </a:r>
            <a:r>
              <a:rPr lang="fr-FR" i="1" dirty="0"/>
              <a:t>le Banquet</a:t>
            </a:r>
            <a:r>
              <a:rPr lang="fr-FR" dirty="0"/>
              <a:t>), il s’agit de la Beauté éternelle et absolue, à laquelle participent les multiples choses belles, ces dernières n’ayant accès qu’à un beau relatif et particulier.</a:t>
            </a:r>
          </a:p>
          <a:p>
            <a:r>
              <a:rPr lang="fr-FR" dirty="0"/>
              <a:t>De même, l’Idée de l’Homme en soi représente ce qu’il y a de commun aux différents hommes.</a:t>
            </a:r>
          </a:p>
          <a:p>
            <a:r>
              <a:rPr lang="fr-FR" dirty="0"/>
              <a:t>Les Idées ne se trouvent pas dans le monde sensible, imparfait et soumis à la dégradation, mais dans une autre réalité, à laquelle on ne peut accéder que par la pensée : le monde intelligible, pur, éternel et absolu. Il s’agit de la réalité que le Créateur a prise pour modèle lorsqu’il a créé notre monde sensible, qui n’est qu’un reflet imparfait du monde intelligible.</a:t>
            </a:r>
          </a:p>
          <a:p>
            <a:br>
              <a:rPr lang="fr-FR" dirty="0"/>
            </a:br>
            <a:r>
              <a:rPr lang="fr-FR" dirty="0"/>
              <a:t>Dans le cadre de cette doctrine, ainsi résumée, comment Platon définit-il l’Idée précise du </a:t>
            </a:r>
            <a:r>
              <a:rPr lang="fr-FR" b="1" dirty="0"/>
              <a:t>Bien en soi</a:t>
            </a:r>
            <a:r>
              <a:rPr lang="fr-FR" dirty="0"/>
              <a:t> dans </a:t>
            </a:r>
            <a:r>
              <a:rPr lang="fr-FR" i="1" dirty="0"/>
              <a:t>la République</a:t>
            </a:r>
            <a:r>
              <a:rPr lang="fr-FR" dirty="0"/>
              <a:t> ?</a:t>
            </a:r>
          </a:p>
          <a:p>
            <a:r>
              <a:rPr lang="fr-FR" dirty="0"/>
              <a:t>Il s’agit de ce qui se retrouve dans la multiplicité des choses belles et bonnes.</a:t>
            </a:r>
          </a:p>
          <a:p>
            <a:r>
              <a:rPr lang="fr-FR" dirty="0"/>
              <a:t>Pour voir quelque chose, on a besoin d’un troisième terme, intermédiaire entre la chose et l’œil : la lumière du soleil.</a:t>
            </a:r>
          </a:p>
          <a:p>
            <a:r>
              <a:rPr lang="fr-FR" dirty="0"/>
              <a:t>Or l’idée du Bien est dans le monde intelligible ce que le soleil est dans le monde du visible à l’égard de la vue et des objets : ce qui répand la lumière de la vérité sur les objets de la connaissance et confère au sujet qui connaît le pouvoir de connaître, c'est l’idée du Bien </a:t>
            </a:r>
            <a:r>
              <a:rPr lang="fr-FR" baseline="30000" dirty="0"/>
              <a:t>1</a:t>
            </a:r>
            <a:r>
              <a:rPr lang="fr-FR" dirty="0"/>
              <a:t>.</a:t>
            </a:r>
          </a:p>
          <a:p>
            <a:r>
              <a:rPr lang="fr-FR" dirty="0"/>
              <a:t>Celle-ci n’est-elle pas hors de toute connaissance ? Au contraire : puisque [l’Idée du Bien] est le principe de la science et de la vérité, tu peux la concevoir comme objet de connaissance </a:t>
            </a:r>
            <a:r>
              <a:rPr lang="fr-FR" baseline="30000" dirty="0"/>
              <a:t>2</a:t>
            </a:r>
            <a:r>
              <a:rPr lang="fr-FR" dirty="0"/>
              <a:t>.</a:t>
            </a:r>
          </a:p>
          <a:p>
            <a:r>
              <a:rPr lang="fr-FR" dirty="0"/>
              <a:t>En revanche, le bien n’est ni la vérité ni la science elles-mêmes, de même que le soleil n’est pas la lumière elle-même. Le bien surpasse celles-ci : la nature du bien doit être regardée comme beaucoup plus précieuse </a:t>
            </a:r>
            <a:r>
              <a:rPr lang="fr-FR" baseline="30000" dirty="0"/>
              <a:t>3</a:t>
            </a:r>
            <a:r>
              <a:rPr lang="fr-FR" dirty="0"/>
              <a:t>.</a:t>
            </a:r>
          </a:p>
          <a:p>
            <a:r>
              <a:rPr lang="fr-FR" dirty="0"/>
              <a:t>Cette Idée est reine du monde intelligible : les choses intelligibles tiennent du Bien leur intelligibilité, leur être et leur essence </a:t>
            </a:r>
            <a:r>
              <a:rPr lang="fr-FR" baseline="30000" dirty="0"/>
              <a:t>4</a:t>
            </a:r>
            <a:r>
              <a:rPr lang="fr-FR" dirty="0"/>
              <a:t>.</a:t>
            </a:r>
          </a:p>
          <a:p>
            <a:br>
              <a:rPr lang="fr-FR" dirty="0"/>
            </a:br>
            <a:r>
              <a:rPr lang="fr-FR" dirty="0"/>
              <a:t>Platon dresse alors une </a:t>
            </a:r>
            <a:r>
              <a:rPr lang="fr-FR" b="1" dirty="0"/>
              <a:t>hiérarchie</a:t>
            </a:r>
            <a:r>
              <a:rPr lang="fr-FR" dirty="0"/>
              <a:t> des êtres selon leur degré de clarté, d’évidence et de vérité, dans un passage célèbre de </a:t>
            </a:r>
            <a:r>
              <a:rPr lang="fr-FR" i="1" dirty="0"/>
              <a:t>la République</a:t>
            </a:r>
            <a:r>
              <a:rPr lang="fr-FR" dirty="0"/>
              <a:t>.</a:t>
            </a:r>
          </a:p>
          <a:p>
            <a:r>
              <a:rPr lang="fr-FR" dirty="0"/>
              <a:t>Au stade le plus bas, on trouve les images des choses, leur ombre et leur reflet, appréhendés par l’imagination. On trouve ensuite les choses elles-mêmes (animaux, plantes, œuvres d’art, etc.), appréhendés par la foi. Ce sont là les deux types d’objets du monde sensible.</a:t>
            </a:r>
          </a:p>
          <a:p>
            <a:r>
              <a:rPr lang="fr-FR" dirty="0"/>
              <a:t>Au stade supérieur, dans le monde intelligible se rencontrent les objets mathématiques, objets de la connaissance discursive. Enfin au stade suprême, à la fois de l’être et de la connaissance, se trouvent les Idées, appréhendées par l’intelligence.</a:t>
            </a:r>
          </a:p>
          <a:p>
            <a:br>
              <a:rPr lang="fr-FR" dirty="0"/>
            </a:br>
            <a:r>
              <a:rPr lang="fr-FR" dirty="0"/>
              <a:t>Pour atteindre la première partie de l’intelligible (le domaine mathématique), l’âme se sert comme autant d’images, des originaux du monde visible, et s’élève d’hypothèse en hypothèse vers une conclusion.</a:t>
            </a:r>
          </a:p>
          <a:p>
            <a:r>
              <a:rPr lang="fr-FR" dirty="0"/>
              <a:t>On sait en effet que les mathématiciens se servent de figures visibles (en traçant par exemple une diagonale au tableau), mais raisonnent en pensant non pas à ces figures sensibles elles-mêmes qu’ils viennent de tracer, mais aux originaux (les en soi) qu’elles reproduisent : leurs raisonnements portant sur la diagonale en soi, non sur la diagonale qu’ils tracent. Des choses qu’ils dessinent et qui ont leur reflet dans des eaux, ils se servent comme autant d’images pour chercher à voir ces choses en soi qu’on ne voit autrement que par la pensée </a:t>
            </a:r>
            <a:r>
              <a:rPr lang="fr-FR" baseline="30000" dirty="0"/>
              <a:t>5</a:t>
            </a:r>
            <a:r>
              <a:rPr lang="fr-FR" dirty="0"/>
              <a:t>.</a:t>
            </a:r>
          </a:p>
          <a:p>
            <a:r>
              <a:rPr lang="fr-FR" dirty="0"/>
              <a:t>En revanche, pour atteindre la seconde partie de l’intelligible – qui aboutit à un principe anhypothétique, l’âme devra, partant d’une hypothèse, et sans le secours des images utilisées dans le premier cas, conduire sa recherche à l’aide des seules idées prises en elles-mêmes.</a:t>
            </a:r>
          </a:p>
          <a:p>
            <a:r>
              <a:rPr lang="fr-FR" dirty="0"/>
              <a:t>Ici, la science utilisée pour atteindre cette partie supérieure du monde intelligible n’est plus selon Platon la mathématique, mais la dialectique.</a:t>
            </a:r>
          </a:p>
          <a:p>
            <a:endParaRPr lang="fr-FR" dirty="0"/>
          </a:p>
        </p:txBody>
      </p:sp>
      <p:sp>
        <p:nvSpPr>
          <p:cNvPr id="4" name="Espace réservé du numéro de diapositive 3"/>
          <p:cNvSpPr>
            <a:spLocks noGrp="1"/>
          </p:cNvSpPr>
          <p:nvPr>
            <p:ph type="sldNum" sz="quarter" idx="10"/>
          </p:nvPr>
        </p:nvSpPr>
        <p:spPr/>
        <p:txBody>
          <a:bodyPr/>
          <a:lstStyle/>
          <a:p>
            <a:fld id="{06B8A146-2972-498A-A047-B6BE41851F92}" type="slidenum">
              <a:rPr lang="fr-FR" smtClean="0"/>
              <a:t>32</a:t>
            </a:fld>
            <a:endParaRPr lang="fr-FR"/>
          </a:p>
        </p:txBody>
      </p:sp>
    </p:spTree>
    <p:extLst>
      <p:ext uri="{BB962C8B-B14F-4D97-AF65-F5344CB8AC3E}">
        <p14:creationId xmlns:p14="http://schemas.microsoft.com/office/powerpoint/2010/main" val="2453866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Cambria" panose="02040503050406030204" pitchFamily="18" charset="0"/>
              </a:rPr>
              <a:t>Les doutes des biologistes </a:t>
            </a:r>
          </a:p>
          <a:p>
            <a:pPr marL="0" indent="0">
              <a:buNone/>
            </a:pPr>
            <a:r>
              <a:rPr lang="fr-FR" i="1" dirty="0">
                <a:latin typeface="Cambria" panose="02040503050406030204" pitchFamily="18" charset="0"/>
              </a:rPr>
              <a:t>« Je crois que le moment est venu de faire une pause, c’est le moment d’</a:t>
            </a:r>
            <a:r>
              <a:rPr lang="fr-FR" i="1" dirty="0" err="1">
                <a:latin typeface="Cambria" panose="02040503050406030204" pitchFamily="18" charset="0"/>
              </a:rPr>
              <a:t>auto-limitation</a:t>
            </a:r>
            <a:r>
              <a:rPr lang="fr-FR" i="1" dirty="0">
                <a:latin typeface="Cambria" panose="02040503050406030204" pitchFamily="18" charset="0"/>
              </a:rPr>
              <a:t> du chercheur (…) Moi, “ chercheur en procréation assistée ”, j’ai décidé d’arrêter (…) Je revendique aussi une logique de la non-découverte, une éthique de la non-recherche. » </a:t>
            </a:r>
          </a:p>
          <a:p>
            <a:pPr marL="0" indent="0">
              <a:buNone/>
            </a:pPr>
            <a:r>
              <a:rPr lang="fr-FR" dirty="0">
                <a:latin typeface="Cambria" panose="02040503050406030204" pitchFamily="18" charset="0"/>
              </a:rPr>
              <a:t>				Jacques </a:t>
            </a:r>
            <a:r>
              <a:rPr lang="fr-FR" dirty="0" err="1">
                <a:latin typeface="Cambria" panose="02040503050406030204" pitchFamily="18" charset="0"/>
              </a:rPr>
              <a:t>Testart</a:t>
            </a:r>
            <a:r>
              <a:rPr lang="fr-FR" dirty="0">
                <a:latin typeface="Cambria" panose="02040503050406030204" pitchFamily="18" charset="0"/>
              </a:rPr>
              <a:t>, </a:t>
            </a:r>
            <a:r>
              <a:rPr lang="fr-FR" i="1" dirty="0">
                <a:latin typeface="Cambria" panose="02040503050406030204" pitchFamily="18" charset="0"/>
              </a:rPr>
              <a:t>L’Œuf transparent</a:t>
            </a:r>
            <a:r>
              <a:rPr lang="fr-FR" dirty="0">
                <a:latin typeface="Cambria" panose="02040503050406030204" pitchFamily="18" charset="0"/>
              </a:rPr>
              <a:t>, 1986. </a:t>
            </a:r>
          </a:p>
          <a:p>
            <a:pPr marL="0" indent="0">
              <a:buNone/>
            </a:pPr>
            <a:endParaRPr lang="fr-FR" u="sng" dirty="0">
              <a:latin typeface="Cambria" panose="02040503050406030204" pitchFamily="18" charset="0"/>
              <a:hlinkClick r:id="rId3"/>
            </a:endParaRPr>
          </a:p>
          <a:p>
            <a:endParaRPr lang="fr-FR" dirty="0"/>
          </a:p>
        </p:txBody>
      </p:sp>
      <p:sp>
        <p:nvSpPr>
          <p:cNvPr id="4" name="Espace réservé du numéro de diapositive 3"/>
          <p:cNvSpPr>
            <a:spLocks noGrp="1"/>
          </p:cNvSpPr>
          <p:nvPr>
            <p:ph type="sldNum" sz="quarter" idx="10"/>
          </p:nvPr>
        </p:nvSpPr>
        <p:spPr/>
        <p:txBody>
          <a:bodyPr/>
          <a:lstStyle/>
          <a:p>
            <a:fld id="{06B8A146-2972-498A-A047-B6BE41851F92}" type="slidenum">
              <a:rPr lang="fr-FR" smtClean="0"/>
              <a:t>36</a:t>
            </a:fld>
            <a:endParaRPr lang="fr-FR"/>
          </a:p>
        </p:txBody>
      </p:sp>
    </p:spTree>
    <p:extLst>
      <p:ext uri="{BB962C8B-B14F-4D97-AF65-F5344CB8AC3E}">
        <p14:creationId xmlns:p14="http://schemas.microsoft.com/office/powerpoint/2010/main" val="2987859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cs typeface="Calibri"/>
            </a:endParaRPr>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39</a:t>
            </a:fld>
            <a:endParaRPr lang="fr-FR"/>
          </a:p>
        </p:txBody>
      </p:sp>
    </p:spTree>
    <p:extLst>
      <p:ext uri="{BB962C8B-B14F-4D97-AF65-F5344CB8AC3E}">
        <p14:creationId xmlns:p14="http://schemas.microsoft.com/office/powerpoint/2010/main" val="196695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cs typeface="Calibri"/>
            </a:endParaRPr>
          </a:p>
          <a:p>
            <a:endParaRPr lang="fr-FR" dirty="0">
              <a:cs typeface="Calibri"/>
            </a:endParaRPr>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40</a:t>
            </a:fld>
            <a:endParaRPr lang="fr-FR"/>
          </a:p>
        </p:txBody>
      </p:sp>
    </p:spTree>
    <p:extLst>
      <p:ext uri="{BB962C8B-B14F-4D97-AF65-F5344CB8AC3E}">
        <p14:creationId xmlns:p14="http://schemas.microsoft.com/office/powerpoint/2010/main" val="4084246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cs typeface="Calibri"/>
            </a:endParaRPr>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41</a:t>
            </a:fld>
            <a:endParaRPr lang="fr-FR"/>
          </a:p>
        </p:txBody>
      </p:sp>
    </p:spTree>
    <p:extLst>
      <p:ext uri="{BB962C8B-B14F-4D97-AF65-F5344CB8AC3E}">
        <p14:creationId xmlns:p14="http://schemas.microsoft.com/office/powerpoint/2010/main" val="1447443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cs typeface="Calibri" panose="020F0502020204030204"/>
              </a:rPr>
              <a:t>La littérature peut être un bon "laboratoire" de la réflexion morale, puisqu'elle restitue des situations dans leur complexité singulière. La littérature mobilise émotions et affects, qui interviennent dans la vie morale, parfois en obligeant la réflexion morale à ne pas se contenter de la règle formelle.</a:t>
            </a:r>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44</a:t>
            </a:fld>
            <a:endParaRPr lang="fr-FR"/>
          </a:p>
        </p:txBody>
      </p:sp>
    </p:spTree>
    <p:extLst>
      <p:ext uri="{BB962C8B-B14F-4D97-AF65-F5344CB8AC3E}">
        <p14:creationId xmlns:p14="http://schemas.microsoft.com/office/powerpoint/2010/main" val="65141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48</a:t>
            </a:fld>
            <a:endParaRPr lang="fr-FR"/>
          </a:p>
        </p:txBody>
      </p:sp>
    </p:spTree>
    <p:extLst>
      <p:ext uri="{BB962C8B-B14F-4D97-AF65-F5344CB8AC3E}">
        <p14:creationId xmlns:p14="http://schemas.microsoft.com/office/powerpoint/2010/main" val="3920099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80000"/>
              </a:lnSpc>
            </a:pPr>
            <a:endParaRPr lang="fr-FR" sz="1200" dirty="0">
              <a:cs typeface="Calibri"/>
            </a:endParaRPr>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54</a:t>
            </a:fld>
            <a:endParaRPr lang="fr-FR"/>
          </a:p>
        </p:txBody>
      </p:sp>
    </p:spTree>
    <p:extLst>
      <p:ext uri="{BB962C8B-B14F-4D97-AF65-F5344CB8AC3E}">
        <p14:creationId xmlns:p14="http://schemas.microsoft.com/office/powerpoint/2010/main" val="809053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2</a:t>
            </a:fld>
            <a:endParaRPr lang="fr-FR"/>
          </a:p>
        </p:txBody>
      </p:sp>
    </p:spTree>
    <p:extLst>
      <p:ext uri="{BB962C8B-B14F-4D97-AF65-F5344CB8AC3E}">
        <p14:creationId xmlns:p14="http://schemas.microsoft.com/office/powerpoint/2010/main" val="1088690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80000"/>
              </a:lnSpc>
            </a:pPr>
            <a:endParaRPr lang="fr-FR" sz="1200" dirty="0">
              <a:cs typeface="Calibri"/>
            </a:endParaRPr>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55</a:t>
            </a:fld>
            <a:endParaRPr lang="fr-FR"/>
          </a:p>
        </p:txBody>
      </p:sp>
    </p:spTree>
    <p:extLst>
      <p:ext uri="{BB962C8B-B14F-4D97-AF65-F5344CB8AC3E}">
        <p14:creationId xmlns:p14="http://schemas.microsoft.com/office/powerpoint/2010/main" val="4142207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cs typeface="Calibri"/>
            </a:endParaRPr>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58</a:t>
            </a:fld>
            <a:endParaRPr lang="fr-FR"/>
          </a:p>
        </p:txBody>
      </p:sp>
    </p:spTree>
    <p:extLst>
      <p:ext uri="{BB962C8B-B14F-4D97-AF65-F5344CB8AC3E}">
        <p14:creationId xmlns:p14="http://schemas.microsoft.com/office/powerpoint/2010/main" val="3353543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cs typeface="Calibri"/>
            </a:endParaRPr>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59</a:t>
            </a:fld>
            <a:endParaRPr lang="fr-FR"/>
          </a:p>
        </p:txBody>
      </p:sp>
    </p:spTree>
    <p:extLst>
      <p:ext uri="{BB962C8B-B14F-4D97-AF65-F5344CB8AC3E}">
        <p14:creationId xmlns:p14="http://schemas.microsoft.com/office/powerpoint/2010/main" val="4264159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61</a:t>
            </a:fld>
            <a:endParaRPr lang="fr-FR"/>
          </a:p>
        </p:txBody>
      </p:sp>
    </p:spTree>
    <p:extLst>
      <p:ext uri="{BB962C8B-B14F-4D97-AF65-F5344CB8AC3E}">
        <p14:creationId xmlns:p14="http://schemas.microsoft.com/office/powerpoint/2010/main" val="786951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62</a:t>
            </a:fld>
            <a:endParaRPr lang="fr-FR"/>
          </a:p>
        </p:txBody>
      </p:sp>
    </p:spTree>
    <p:extLst>
      <p:ext uri="{BB962C8B-B14F-4D97-AF65-F5344CB8AC3E}">
        <p14:creationId xmlns:p14="http://schemas.microsoft.com/office/powerpoint/2010/main" val="2673588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64</a:t>
            </a:fld>
            <a:endParaRPr lang="fr-FR"/>
          </a:p>
        </p:txBody>
      </p:sp>
    </p:spTree>
    <p:extLst>
      <p:ext uri="{BB962C8B-B14F-4D97-AF65-F5344CB8AC3E}">
        <p14:creationId xmlns:p14="http://schemas.microsoft.com/office/powerpoint/2010/main" val="2694220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22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3380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88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234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3</a:t>
            </a:fld>
            <a:endParaRPr lang="fr-FR"/>
          </a:p>
        </p:txBody>
      </p:sp>
    </p:spTree>
    <p:extLst>
      <p:ext uri="{BB962C8B-B14F-4D97-AF65-F5344CB8AC3E}">
        <p14:creationId xmlns:p14="http://schemas.microsoft.com/office/powerpoint/2010/main" val="2362104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518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B8A146-2972-498A-A047-B6BE41851F92}" type="slidenum">
              <a:rPr lang="fr-FR" smtClean="0"/>
              <a:t>77</a:t>
            </a:fld>
            <a:endParaRPr lang="fr-FR"/>
          </a:p>
        </p:txBody>
      </p:sp>
    </p:spTree>
    <p:extLst>
      <p:ext uri="{BB962C8B-B14F-4D97-AF65-F5344CB8AC3E}">
        <p14:creationId xmlns:p14="http://schemas.microsoft.com/office/powerpoint/2010/main" val="4220358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 Pierre Hadot : la philosophie grecque antique n'est pas une activité purement spéculative mais une recherche pratique de sagesse. </a:t>
            </a:r>
            <a:r>
              <a:rPr lang="fr-FR" dirty="0">
                <a:solidFill>
                  <a:srgbClr val="0070C0"/>
                </a:solidFill>
              </a:rPr>
              <a:t>"On me dira certainement : la sagesse antique […] était peut-être intimement liée à un rapport au monde, mais cette vision antique du monde n'est-elle pas périmée? […] Je crois à la possibilité, pour l'homme moderne, de vivre, non pas la sagesse (les Anciens, pour la plupart, la considéraient déjà comme un idéal inaccessible qui règle l'action, et non comme un état réalisé), mais un exercice, toujours fragile, toujours renouvelé de la sagesse. Et je pense que cet exercice de la sagesse peut et doit viser à réaliser une insertion du moi dans le monde et dans l'universel)" "Le sage et le monde", in </a:t>
            </a:r>
            <a:r>
              <a:rPr lang="fr-FR" i="1" dirty="0">
                <a:solidFill>
                  <a:srgbClr val="0070C0"/>
                </a:solidFill>
              </a:rPr>
              <a:t>Le Temps de la réflexion</a:t>
            </a:r>
            <a:r>
              <a:rPr lang="fr-FR" dirty="0">
                <a:solidFill>
                  <a:srgbClr val="0070C0"/>
                </a:solidFill>
              </a:rPr>
              <a:t>, Gallimard, p. 177.)</a:t>
            </a:r>
            <a:r>
              <a:rPr lang="fr-FR" dirty="0"/>
              <a:t> L'éthique vaut ici "</a:t>
            </a:r>
            <a:r>
              <a:rPr lang="fr-FR" b="1" dirty="0"/>
              <a:t>souci de soi</a:t>
            </a:r>
            <a:r>
              <a:rPr lang="fr-FR" dirty="0"/>
              <a:t>" (Foucault).</a:t>
            </a:r>
            <a:r>
              <a:rPr lang="fr-FR" dirty="0">
                <a:cs typeface="Calibri"/>
              </a:rPr>
              <a:t> </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cs typeface="Calibri"/>
              </a:rPr>
              <a:t>En effet, pourquoi est-ce que je respecterais un certain nombre de règles qui briment la satisfaction de mes désirs (dans la perspective de la loi et de l'interdit) ? On pourrait dire : 1) parce que, dans le cas contraire, je m'expose à la désapprobation sociale, aux représailles de qui se sentira lésé. Mon intérêt est ici dicté par la prudence (au sens faible) et converge avec les règles de la vie en société. Mais plus profondément : 2) si je laisse libre cours à toutes mes pulsions, je risque de devenir l'esclave de ces appétits anarchiques et je ne serai pas heureux. "Je vois le bien, je l'aime, et je fais le mal" (Ovide, </a:t>
            </a:r>
            <a:r>
              <a:rPr lang="fr-FR" i="1" dirty="0">
                <a:cs typeface="Calibri"/>
              </a:rPr>
              <a:t>Les métamorphoses</a:t>
            </a:r>
            <a:r>
              <a:rPr lang="fr-FR" dirty="0">
                <a:cs typeface="Calibri"/>
              </a:rPr>
              <a:t>, VII, 20-21). Cette formule d'Ovide rejoint le problème de l' "</a:t>
            </a:r>
            <a:r>
              <a:rPr lang="fr-FR" b="1" dirty="0" err="1">
                <a:cs typeface="Calibri"/>
              </a:rPr>
              <a:t>acrasie</a:t>
            </a:r>
            <a:r>
              <a:rPr lang="fr-FR" dirty="0">
                <a:cs typeface="Calibri"/>
              </a:rPr>
              <a:t>" de la volonté. Mon intérêt, ici, est donc dicté par une considération plus profonde qui porte sur la "</a:t>
            </a:r>
            <a:r>
              <a:rPr lang="fr-FR" b="1" dirty="0">
                <a:cs typeface="Calibri"/>
              </a:rPr>
              <a:t>vie bonne</a:t>
            </a:r>
            <a:r>
              <a:rPr lang="fr-FR" dirty="0">
                <a:cs typeface="Calibri"/>
              </a:rPr>
              <a:t>". Dans ce cas, la </a:t>
            </a:r>
            <a:r>
              <a:rPr lang="fr-FR" b="1" dirty="0">
                <a:cs typeface="Calibri"/>
              </a:rPr>
              <a:t>vertu </a:t>
            </a:r>
            <a:r>
              <a:rPr lang="fr-FR" dirty="0">
                <a:cs typeface="Calibri"/>
              </a:rPr>
              <a:t>et le </a:t>
            </a:r>
            <a:r>
              <a:rPr lang="fr-FR" b="1" dirty="0">
                <a:cs typeface="Calibri"/>
              </a:rPr>
              <a:t>bonheur </a:t>
            </a:r>
            <a:r>
              <a:rPr lang="fr-FR" dirty="0">
                <a:cs typeface="Calibri"/>
              </a:rPr>
              <a:t>ont bien partie liée.</a:t>
            </a:r>
          </a:p>
          <a:p>
            <a:endParaRPr lang="fr-FR" dirty="0"/>
          </a:p>
          <a:p>
            <a:endParaRPr lang="fr-FR" dirty="0">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80</a:t>
            </a:fld>
            <a:endParaRPr lang="fr-FR"/>
          </a:p>
        </p:txBody>
      </p:sp>
    </p:spTree>
    <p:extLst>
      <p:ext uri="{BB962C8B-B14F-4D97-AF65-F5344CB8AC3E}">
        <p14:creationId xmlns:p14="http://schemas.microsoft.com/office/powerpoint/2010/main" val="2631999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cs typeface="Calibri"/>
              </a:rPr>
              <a:t> Si certains penseurs actuels considèrent que le Bien relève d'une préférence individuelle (contrairement au Juste), les penseurs de l'éthique des vertus considèrent qu'on peut argumenter en faveur de critères relativement stables, objectifs voire universels de Bien. Dans nos sociétés démocratiques libérales, on peut penser à l'épanouissement personnel, la qualité de la vie affective ou l'estime de soi comme Biens généralement reconnus comme tels. Au-delà, cette éthique peut être associée au "</a:t>
            </a:r>
            <a:r>
              <a:rPr lang="fr-FR" sz="1200" b="1" dirty="0">
                <a:cs typeface="Calibri"/>
              </a:rPr>
              <a:t>perfectionnisme</a:t>
            </a:r>
            <a:r>
              <a:rPr lang="fr-FR" sz="1200" dirty="0">
                <a:cs typeface="Calibri"/>
              </a:rPr>
              <a:t>", qui associe le Bien et la vertu au rapprochement d'un idéal de perfection humaine.</a:t>
            </a:r>
            <a:br>
              <a:rPr lang="fr-FR" sz="1200" dirty="0">
                <a:cs typeface="Calibri"/>
              </a:rPr>
            </a:br>
            <a:endParaRPr lang="fr-FR" dirty="0"/>
          </a:p>
        </p:txBody>
      </p:sp>
      <p:sp>
        <p:nvSpPr>
          <p:cNvPr id="4" name="Espace réservé du numéro de diapositive 3"/>
          <p:cNvSpPr>
            <a:spLocks noGrp="1"/>
          </p:cNvSpPr>
          <p:nvPr>
            <p:ph type="sldNum" sz="quarter" idx="10"/>
          </p:nvPr>
        </p:nvSpPr>
        <p:spPr/>
        <p:txBody>
          <a:bodyPr/>
          <a:lstStyle/>
          <a:p>
            <a:fld id="{06B8A146-2972-498A-A047-B6BE41851F92}" type="slidenum">
              <a:rPr lang="fr-FR" smtClean="0"/>
              <a:t>81</a:t>
            </a:fld>
            <a:endParaRPr lang="fr-FR"/>
          </a:p>
        </p:txBody>
      </p:sp>
    </p:spTree>
    <p:extLst>
      <p:ext uri="{BB962C8B-B14F-4D97-AF65-F5344CB8AC3E}">
        <p14:creationId xmlns:p14="http://schemas.microsoft.com/office/powerpoint/2010/main" val="2207302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On le voit, la solution platonicienne est </a:t>
            </a:r>
            <a:r>
              <a:rPr lang="fr-FR" b="1" dirty="0"/>
              <a:t>fort peu démocratique</a:t>
            </a:r>
            <a:r>
              <a:rPr lang="fr-FR" dirty="0"/>
              <a:t>, puisqu’elle distingue un morale vulgaire d’une morale aristocratique, accessible aux “meilleurs”, capables, par une conversion du regard vers les Essences, par la </a:t>
            </a:r>
            <a:r>
              <a:rPr lang="fr-FR" b="1" dirty="0"/>
              <a:t>dialectique</a:t>
            </a:r>
            <a:r>
              <a:rPr lang="fr-FR" dirty="0"/>
              <a:t>, d’accéder à l’Idée de </a:t>
            </a:r>
            <a:r>
              <a:rPr lang="fr-FR" b="1" dirty="0"/>
              <a:t>Bien</a:t>
            </a:r>
            <a:r>
              <a:rPr lang="fr-FR" dirty="0"/>
              <a:t>.</a:t>
            </a:r>
            <a:endParaRPr lang="fr-FR" dirty="0">
              <a:solidFill>
                <a:schemeClr val="accent1"/>
              </a:solidFill>
            </a:endParaRPr>
          </a:p>
          <a:p>
            <a:endParaRPr lang="fr-FR" dirty="0"/>
          </a:p>
        </p:txBody>
      </p:sp>
      <p:sp>
        <p:nvSpPr>
          <p:cNvPr id="4" name="Espace réservé du numéro de diapositive 3"/>
          <p:cNvSpPr>
            <a:spLocks noGrp="1"/>
          </p:cNvSpPr>
          <p:nvPr>
            <p:ph type="sldNum" sz="quarter" idx="10"/>
          </p:nvPr>
        </p:nvSpPr>
        <p:spPr/>
        <p:txBody>
          <a:bodyPr/>
          <a:lstStyle/>
          <a:p>
            <a:fld id="{06B8A146-2972-498A-A047-B6BE41851F92}" type="slidenum">
              <a:rPr lang="fr-FR" smtClean="0"/>
              <a:t>84</a:t>
            </a:fld>
            <a:endParaRPr lang="fr-FR"/>
          </a:p>
        </p:txBody>
      </p:sp>
    </p:spTree>
    <p:extLst>
      <p:ext uri="{BB962C8B-B14F-4D97-AF65-F5344CB8AC3E}">
        <p14:creationId xmlns:p14="http://schemas.microsoft.com/office/powerpoint/2010/main" val="3360339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Il y a donc non pas un Bien unique, Idée séparée du monde sensible, pour Aristote, mais une hiérarchie des biens, le bien le plus élevé étant le bonheur, pour l’homme, tel qu’il est permis par l’exercice des vertus. Chaque chose doit accomplir sa fonction (</a:t>
            </a:r>
            <a:r>
              <a:rPr lang="fr-FR" i="1" dirty="0" err="1"/>
              <a:t>ergon</a:t>
            </a:r>
            <a:r>
              <a:rPr lang="fr-FR" dirty="0"/>
              <a:t>), ce qui lui est le plus propre, ce qui lui est le plus propre est ce qui est le plus élevé, or c’est chez l’homme la partie intellective. Il faut donc la cultiver dans une vie adéquate. Bien le faire, c’est ce qui s’appelle vertu (</a:t>
            </a:r>
            <a:r>
              <a:rPr lang="fr-FR" i="1" dirty="0" err="1"/>
              <a:t>arétè</a:t>
            </a:r>
            <a:r>
              <a:rPr lang="fr-FR" dirty="0"/>
              <a:t>).</a:t>
            </a:r>
            <a:endParaRPr lang="fr-FR" dirty="0">
              <a:cs typeface="Calibri"/>
            </a:endParaRPr>
          </a:p>
          <a:p>
            <a:endParaRPr lang="fr-FR" dirty="0"/>
          </a:p>
        </p:txBody>
      </p:sp>
      <p:sp>
        <p:nvSpPr>
          <p:cNvPr id="4" name="Espace réservé du numéro de diapositive 3"/>
          <p:cNvSpPr>
            <a:spLocks noGrp="1"/>
          </p:cNvSpPr>
          <p:nvPr>
            <p:ph type="sldNum" sz="quarter" idx="10"/>
          </p:nvPr>
        </p:nvSpPr>
        <p:spPr/>
        <p:txBody>
          <a:bodyPr/>
          <a:lstStyle/>
          <a:p>
            <a:fld id="{06B8A146-2972-498A-A047-B6BE41851F92}" type="slidenum">
              <a:rPr lang="fr-FR" smtClean="0"/>
              <a:t>85</a:t>
            </a:fld>
            <a:endParaRPr lang="fr-FR"/>
          </a:p>
        </p:txBody>
      </p:sp>
    </p:spTree>
    <p:extLst>
      <p:ext uri="{BB962C8B-B14F-4D97-AF65-F5344CB8AC3E}">
        <p14:creationId xmlns:p14="http://schemas.microsoft.com/office/powerpoint/2010/main" val="696736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t>
            </a:r>
            <a:r>
              <a:rPr lang="en-US" dirty="0" err="1"/>
              <a:t>n’aborde</a:t>
            </a:r>
            <a:r>
              <a:rPr lang="en-US" dirty="0"/>
              <a:t> pas </a:t>
            </a:r>
            <a:r>
              <a:rPr lang="en-US" dirty="0" err="1"/>
              <a:t>ici</a:t>
            </a:r>
            <a:r>
              <a:rPr lang="en-US" dirty="0"/>
              <a:t> les distinctions relatives à la justice chez Aristote.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Pour rappel, La justice </a:t>
            </a:r>
            <a:r>
              <a:rPr lang="en-US" b="1" dirty="0"/>
              <a:t>distributive</a:t>
            </a:r>
            <a:r>
              <a:rPr lang="en-US" dirty="0"/>
              <a:t> et la justice </a:t>
            </a:r>
            <a:r>
              <a:rPr lang="en-US" b="1" dirty="0"/>
              <a:t>corrective</a:t>
            </a:r>
            <a:r>
              <a:rPr lang="en-US" dirty="0"/>
              <a:t> </a:t>
            </a:r>
            <a:r>
              <a:rPr lang="en-US" dirty="0" err="1"/>
              <a:t>sont</a:t>
            </a:r>
            <a:r>
              <a:rPr lang="en-US" dirty="0"/>
              <a:t> les deux </a:t>
            </a:r>
            <a:r>
              <a:rPr lang="en-US" dirty="0" err="1"/>
              <a:t>grandes</a:t>
            </a:r>
            <a:r>
              <a:rPr lang="en-US" dirty="0"/>
              <a:t> parties de la “</a:t>
            </a:r>
            <a:r>
              <a:rPr lang="en-US" b="1" dirty="0"/>
              <a:t>justice </a:t>
            </a:r>
            <a:r>
              <a:rPr lang="en-US" b="1" dirty="0" err="1"/>
              <a:t>particulière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 y a </a:t>
            </a:r>
            <a:r>
              <a:rPr lang="en-US" dirty="0" err="1"/>
              <a:t>également</a:t>
            </a:r>
            <a:r>
              <a:rPr lang="en-US" dirty="0"/>
              <a:t> </a:t>
            </a:r>
            <a:r>
              <a:rPr lang="en-US" dirty="0" err="1"/>
              <a:t>une</a:t>
            </a:r>
            <a:r>
              <a:rPr lang="en-US" dirty="0"/>
              <a:t> </a:t>
            </a:r>
            <a:r>
              <a:rPr lang="en-US" b="1" dirty="0"/>
              <a:t>justice</a:t>
            </a:r>
            <a:r>
              <a:rPr lang="en-US" dirty="0"/>
              <a:t> </a:t>
            </a:r>
            <a:r>
              <a:rPr lang="en-US" b="1" dirty="0"/>
              <a:t>politique</a:t>
            </a:r>
            <a:r>
              <a:rPr lang="en-US" dirty="0"/>
              <a:t>, qui </a:t>
            </a:r>
            <a:r>
              <a:rPr lang="en-US" dirty="0" err="1"/>
              <a:t>peut</a:t>
            </a:r>
            <a:r>
              <a:rPr lang="en-US" dirty="0"/>
              <a:t> </a:t>
            </a:r>
            <a:r>
              <a:rPr lang="en-US" dirty="0" err="1"/>
              <a:t>être</a:t>
            </a:r>
            <a:r>
              <a:rPr lang="en-US" dirty="0"/>
              <a:t> </a:t>
            </a:r>
            <a:r>
              <a:rPr lang="en-US" b="1" dirty="0" err="1"/>
              <a:t>légale</a:t>
            </a:r>
            <a:r>
              <a:rPr lang="en-US" dirty="0"/>
              <a:t> </a:t>
            </a:r>
            <a:r>
              <a:rPr lang="en-US" dirty="0" err="1"/>
              <a:t>ou</a:t>
            </a:r>
            <a:r>
              <a:rPr lang="en-US" dirty="0"/>
              <a:t> </a:t>
            </a:r>
            <a:r>
              <a:rPr lang="en-US" b="1" dirty="0"/>
              <a:t>naturelle</a:t>
            </a:r>
            <a:r>
              <a:rPr lang="en-US" dirty="0"/>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86</a:t>
            </a:fld>
            <a:endParaRPr lang="fr-FR"/>
          </a:p>
        </p:txBody>
      </p:sp>
    </p:spTree>
    <p:extLst>
      <p:ext uri="{BB962C8B-B14F-4D97-AF65-F5344CB8AC3E}">
        <p14:creationId xmlns:p14="http://schemas.microsoft.com/office/powerpoint/2010/main" val="3829602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Ce </a:t>
            </a:r>
            <a:r>
              <a:rPr lang="en-US" b="1" dirty="0" err="1"/>
              <a:t>juste</a:t>
            </a:r>
            <a:r>
              <a:rPr lang="en-US" b="1" dirty="0"/>
              <a:t> milieu</a:t>
            </a:r>
            <a:r>
              <a:rPr lang="en-US" dirty="0"/>
              <a:t> </a:t>
            </a:r>
            <a:r>
              <a:rPr lang="en-US" dirty="0" err="1"/>
              <a:t>ou</a:t>
            </a:r>
            <a:r>
              <a:rPr lang="en-US" dirty="0"/>
              <a:t> </a:t>
            </a:r>
            <a:r>
              <a:rPr lang="en-US" b="1" dirty="0" err="1"/>
              <a:t>médiété</a:t>
            </a:r>
            <a:r>
              <a:rPr lang="en-US" dirty="0"/>
              <a:t> </a:t>
            </a:r>
            <a:r>
              <a:rPr lang="en-US" dirty="0" err="1"/>
              <a:t>est</a:t>
            </a:r>
            <a:r>
              <a:rPr lang="en-US" dirty="0"/>
              <a:t> </a:t>
            </a:r>
            <a:r>
              <a:rPr lang="en-US" dirty="0" err="1"/>
              <a:t>une</a:t>
            </a:r>
            <a:r>
              <a:rPr lang="en-US" dirty="0"/>
              <a:t> </a:t>
            </a:r>
            <a:r>
              <a:rPr lang="en-US" b="1" dirty="0"/>
              <a:t>perfection</a:t>
            </a:r>
            <a:r>
              <a:rPr lang="en-US" dirty="0"/>
              <a:t> qui </a:t>
            </a:r>
            <a:r>
              <a:rPr lang="en-US" dirty="0" err="1"/>
              <a:t>caractérise</a:t>
            </a:r>
            <a:r>
              <a:rPr lang="en-US" dirty="0"/>
              <a:t> la </a:t>
            </a:r>
            <a:r>
              <a:rPr lang="en-US" dirty="0" err="1"/>
              <a:t>vertu</a:t>
            </a:r>
            <a:r>
              <a:rPr lang="en-US" dirty="0"/>
              <a:t>, </a:t>
            </a:r>
            <a:r>
              <a:rPr lang="en-US" dirty="0" err="1"/>
              <a:t>ce</a:t>
            </a:r>
            <a:r>
              <a:rPr lang="en-US" dirty="0"/>
              <a:t> </a:t>
            </a:r>
            <a:r>
              <a:rPr lang="en-US" dirty="0" err="1"/>
              <a:t>n’est</a:t>
            </a:r>
            <a:r>
              <a:rPr lang="en-US" dirty="0"/>
              <a:t> pas un </a:t>
            </a:r>
            <a:r>
              <a:rPr lang="en-US" dirty="0" err="1"/>
              <a:t>compromis</a:t>
            </a:r>
            <a:r>
              <a:rPr lang="en-US" dirty="0"/>
              <a:t> </a:t>
            </a:r>
            <a:r>
              <a:rPr lang="en-US" dirty="0" err="1"/>
              <a:t>mou</a:t>
            </a:r>
            <a:r>
              <a:rPr lang="en-US" dirty="0"/>
              <a:t> </a:t>
            </a:r>
            <a:r>
              <a:rPr lang="en-US" dirty="0" err="1"/>
              <a:t>ou</a:t>
            </a:r>
            <a:r>
              <a:rPr lang="en-US" dirty="0"/>
              <a:t> facile. Et </a:t>
            </a:r>
            <a:r>
              <a:rPr lang="en-US" dirty="0" err="1"/>
              <a:t>il</a:t>
            </a:r>
            <a:r>
              <a:rPr lang="en-US" dirty="0"/>
              <a:t> y a un </a:t>
            </a:r>
            <a:r>
              <a:rPr lang="en-US" b="1" dirty="0" err="1"/>
              <a:t>plaisir</a:t>
            </a:r>
            <a:r>
              <a:rPr lang="en-US" dirty="0"/>
              <a:t> </a:t>
            </a:r>
            <a:r>
              <a:rPr lang="en-US" dirty="0" err="1"/>
              <a:t>pris</a:t>
            </a:r>
            <a:r>
              <a:rPr lang="en-US" dirty="0"/>
              <a:t> à </a:t>
            </a:r>
            <a:r>
              <a:rPr lang="en-US" dirty="0" err="1"/>
              <a:t>l’action</a:t>
            </a:r>
            <a:r>
              <a:rPr lang="en-US" dirty="0"/>
              <a:t> </a:t>
            </a:r>
            <a:r>
              <a:rPr lang="en-US" dirty="0" err="1"/>
              <a:t>vertueuse</a:t>
            </a:r>
            <a:r>
              <a:rPr lang="en-US" dirty="0"/>
              <a:t>, </a:t>
            </a:r>
            <a:r>
              <a:rPr lang="en-US" dirty="0" err="1"/>
              <a:t>selon</a:t>
            </a:r>
            <a:r>
              <a:rPr lang="en-US" dirty="0"/>
              <a:t> </a:t>
            </a:r>
            <a:r>
              <a:rPr lang="en-US" dirty="0" err="1"/>
              <a:t>Aristote</a:t>
            </a:r>
            <a:r>
              <a:rPr lang="en-US" dirty="0"/>
              <a:t>, </a:t>
            </a:r>
            <a:r>
              <a:rPr lang="en-US" dirty="0" err="1"/>
              <a:t>ce</a:t>
            </a:r>
            <a:r>
              <a:rPr lang="en-US" dirty="0"/>
              <a:t> qui le distingue du </a:t>
            </a:r>
            <a:r>
              <a:rPr lang="en-US" dirty="0" err="1"/>
              <a:t>rigorisme</a:t>
            </a:r>
            <a:r>
              <a:rPr lang="en-US" dirty="0"/>
              <a:t> </a:t>
            </a:r>
            <a:r>
              <a:rPr lang="en-US" dirty="0" err="1"/>
              <a:t>kantien</a:t>
            </a:r>
            <a:r>
              <a:rPr lang="en-US" dirty="0"/>
              <a:t>. </a:t>
            </a:r>
            <a:r>
              <a:rPr lang="en-US" dirty="0" err="1"/>
              <a:t>S’il</a:t>
            </a:r>
            <a:r>
              <a:rPr lang="en-US" dirty="0"/>
              <a:t> y a </a:t>
            </a:r>
            <a:r>
              <a:rPr lang="en-US" dirty="0" err="1"/>
              <a:t>déplaisir</a:t>
            </a:r>
            <a:r>
              <a:rPr lang="en-US" dirty="0"/>
              <a:t> </a:t>
            </a:r>
            <a:r>
              <a:rPr lang="en-US" dirty="0" err="1"/>
              <a:t>dans</a:t>
            </a:r>
            <a:r>
              <a:rPr lang="en-US" dirty="0"/>
              <a:t> </a:t>
            </a:r>
            <a:r>
              <a:rPr lang="en-US" dirty="0" err="1"/>
              <a:t>l’exercice</a:t>
            </a:r>
            <a:r>
              <a:rPr lang="en-US" dirty="0"/>
              <a:t> de la </a:t>
            </a:r>
            <a:r>
              <a:rPr lang="en-US" dirty="0" err="1"/>
              <a:t>vertu</a:t>
            </a:r>
            <a:r>
              <a:rPr lang="en-US" dirty="0"/>
              <a:t>, </a:t>
            </a:r>
            <a:r>
              <a:rPr lang="en-US" dirty="0" err="1"/>
              <a:t>c’est</a:t>
            </a:r>
            <a:r>
              <a:rPr lang="en-US" dirty="0"/>
              <a:t> que </a:t>
            </a:r>
            <a:r>
              <a:rPr lang="en-US" dirty="0" err="1"/>
              <a:t>l’agent</a:t>
            </a:r>
            <a:r>
              <a:rPr lang="en-US" dirty="0"/>
              <a:t> </a:t>
            </a:r>
            <a:r>
              <a:rPr lang="en-US" dirty="0" err="1"/>
              <a:t>n’a</a:t>
            </a:r>
            <a:r>
              <a:rPr lang="en-US" dirty="0"/>
              <a:t> pas encore </a:t>
            </a:r>
            <a:r>
              <a:rPr lang="en-US" dirty="0" err="1"/>
              <a:t>suffisamment</a:t>
            </a:r>
            <a:r>
              <a:rPr lang="en-US" dirty="0"/>
              <a:t> </a:t>
            </a:r>
            <a:r>
              <a:rPr lang="en-US" dirty="0" err="1"/>
              <a:t>intériorisé</a:t>
            </a:r>
            <a:r>
              <a:rPr lang="en-US" dirty="0"/>
              <a:t> le </a:t>
            </a:r>
            <a:r>
              <a:rPr lang="en-US" dirty="0" err="1"/>
              <a:t>principe</a:t>
            </a:r>
            <a:r>
              <a:rPr lang="en-US" dirty="0"/>
              <a:t> de </a:t>
            </a:r>
            <a:r>
              <a:rPr lang="en-US" dirty="0" err="1"/>
              <a:t>l’action</a:t>
            </a:r>
            <a:r>
              <a:rPr lang="en-US" dirty="0"/>
              <a:t> </a:t>
            </a:r>
            <a:r>
              <a:rPr lang="en-US" dirty="0" err="1"/>
              <a:t>vertueuse</a:t>
            </a:r>
            <a:r>
              <a:rPr lang="en-US" dirty="0"/>
              <a:t>. </a:t>
            </a:r>
            <a:r>
              <a:rPr lang="en-US" dirty="0" err="1"/>
              <a:t>L’homme</a:t>
            </a:r>
            <a:r>
              <a:rPr lang="en-US" dirty="0"/>
              <a:t> </a:t>
            </a:r>
            <a:r>
              <a:rPr lang="en-US" dirty="0" err="1"/>
              <a:t>vertueux</a:t>
            </a:r>
            <a:r>
              <a:rPr lang="en-US" dirty="0"/>
              <a:t> </a:t>
            </a:r>
            <a:r>
              <a:rPr lang="en-US" dirty="0" err="1"/>
              <a:t>devient</a:t>
            </a:r>
            <a:r>
              <a:rPr lang="en-US" dirty="0"/>
              <a:t> </a:t>
            </a:r>
            <a:r>
              <a:rPr lang="en-US" dirty="0" err="1"/>
              <a:t>donc</a:t>
            </a:r>
            <a:r>
              <a:rPr lang="en-US" dirty="0"/>
              <a:t> la </a:t>
            </a:r>
            <a:r>
              <a:rPr lang="en-US" dirty="0" err="1"/>
              <a:t>mesure</a:t>
            </a:r>
            <a:r>
              <a:rPr lang="en-US" dirty="0"/>
              <a:t> de la </a:t>
            </a:r>
            <a:r>
              <a:rPr lang="en-US" dirty="0" err="1"/>
              <a:t>vertu</a:t>
            </a:r>
            <a:r>
              <a:rPr lang="en-US" dirty="0"/>
              <a:t>, et non </a:t>
            </a:r>
            <a:r>
              <a:rPr lang="en-US" dirty="0" err="1"/>
              <a:t>l’action</a:t>
            </a:r>
            <a:r>
              <a:rPr lang="en-US" dirty="0"/>
              <a:t> </a:t>
            </a:r>
            <a:r>
              <a:rPr lang="en-US" dirty="0" err="1"/>
              <a:t>vertueuse</a:t>
            </a:r>
            <a:r>
              <a:rPr lang="en-US" dirty="0"/>
              <a:t> </a:t>
            </a:r>
            <a:r>
              <a:rPr lang="en-US" dirty="0" err="1"/>
              <a:t>elle-même</a:t>
            </a:r>
            <a:r>
              <a:rPr lang="en-US" dirty="0"/>
              <a:t>.</a:t>
            </a:r>
          </a:p>
          <a:p>
            <a:endParaRPr lang="fr-FR" dirty="0"/>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87</a:t>
            </a:fld>
            <a:endParaRPr lang="fr-FR"/>
          </a:p>
        </p:txBody>
      </p:sp>
    </p:spTree>
    <p:extLst>
      <p:ext uri="{BB962C8B-B14F-4D97-AF65-F5344CB8AC3E}">
        <p14:creationId xmlns:p14="http://schemas.microsoft.com/office/powerpoint/2010/main" val="3829602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Philosophie éthique p. 26</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89</a:t>
            </a:fld>
            <a:endParaRPr lang="fr-FR"/>
          </a:p>
        </p:txBody>
      </p:sp>
    </p:spTree>
    <p:extLst>
      <p:ext uri="{BB962C8B-B14F-4D97-AF65-F5344CB8AC3E}">
        <p14:creationId xmlns:p14="http://schemas.microsoft.com/office/powerpoint/2010/main" val="3059302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Philosophie éthique p. 27</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90</a:t>
            </a:fld>
            <a:endParaRPr lang="fr-FR"/>
          </a:p>
        </p:txBody>
      </p:sp>
    </p:spTree>
    <p:extLst>
      <p:ext uri="{BB962C8B-B14F-4D97-AF65-F5344CB8AC3E}">
        <p14:creationId xmlns:p14="http://schemas.microsoft.com/office/powerpoint/2010/main" val="569928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5</a:t>
            </a:fld>
            <a:endParaRPr lang="fr-FR"/>
          </a:p>
        </p:txBody>
      </p:sp>
    </p:spTree>
    <p:extLst>
      <p:ext uri="{BB962C8B-B14F-4D97-AF65-F5344CB8AC3E}">
        <p14:creationId xmlns:p14="http://schemas.microsoft.com/office/powerpoint/2010/main" val="1938502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Pp. 27 – 28 – 29.</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91</a:t>
            </a:fld>
            <a:endParaRPr lang="fr-FR"/>
          </a:p>
        </p:txBody>
      </p:sp>
    </p:spTree>
    <p:extLst>
      <p:ext uri="{BB962C8B-B14F-4D97-AF65-F5344CB8AC3E}">
        <p14:creationId xmlns:p14="http://schemas.microsoft.com/office/powerpoint/2010/main" val="3023442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PP 29 - 30</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92</a:t>
            </a:fld>
            <a:endParaRPr lang="fr-FR"/>
          </a:p>
        </p:txBody>
      </p:sp>
    </p:spTree>
    <p:extLst>
      <p:ext uri="{BB962C8B-B14F-4D97-AF65-F5344CB8AC3E}">
        <p14:creationId xmlns:p14="http://schemas.microsoft.com/office/powerpoint/2010/main" val="1340856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 35</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96</a:t>
            </a:fld>
            <a:endParaRPr lang="fr-FR"/>
          </a:p>
        </p:txBody>
      </p:sp>
    </p:spTree>
    <p:extLst>
      <p:ext uri="{BB962C8B-B14F-4D97-AF65-F5344CB8AC3E}">
        <p14:creationId xmlns:p14="http://schemas.microsoft.com/office/powerpoint/2010/main" val="3074783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 37</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97</a:t>
            </a:fld>
            <a:endParaRPr lang="fr-FR"/>
          </a:p>
        </p:txBody>
      </p:sp>
    </p:spTree>
    <p:extLst>
      <p:ext uri="{BB962C8B-B14F-4D97-AF65-F5344CB8AC3E}">
        <p14:creationId xmlns:p14="http://schemas.microsoft.com/office/powerpoint/2010/main" val="369670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 37-38</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98</a:t>
            </a:fld>
            <a:endParaRPr lang="fr-FR"/>
          </a:p>
        </p:txBody>
      </p:sp>
    </p:spTree>
    <p:extLst>
      <p:ext uri="{BB962C8B-B14F-4D97-AF65-F5344CB8AC3E}">
        <p14:creationId xmlns:p14="http://schemas.microsoft.com/office/powerpoint/2010/main" val="3392093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On </a:t>
            </a:r>
            <a:r>
              <a:rPr lang="en-US" dirty="0" err="1">
                <a:cs typeface="Calibri"/>
              </a:rPr>
              <a:t>peut</a:t>
            </a:r>
            <a:r>
              <a:rPr lang="en-US" dirty="0">
                <a:cs typeface="Calibri"/>
              </a:rPr>
              <a:t> </a:t>
            </a:r>
            <a:r>
              <a:rPr lang="en-US" dirty="0" err="1">
                <a:cs typeface="Calibri"/>
              </a:rPr>
              <a:t>évoquer</a:t>
            </a:r>
            <a:r>
              <a:rPr lang="en-US" dirty="0">
                <a:cs typeface="Calibri"/>
              </a:rPr>
              <a:t>, dans </a:t>
            </a:r>
            <a:r>
              <a:rPr lang="en-US" i="1" dirty="0">
                <a:cs typeface="Calibri"/>
              </a:rPr>
              <a:t>Les Misérables</a:t>
            </a:r>
            <a:r>
              <a:rPr lang="en-US" dirty="0">
                <a:cs typeface="Calibri"/>
              </a:rPr>
              <a:t>, </a:t>
            </a:r>
            <a:r>
              <a:rPr lang="en-US" dirty="0" err="1">
                <a:cs typeface="Calibri"/>
              </a:rPr>
              <a:t>une</a:t>
            </a:r>
            <a:r>
              <a:rPr lang="en-US" dirty="0">
                <a:cs typeface="Calibri"/>
              </a:rPr>
              <a:t> situation comparable à </a:t>
            </a:r>
            <a:r>
              <a:rPr lang="en-US" dirty="0" err="1">
                <a:cs typeface="Calibri"/>
              </a:rPr>
              <a:t>celle</a:t>
            </a:r>
            <a:r>
              <a:rPr lang="en-US" dirty="0">
                <a:cs typeface="Calibri"/>
              </a:rPr>
              <a:t> que Constant oppose à Kant : le moment </a:t>
            </a:r>
            <a:r>
              <a:rPr lang="en-US" dirty="0" err="1">
                <a:cs typeface="Calibri"/>
              </a:rPr>
              <a:t>où</a:t>
            </a:r>
            <a:r>
              <a:rPr lang="en-US" dirty="0">
                <a:cs typeface="Calibri"/>
              </a:rPr>
              <a:t> </a:t>
            </a:r>
            <a:r>
              <a:rPr lang="en-US" dirty="0" err="1">
                <a:cs typeface="Calibri"/>
              </a:rPr>
              <a:t>soeur</a:t>
            </a:r>
            <a:r>
              <a:rPr lang="en-US" dirty="0">
                <a:cs typeface="Calibri"/>
              </a:rPr>
              <a:t> Simplice </a:t>
            </a:r>
            <a:r>
              <a:rPr lang="en-US" dirty="0" err="1">
                <a:cs typeface="Calibri"/>
              </a:rPr>
              <a:t>ment</a:t>
            </a:r>
            <a:r>
              <a:rPr lang="en-US" dirty="0">
                <a:cs typeface="Calibri"/>
              </a:rPr>
              <a:t> pour </a:t>
            </a:r>
            <a:r>
              <a:rPr lang="en-US" dirty="0" err="1">
                <a:cs typeface="Calibri"/>
              </a:rPr>
              <a:t>sauver</a:t>
            </a:r>
            <a:r>
              <a:rPr lang="en-US" dirty="0">
                <a:cs typeface="Calibri"/>
              </a:rPr>
              <a:t> Jean Valjean de la </a:t>
            </a:r>
            <a:r>
              <a:rPr lang="en-US" dirty="0" err="1">
                <a:cs typeface="Calibri"/>
              </a:rPr>
              <a:t>poursuite</a:t>
            </a:r>
            <a:r>
              <a:rPr lang="en-US" dirty="0">
                <a:cs typeface="Calibri"/>
              </a:rPr>
              <a:t> de Javert (</a:t>
            </a:r>
            <a:r>
              <a:rPr lang="en-US" dirty="0" err="1">
                <a:cs typeface="Calibri"/>
              </a:rPr>
              <a:t>voir</a:t>
            </a:r>
            <a:r>
              <a:rPr lang="en-US" dirty="0">
                <a:cs typeface="Calibri"/>
              </a:rPr>
              <a:t> le </a:t>
            </a:r>
            <a:r>
              <a:rPr lang="en-US" dirty="0" err="1">
                <a:cs typeface="Calibri"/>
              </a:rPr>
              <a:t>commentaire</a:t>
            </a:r>
            <a:r>
              <a:rPr lang="en-US" dirty="0">
                <a:cs typeface="Calibri"/>
              </a:rPr>
              <a:t> de Frédérique Leichter-Flack, 2012, p. 73-88). </a:t>
            </a:r>
            <a:r>
              <a:rPr lang="en-US" dirty="0" err="1">
                <a:cs typeface="Calibri"/>
              </a:rPr>
              <a:t>L'auteur</a:t>
            </a:r>
            <a:r>
              <a:rPr lang="en-US" dirty="0">
                <a:cs typeface="Calibri"/>
              </a:rPr>
              <a:t> </a:t>
            </a:r>
            <a:r>
              <a:rPr lang="en-US" dirty="0" err="1">
                <a:cs typeface="Calibri"/>
              </a:rPr>
              <a:t>évoque</a:t>
            </a:r>
            <a:r>
              <a:rPr lang="en-US" dirty="0">
                <a:cs typeface="Calibri"/>
              </a:rPr>
              <a:t> </a:t>
            </a:r>
            <a:r>
              <a:rPr lang="en-US" dirty="0" err="1">
                <a:cs typeface="Calibri"/>
              </a:rPr>
              <a:t>également</a:t>
            </a:r>
            <a:r>
              <a:rPr lang="en-US" dirty="0">
                <a:cs typeface="Calibri"/>
              </a:rPr>
              <a:t> la </a:t>
            </a:r>
            <a:r>
              <a:rPr lang="en-US" dirty="0" err="1">
                <a:cs typeface="Calibri"/>
              </a:rPr>
              <a:t>logique</a:t>
            </a:r>
            <a:r>
              <a:rPr lang="en-US" dirty="0">
                <a:cs typeface="Calibri"/>
              </a:rPr>
              <a:t> </a:t>
            </a:r>
            <a:r>
              <a:rPr lang="en-US" dirty="0" err="1">
                <a:cs typeface="Calibri"/>
              </a:rPr>
              <a:t>utilitariste</a:t>
            </a:r>
            <a:r>
              <a:rPr lang="en-US" dirty="0">
                <a:cs typeface="Calibri"/>
              </a:rPr>
              <a:t> qui </a:t>
            </a:r>
            <a:r>
              <a:rPr lang="en-US" dirty="0" err="1">
                <a:cs typeface="Calibri"/>
              </a:rPr>
              <a:t>flotte</a:t>
            </a:r>
            <a:r>
              <a:rPr lang="en-US" dirty="0">
                <a:cs typeface="Calibri"/>
              </a:rPr>
              <a:t> dans </a:t>
            </a:r>
            <a:r>
              <a:rPr lang="en-US" dirty="0" err="1">
                <a:cs typeface="Calibri"/>
              </a:rPr>
              <a:t>l'air</a:t>
            </a:r>
            <a:r>
              <a:rPr lang="en-US" dirty="0">
                <a:cs typeface="Calibri"/>
              </a:rPr>
              <a:t> et </a:t>
            </a:r>
            <a:r>
              <a:rPr lang="en-US" dirty="0" err="1">
                <a:cs typeface="Calibri"/>
              </a:rPr>
              <a:t>pousse</a:t>
            </a:r>
            <a:r>
              <a:rPr lang="en-US" dirty="0">
                <a:cs typeface="Calibri"/>
              </a:rPr>
              <a:t> Raskolnikov à </a:t>
            </a:r>
            <a:r>
              <a:rPr lang="en-US" dirty="0" err="1">
                <a:cs typeface="Calibri"/>
              </a:rPr>
              <a:t>tuer</a:t>
            </a:r>
            <a:r>
              <a:rPr lang="en-US" dirty="0">
                <a:cs typeface="Calibri"/>
              </a:rPr>
              <a:t> la </a:t>
            </a:r>
            <a:r>
              <a:rPr lang="en-US" dirty="0" err="1">
                <a:cs typeface="Calibri"/>
              </a:rPr>
              <a:t>vieille</a:t>
            </a:r>
            <a:r>
              <a:rPr lang="en-US" dirty="0">
                <a:cs typeface="Calibri"/>
              </a:rPr>
              <a:t> </a:t>
            </a:r>
            <a:r>
              <a:rPr lang="en-US" dirty="0" err="1">
                <a:cs typeface="Calibri"/>
              </a:rPr>
              <a:t>usurière</a:t>
            </a:r>
            <a:r>
              <a:rPr lang="en-US" dirty="0">
                <a:cs typeface="Calibri"/>
              </a:rPr>
              <a:t>, dans </a:t>
            </a:r>
            <a:r>
              <a:rPr lang="en-US" i="1" dirty="0">
                <a:cs typeface="Calibri"/>
              </a:rPr>
              <a:t>Crime et </a:t>
            </a:r>
            <a:r>
              <a:rPr lang="en-US" i="1" dirty="0" err="1">
                <a:cs typeface="Calibri"/>
              </a:rPr>
              <a:t>châtiment</a:t>
            </a:r>
            <a:r>
              <a:rPr lang="en-US" i="1" dirty="0">
                <a:cs typeface="Calibri"/>
              </a:rPr>
              <a:t>.</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105</a:t>
            </a:fld>
            <a:endParaRPr lang="fr-FR"/>
          </a:p>
        </p:txBody>
      </p:sp>
    </p:spTree>
    <p:extLst>
      <p:ext uri="{BB962C8B-B14F-4D97-AF65-F5344CB8AC3E}">
        <p14:creationId xmlns:p14="http://schemas.microsoft.com/office/powerpoint/2010/main" val="4205234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107</a:t>
            </a:fld>
            <a:endParaRPr lang="fr-FR"/>
          </a:p>
        </p:txBody>
      </p:sp>
    </p:spTree>
    <p:extLst>
      <p:ext uri="{BB962C8B-B14F-4D97-AF65-F5344CB8AC3E}">
        <p14:creationId xmlns:p14="http://schemas.microsoft.com/office/powerpoint/2010/main" val="2826607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Vous êtes conducteur d’un tramway, celui-ci n’a plus de freins, roule à toute vitesse et vous ne pouvez rien faire pour l’arrêter. Devant vous, sur le chemin de fer, se trouvent cinq travailleurs. Vous ne pouvez ni les avertir ni les prévenir. Ces derniers n’ont aucun moyen de se sauver et d’ainsi éviter la collision avec le tramway. De plus, aucune autre personne est présente afin de pouvoir faire quelque chose pour éviter cet accident. Ainsi, ces cinq personnes seront tuées. Néanmoins, vous disposez de la possibilité de dévier votre train et d’emprunter un autre embranchement, celui de gauche, sur lequel se trouve seulement un travailleur, auquel s’applique les même règles qu’aux autres. Donc la collision est impérative, le tuant assurément. Que faites-vous ? </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Vous faites dévier le train, sauvant ainsi ces cinq personnes mais tuant la personne seule, ou bien, vous laissez le train sur la voie principale et tuez les cinq personnes en épargnant l’autre individu de cet accident ?</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Le dilemme du tramway est un dilemme philosophique. Autrement dit, c’est une expérience de pensée qui consiste à résoudre un problème en s’appuyant sur l’imagination de l’homme car il n’est pas réalisable en dehors du monde imaginaire.</a:t>
            </a:r>
          </a:p>
          <a:p>
            <a:r>
              <a:rPr lang="fr-FR" sz="1200" b="1" kern="1200" dirty="0">
                <a:solidFill>
                  <a:schemeClr val="tx1"/>
                </a:solidFill>
                <a:effectLst/>
                <a:latin typeface="+mn-lt"/>
                <a:ea typeface="+mn-ea"/>
                <a:cs typeface="+mn-cs"/>
              </a:rPr>
              <a:t>Mais «l’utilitarisme», «l’éthique déontologique», qu’est-ce que c’est…?</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pPr lvl="0"/>
            <a:r>
              <a:rPr lang="fr-FR" sz="1200" b="1" kern="1200" dirty="0">
                <a:solidFill>
                  <a:schemeClr val="tx1"/>
                </a:solidFill>
                <a:effectLst/>
                <a:latin typeface="+mn-lt"/>
                <a:ea typeface="+mn-ea"/>
                <a:cs typeface="+mn-cs"/>
              </a:rPr>
              <a:t>L’utilitarisme </a:t>
            </a:r>
            <a:r>
              <a:rPr lang="fr-FR" sz="1200" kern="1200" dirty="0">
                <a:solidFill>
                  <a:schemeClr val="tx1"/>
                </a:solidFill>
                <a:effectLst/>
                <a:latin typeface="+mn-lt"/>
                <a:ea typeface="+mn-ea"/>
                <a:cs typeface="+mn-cs"/>
              </a:rPr>
              <a:t>(plus précisément l’utilitarisme de l’acte) consiste à minimiser les mauvaises conséquences et ainsi maximiser les bonnes.</a:t>
            </a:r>
          </a:p>
          <a:p>
            <a:r>
              <a:rPr lang="fr-FR" sz="1200" kern="1200" dirty="0">
                <a:solidFill>
                  <a:schemeClr val="tx1"/>
                </a:solidFill>
                <a:effectLst/>
                <a:latin typeface="+mn-lt"/>
                <a:ea typeface="+mn-ea"/>
                <a:cs typeface="+mn-cs"/>
              </a:rPr>
              <a:t>C’est-à-dire que les conséquences de l’action sont plus importantes que l’action en soi, ou, plus précisément on mesure le bonheur qui est créé par rapport à la souffrance provoquée. La bonne action sera donc de faire un choix qui résultera en une somme de plaisirs supérieure à la somme de </a:t>
            </a:r>
            <a:r>
              <a:rPr lang="fr-FR" sz="1200" kern="1200" dirty="0" err="1">
                <a:solidFill>
                  <a:schemeClr val="tx1"/>
                </a:solidFill>
                <a:effectLst/>
                <a:latin typeface="+mn-lt"/>
                <a:ea typeface="+mn-ea"/>
                <a:cs typeface="+mn-cs"/>
              </a:rPr>
              <a:t>malheurs.En</a:t>
            </a:r>
            <a:r>
              <a:rPr lang="fr-FR" sz="1200" kern="1200" dirty="0">
                <a:solidFill>
                  <a:schemeClr val="tx1"/>
                </a:solidFill>
                <a:effectLst/>
                <a:latin typeface="+mn-lt"/>
                <a:ea typeface="+mn-ea"/>
                <a:cs typeface="+mn-cs"/>
              </a:rPr>
              <a:t> bref : le principe est qu’on recherche le plus de bonheur pour le plus grand nombre de personnes. (ceci est l’utilitarisme qui fut développé par Jeremy </a:t>
            </a:r>
            <a:r>
              <a:rPr lang="fr-FR" sz="1200" kern="1200" dirty="0" err="1">
                <a:solidFill>
                  <a:schemeClr val="tx1"/>
                </a:solidFill>
                <a:effectLst/>
                <a:latin typeface="+mn-lt"/>
                <a:ea typeface="+mn-ea"/>
                <a:cs typeface="+mn-cs"/>
              </a:rPr>
              <a:t>Benthman</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 </a:t>
            </a:r>
          </a:p>
          <a:p>
            <a:pPr lvl="0"/>
            <a:r>
              <a:rPr lang="fr-FR" sz="1200" b="1" kern="1200" dirty="0">
                <a:solidFill>
                  <a:schemeClr val="tx1"/>
                </a:solidFill>
                <a:effectLst/>
                <a:latin typeface="+mn-lt"/>
                <a:ea typeface="+mn-ea"/>
                <a:cs typeface="+mn-cs"/>
              </a:rPr>
              <a:t>L’éthique déontologique</a:t>
            </a:r>
            <a:r>
              <a:rPr lang="fr-FR" sz="1200" kern="1200" dirty="0">
                <a:solidFill>
                  <a:schemeClr val="tx1"/>
                </a:solidFill>
                <a:effectLst/>
                <a:latin typeface="+mn-lt"/>
                <a:ea typeface="+mn-ea"/>
                <a:cs typeface="+mn-cs"/>
              </a:rPr>
              <a:t>, elle, prime sur l’action avant tout : l’image de l’action, qu’elle soit correcte est plus importante que les conséquences elles-mêmes. C’est une théorie qui soutient que les actes doivent être jugés selon leur conformité envers nos devoirs. </a:t>
            </a:r>
          </a:p>
          <a:p>
            <a:r>
              <a:rPr lang="fr-FR" sz="1200" kern="1200" dirty="0">
                <a:solidFill>
                  <a:schemeClr val="tx1"/>
                </a:solidFill>
                <a:effectLst/>
                <a:latin typeface="+mn-lt"/>
                <a:ea typeface="+mn-ea"/>
                <a:cs typeface="+mn-cs"/>
              </a:rPr>
              <a:t> </a:t>
            </a:r>
          </a:p>
          <a:p>
            <a:r>
              <a:rPr lang="fr-FR" sz="1200" i="1" kern="1200" dirty="0">
                <a:solidFill>
                  <a:schemeClr val="tx1"/>
                </a:solidFill>
                <a:effectLst/>
                <a:latin typeface="+mn-lt"/>
                <a:ea typeface="+mn-ea"/>
                <a:cs typeface="+mn-cs"/>
              </a:rPr>
              <a:t>Un point important à relever avant de continuer est la remarque de </a:t>
            </a:r>
            <a:r>
              <a:rPr lang="fr-FR" sz="1200" i="1" kern="1200" dirty="0" err="1">
                <a:solidFill>
                  <a:schemeClr val="tx1"/>
                </a:solidFill>
                <a:effectLst/>
                <a:latin typeface="+mn-lt"/>
                <a:ea typeface="+mn-ea"/>
                <a:cs typeface="+mn-cs"/>
              </a:rPr>
              <a:t>Judis</a:t>
            </a:r>
            <a:r>
              <a:rPr lang="fr-FR" sz="1200" i="1" kern="1200" dirty="0">
                <a:solidFill>
                  <a:schemeClr val="tx1"/>
                </a:solidFill>
                <a:effectLst/>
                <a:latin typeface="+mn-lt"/>
                <a:ea typeface="+mn-ea"/>
                <a:cs typeface="+mn-cs"/>
              </a:rPr>
              <a:t> Jarvis Thompson : le conducteur du tramway porte une certaine responsabilité envers la mort des cinq individus puisque c’est son train. Donc il est en train (petit jeu de mot) de tuer ces cinq personnes. Alors que si la personne</a:t>
            </a:r>
            <a:r>
              <a:rPr lang="fr-FR" sz="1200" kern="1200" dirty="0">
                <a:solidFill>
                  <a:schemeClr val="tx1"/>
                </a:solidFill>
                <a:effectLst/>
                <a:latin typeface="+mn-lt"/>
                <a:ea typeface="+mn-ea"/>
                <a:cs typeface="+mn-cs"/>
              </a:rPr>
              <a:t> est </a:t>
            </a:r>
            <a:r>
              <a:rPr lang="fr-FR" sz="1200" i="1" kern="1200" dirty="0">
                <a:solidFill>
                  <a:schemeClr val="tx1"/>
                </a:solidFill>
                <a:effectLst/>
                <a:latin typeface="+mn-lt"/>
                <a:ea typeface="+mn-ea"/>
                <a:cs typeface="+mn-cs"/>
              </a:rPr>
              <a:t>extérieure, elle n’a aucune part de responsabilité sur la mort de ces cinq travailleurs. Le plus important est de se souvenir que les variantes du dilemme du train placent la personne du conducteur dans un rôle extérieur, d’observateur, pour qu’il ne soit pas impliqué dans la situation de départ. Car ce dilemme ne se concentre pas sur la responsabilité du conducteur, sur son erreur à lui, le but de cette expérience de pensée étant d’évaluer notre éthique morale.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r>
              <a:rPr lang="fr-FR" sz="1200" b="1" u="sng" kern="1200" dirty="0">
                <a:solidFill>
                  <a:schemeClr val="tx1"/>
                </a:solidFill>
                <a:effectLst/>
                <a:latin typeface="+mn-lt"/>
                <a:ea typeface="+mn-ea"/>
                <a:cs typeface="+mn-cs"/>
              </a:rPr>
              <a:t>VARIANTE DE LA TRANSPLANTATION</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Vous êtes un chirurgien et vous avez cinq patients ayant de très graves problèmes de santé qui impliquent le dysfonctionnement de leurs organes. Cependant il se trouve une personne en excellente santé à l’hôpital disposant des organes que nécessitent vos cinq patients pour vivre. Vous pouvez tuer cette personne en parfaite santé, sans que personne ne soit au courant et sans aucune conséquence négative (professionnelle ou judiciaire) et ainsi sauver vos patients, ou sinon ne rien faire et vos patients mourront.</a:t>
            </a:r>
          </a:p>
          <a:p>
            <a:r>
              <a:rPr lang="fr-FR" sz="1200" kern="1200" dirty="0">
                <a:solidFill>
                  <a:schemeClr val="tx1"/>
                </a:solidFill>
                <a:effectLst/>
                <a:latin typeface="+mn-lt"/>
                <a:ea typeface="+mn-ea"/>
                <a:cs typeface="+mn-cs"/>
              </a:rPr>
              <a:t> </a:t>
            </a:r>
          </a:p>
          <a:p>
            <a:r>
              <a:rPr lang="fr-FR" sz="1200" b="1" u="sng" kern="1200" dirty="0">
                <a:solidFill>
                  <a:schemeClr val="tx1"/>
                </a:solidFill>
                <a:effectLst/>
                <a:latin typeface="+mn-lt"/>
                <a:ea typeface="+mn-ea"/>
                <a:cs typeface="+mn-cs"/>
              </a:rPr>
              <a:t>VARIANTE DU GROS SUR LE VIADUC</a:t>
            </a:r>
            <a:endParaRPr lang="fr-FR" sz="1200" kern="120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Imaginez maintenant que vous êtes sur un pont qui se trouve juste au-dessus de la voie-ferrée. Le train n’a plus de freins et roule à toute vitesse en direction des cinq personnes. La seule chose qui pourrait l’arrêter serait un obstacle, tel qu’un homme de très grande taille, gros, qui porte un grand sac à dos, et il se trouve qu’il y en a exactement un présent sur le bord du pont. Vous pouvez le poussez afin qu’il puisse stopper le train et sauver la vie des cinq travailleurs et perdre la sienne, ou sinon ne rien faire et les cinq personnes mourront.</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En suivant l’utilitarisme pour les deux variantes exposées ci dessus, la bonne action serait de tuer l’homme en parfaite santé et pousser l’homme gros du viaduc puisque les conséquences de nos actions seront meilleures. Nous aurons sur la balance, un bonheur plus lourd que le malheur, puisque nous sauvons cinq personnes en n'en tuant qu’une seule.</a:t>
            </a:r>
          </a:p>
          <a:p>
            <a:r>
              <a:rPr lang="fr-FR" sz="1200" kern="1200" dirty="0">
                <a:solidFill>
                  <a:schemeClr val="tx1"/>
                </a:solidFill>
                <a:effectLst/>
                <a:latin typeface="+mn-lt"/>
                <a:ea typeface="+mn-ea"/>
                <a:cs typeface="+mn-cs"/>
              </a:rPr>
              <a:t>Cependant, dans ces cas-là, notre intuitions morale désapprouve le fait de tuer la personne pour en sauver cinq </a:t>
            </a:r>
            <a:r>
              <a:rPr lang="fr-FR" sz="1200" kern="1200" dirty="0" err="1">
                <a:solidFill>
                  <a:schemeClr val="tx1"/>
                </a:solidFill>
                <a:effectLst/>
                <a:latin typeface="+mn-lt"/>
                <a:ea typeface="+mn-ea"/>
                <a:cs typeface="+mn-cs"/>
              </a:rPr>
              <a:t>autres.Et</a:t>
            </a:r>
            <a:r>
              <a:rPr lang="fr-FR" sz="1200" kern="1200" dirty="0">
                <a:solidFill>
                  <a:schemeClr val="tx1"/>
                </a:solidFill>
                <a:effectLst/>
                <a:latin typeface="+mn-lt"/>
                <a:ea typeface="+mn-ea"/>
                <a:cs typeface="+mn-cs"/>
              </a:rPr>
              <a:t> ça a d’ailleurs été prouvé grâces à des expériences réalisées en psychologie : seulement 10% des personnes tueraient la personnes en parfaite santé dans la variante de la transplantation et pousseraient l’homme gros du </a:t>
            </a:r>
            <a:r>
              <a:rPr lang="fr-FR" sz="1200" kern="1200" dirty="0" err="1">
                <a:solidFill>
                  <a:schemeClr val="tx1"/>
                </a:solidFill>
                <a:effectLst/>
                <a:latin typeface="+mn-lt"/>
                <a:ea typeface="+mn-ea"/>
                <a:cs typeface="+mn-cs"/>
              </a:rPr>
              <a:t>viaduc.Nous</a:t>
            </a:r>
            <a:r>
              <a:rPr lang="fr-FR" sz="1200" kern="1200" dirty="0">
                <a:solidFill>
                  <a:schemeClr val="tx1"/>
                </a:solidFill>
                <a:effectLst/>
                <a:latin typeface="+mn-lt"/>
                <a:ea typeface="+mn-ea"/>
                <a:cs typeface="+mn-cs"/>
              </a:rPr>
              <a:t> percevons donc un grand contraste avec les 90% de personnes qui déclarent actionner l’aiguillage afin de dévier le train sur le deuxième embranchement pour sauver les cinq travailleurs</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Pour en revenir à la philosophe américaine </a:t>
            </a:r>
            <a:r>
              <a:rPr lang="fr-FR" sz="1200" kern="1200" dirty="0" err="1">
                <a:solidFill>
                  <a:schemeClr val="tx1"/>
                </a:solidFill>
                <a:effectLst/>
                <a:latin typeface="+mn-lt"/>
                <a:ea typeface="+mn-ea"/>
                <a:cs typeface="+mn-cs"/>
              </a:rPr>
              <a:t>Judis</a:t>
            </a:r>
            <a:r>
              <a:rPr lang="fr-FR" sz="1200" kern="1200" dirty="0">
                <a:solidFill>
                  <a:schemeClr val="tx1"/>
                </a:solidFill>
                <a:effectLst/>
                <a:latin typeface="+mn-lt"/>
                <a:ea typeface="+mn-ea"/>
                <a:cs typeface="+mn-cs"/>
              </a:rPr>
              <a:t> Jarvis Thompson je vais vous exposer une autre de ses variantes pour ce dilemme :</a:t>
            </a:r>
          </a:p>
          <a:p>
            <a:r>
              <a:rPr lang="fr-FR" sz="1200" kern="1200" dirty="0">
                <a:solidFill>
                  <a:schemeClr val="tx1"/>
                </a:solidFill>
                <a:effectLst/>
                <a:latin typeface="+mn-lt"/>
                <a:ea typeface="+mn-ea"/>
                <a:cs typeface="+mn-cs"/>
              </a:rPr>
              <a:t> </a:t>
            </a:r>
          </a:p>
          <a:p>
            <a:r>
              <a:rPr lang="fr-FR" sz="1200" b="1" u="sng" kern="1200" dirty="0">
                <a:solidFill>
                  <a:schemeClr val="tx1"/>
                </a:solidFill>
                <a:effectLst/>
                <a:latin typeface="+mn-lt"/>
                <a:ea typeface="+mn-ea"/>
                <a:cs typeface="+mn-cs"/>
              </a:rPr>
              <a:t>BYSTANDER'S THREE OPTIONS</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Maintenant, vous vous trouvez sur la voie ferrée, sur un troisième embranchement. C’est vous qui tirez le levier. Soit le train tue les cinq personnes, soit il tue la personne sur l’embranchement de gauche soit il vous tue, vous, sur l’embranchement de droite. Vous ne pouvez pas éviter le train, qui rentrera donc en collision avec vous en vous tuant sur le coup.</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Thompson considère que si nous ne pouvons pas nous sacrifier nous-même afin de sauver ces cinq personnes, alors comment peut-on sacrifier l’autre. Autrement dit, nous ne pouvons pas infliger à une personne quelque chose que nous ne sommes pas prêts à faire à nous-mêmes. Pour </a:t>
            </a:r>
            <a:r>
              <a:rPr lang="fr-FR" sz="1200" kern="1200" dirty="0" err="1">
                <a:solidFill>
                  <a:schemeClr val="tx1"/>
                </a:solidFill>
                <a:effectLst/>
                <a:latin typeface="+mn-lt"/>
                <a:ea typeface="+mn-ea"/>
                <a:cs typeface="+mn-cs"/>
              </a:rPr>
              <a:t>Judis</a:t>
            </a:r>
            <a:r>
              <a:rPr lang="fr-FR" sz="1200" kern="1200" dirty="0">
                <a:solidFill>
                  <a:schemeClr val="tx1"/>
                </a:solidFill>
                <a:effectLst/>
                <a:latin typeface="+mn-lt"/>
                <a:ea typeface="+mn-ea"/>
                <a:cs typeface="+mn-cs"/>
              </a:rPr>
              <a:t> Jarvis Thompson, même si nous n’avons pas la possibilité de nous sacrifier dans le dilemme du tramway original, elle ne voit pas de raison éthique d’y répondre différemment qu’à sa variante «</a:t>
            </a:r>
            <a:r>
              <a:rPr lang="fr-FR" sz="1200" kern="1200" dirty="0" err="1">
                <a:solidFill>
                  <a:schemeClr val="tx1"/>
                </a:solidFill>
                <a:effectLst/>
                <a:latin typeface="+mn-lt"/>
                <a:ea typeface="+mn-ea"/>
                <a:cs typeface="+mn-cs"/>
              </a:rPr>
              <a:t>Bystander’s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three</a:t>
            </a:r>
            <a:r>
              <a:rPr lang="fr-FR" sz="1200" kern="1200" dirty="0">
                <a:solidFill>
                  <a:schemeClr val="tx1"/>
                </a:solidFill>
                <a:effectLst/>
                <a:latin typeface="+mn-lt"/>
                <a:ea typeface="+mn-ea"/>
                <a:cs typeface="+mn-cs"/>
              </a:rPr>
              <a:t> options ». Sa conclusion est que nous devons laisser mourir les cinq personnes si ça implique d’en tuer une autre.</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 </a:t>
            </a:r>
          </a:p>
          <a:p>
            <a:r>
              <a:rPr lang="fr-FR" sz="1200" b="1" u="sng" kern="1200" dirty="0">
                <a:solidFill>
                  <a:schemeClr val="tx1"/>
                </a:solidFill>
                <a:effectLst/>
                <a:latin typeface="+mn-lt"/>
                <a:ea typeface="+mn-ea"/>
                <a:cs typeface="+mn-cs"/>
              </a:rPr>
              <a:t>LE DILEMME DU TRAMWAY DURANT LA PANDEMIE: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Les dilemmes moraux illustrent très bien les situations réelles .Ne retrouvons-nous pas notre dilemme du tramway dans la crise du coronavirus ? Les médecins se sont retrouvés avec un choix difficile à faire : qui doit vivre, qui doit mourir ? Avec le faible nombre d’équipements médicaux, ils ont dû décider du destin de chaque malade. Leurs actions ou leur inaction décrétera le sort de ces vies. Peut-on juger un médecin qui choisit de sauver la vie d'un jeune patient plutôt que celle d'une personne âgée? Peut-être que la réponse était intuitive. Après tout, il est facile de tirer le levier et d'en tuer un pour en sauver cinq. Mais ce même raisonnement sera-t-il maintenu sachant que les cinq victimes sont des prisonniers condamnés pour meurtre ? Ou encore, dans le cas du médecin, si nous devons choisir entre une personne jeune et une âgée, et nous savons que ce vieux a un fils en hôpital psychiatrique qui a besoin de lui. Tirerions-nous le levier ? Sauverions-nous la jeune plutôt que le vieux ? Finalement pouvons-nous faire un "bon choix" ? </a:t>
            </a:r>
            <a:r>
              <a:rPr lang="fr-FR" sz="1200" b="1" kern="1200" dirty="0">
                <a:solidFill>
                  <a:schemeClr val="tx1"/>
                </a:solidFill>
                <a:effectLst/>
                <a:latin typeface="+mn-lt"/>
                <a:ea typeface="+mn-ea"/>
                <a:cs typeface="+mn-cs"/>
              </a:rPr>
              <a:t>Pouvons-nous ressortir de cette expérience en ayant réellement le sentiment d’avoir pris la "bonne" décision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dilemme du tramway nous a montré que les personnes sont plus susceptibles à tirer le levier, et ainsi tuer une seule personne au lieu de cinq. Ce qui s’accorde avec</a:t>
            </a:r>
            <a:r>
              <a:rPr lang="fr-FR" sz="1200" b="1" kern="1200" dirty="0">
                <a:solidFill>
                  <a:schemeClr val="tx1"/>
                </a:solidFill>
                <a:effectLst/>
                <a:latin typeface="+mn-lt"/>
                <a:ea typeface="+mn-ea"/>
                <a:cs typeface="+mn-cs"/>
              </a:rPr>
              <a:t> l’utilitarisme</a:t>
            </a:r>
            <a:r>
              <a:rPr lang="fr-FR" sz="1200" kern="1200" dirty="0">
                <a:solidFill>
                  <a:schemeClr val="tx1"/>
                </a:solidFill>
                <a:effectLst/>
                <a:latin typeface="+mn-lt"/>
                <a:ea typeface="+mn-ea"/>
                <a:cs typeface="+mn-cs"/>
              </a:rPr>
              <a:t>, théorie morale qui donne plus d’importances aux conséquences de l’acte que l’acte en soi : elle soutient qu’il faut </a:t>
            </a:r>
            <a:r>
              <a:rPr lang="fr-FR" sz="1200" u="sng" kern="1200" dirty="0">
                <a:solidFill>
                  <a:schemeClr val="tx1"/>
                </a:solidFill>
                <a:effectLst/>
                <a:latin typeface="+mn-lt"/>
                <a:ea typeface="+mn-ea"/>
                <a:cs typeface="+mn-cs"/>
              </a:rPr>
              <a:t>maximiser le bonheur</a:t>
            </a:r>
            <a:r>
              <a:rPr lang="fr-FR" sz="1200" kern="1200" dirty="0">
                <a:solidFill>
                  <a:schemeClr val="tx1"/>
                </a:solidFill>
                <a:effectLst/>
                <a:latin typeface="+mn-lt"/>
                <a:ea typeface="+mn-ea"/>
                <a:cs typeface="+mn-cs"/>
              </a:rPr>
              <a:t>. Cependant, plusieurs variantes ont été mises en place dans le but de montrer qu’il n’est pas éthique de tuer une personnes pour en sauver d’autres. Dans les deux variantes de la « transplantation » et du « fat man », la mort d’une personne provoquée pour sauver cinq autres semble éthiquement inacceptable à nos yeux.</a:t>
            </a:r>
          </a:p>
          <a:p>
            <a:r>
              <a:rPr lang="fr-FR" sz="1200" kern="1200" dirty="0">
                <a:solidFill>
                  <a:schemeClr val="tx1"/>
                </a:solidFill>
                <a:effectLst/>
                <a:latin typeface="+mn-lt"/>
                <a:ea typeface="+mn-ea"/>
                <a:cs typeface="+mn-cs"/>
              </a:rPr>
              <a:t> </a:t>
            </a:r>
          </a:p>
          <a:p>
            <a:r>
              <a:rPr lang="fr-FR" sz="1200" b="1" u="sng" kern="1200" dirty="0">
                <a:solidFill>
                  <a:schemeClr val="tx1"/>
                </a:solidFill>
                <a:effectLst/>
                <a:latin typeface="+mn-lt"/>
                <a:ea typeface="+mn-ea"/>
                <a:cs typeface="+mn-cs"/>
              </a:rPr>
              <a:t>LA DOCTRINE DU DOUBLE EFFET: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Selon Philippa Foot, ce qui permet d’expliquer les manières différentes de penser entres ces variantes est la </a:t>
            </a:r>
            <a:r>
              <a:rPr lang="fr-FR" sz="1200" b="1" kern="1200" dirty="0">
                <a:solidFill>
                  <a:schemeClr val="tx1"/>
                </a:solidFill>
                <a:effectLst/>
                <a:latin typeface="+mn-lt"/>
                <a:ea typeface="+mn-ea"/>
                <a:cs typeface="+mn-cs"/>
              </a:rPr>
              <a:t>doctrine du double effet.</a:t>
            </a:r>
            <a:r>
              <a:rPr lang="fr-FR" sz="1200" kern="1200" dirty="0">
                <a:solidFill>
                  <a:schemeClr val="tx1"/>
                </a:solidFill>
                <a:effectLst/>
                <a:latin typeface="+mn-lt"/>
                <a:ea typeface="+mn-ea"/>
                <a:cs typeface="+mn-cs"/>
              </a:rPr>
              <a:t> C’est une théorie qui a été développée par Thomas d’Aquin. Son but est de tenir compte des circonstances dans lesquelles il est acceptable de commettre une action qui a de bonnes et de mauvaises conséquence : un double effet.</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1) L’action en soi doit être moralement bonne, voire neutre.</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2) Le bon effet doit être une conséquence de l’action et non pas une conséquence du mauvais effet.</a:t>
            </a:r>
          </a:p>
          <a:p>
            <a:r>
              <a:rPr lang="fr-FR" sz="1200" i="1" kern="1200" dirty="0">
                <a:solidFill>
                  <a:schemeClr val="tx1"/>
                </a:solidFill>
                <a:effectLst/>
                <a:latin typeface="+mn-lt"/>
                <a:ea typeface="+mn-ea"/>
                <a:cs typeface="+mn-cs"/>
              </a:rPr>
              <a:t>Par exemple, dans le dilemme original le bon effet qui est de sauver les cinq personnes vient de l’action qui est tirer le levier, la mort de la personne sur l’embranchement de gauche étant une conséquence : l’effet négatif. Alors que dans la variante de la transplantation le bon effet (qui est sauver la vie des cinq patients) est une conséquence du mauvais effet : la mort de l’homme en parfaite santé.</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3) Le mauvais effet ne doit pas être directement voulu, mais doit être prévu et toléré </a:t>
            </a:r>
          </a:p>
          <a:p>
            <a:r>
              <a:rPr lang="fr-FR" sz="1200" kern="1200" dirty="0">
                <a:solidFill>
                  <a:schemeClr val="tx1"/>
                </a:solidFill>
                <a:effectLst/>
                <a:latin typeface="+mn-lt"/>
                <a:ea typeface="+mn-ea"/>
                <a:cs typeface="+mn-cs"/>
              </a:rPr>
              <a:t>4) Le bon effet doit être plus fort que le mauvais effet, ou bien les deux doivent être égaux (au sens où ce serait un mal plus grand de l’éviter sans produire le bon effet).</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Il est important de relever que la doctrine du double effet ne peut avoir lieu que dans certaines situations : celles où il n’y a aucun autre moyen de réaliser le bien sans causer les effets négatifs. Car ainsi elle sert à justifier les actions qui ont des conséquences négatives mais qui peuvent être moralement acceptables.</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La doctrine du double effet nous permet donc d’expliquer pourquoi les individus tiennent à penser qu’il est moralement autorisé de dévier le train sur l’embranchement de gauche où se trouve la personne car c’est une action qui a pour but de sauver les cinq personnes et la mort de cet autre est l’effet négatif de l’action. Mais que d’un autre côté il n’est pas acceptable de tuer la personne en parfaite santé ou alors pousser le gros du viaduc malgré les bonnes intentions, car le bon effet est la conséquence du mauvais effet. </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Cet article a pour but de vous faire connaître le dilemme philosophique tant étudié dans le monde et surtout de vous faire voir que seulement à partir d’une situation, l’intuition morale de chacun peut être différente : ce que nous jugeons éthique et acceptable ne l’est pas du tout pour l’autre. Comme quoi, une simple situation imaginaire peut faire naître des débats dans toutes les sociétés et communautés si différentes soient-elles, et surtout, éveiller nos capacités de jugement face aux situations de dilemme dans nos quotidiens. Comme quoi, un simple tramway qui a perdu ses freins nous oblige à remettre en question notre manière de penser, et finalement on se rend compte que la vie ne se résume pas à avoir tort ou raison.</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Et maintenant, je vous pose la question à vous, cher lecteur. </a:t>
            </a:r>
            <a:r>
              <a:rPr lang="fr-FR" sz="1200" i="1" kern="1200" dirty="0">
                <a:solidFill>
                  <a:schemeClr val="tx1"/>
                </a:solidFill>
                <a:effectLst/>
                <a:latin typeface="+mn-lt"/>
                <a:ea typeface="+mn-ea"/>
                <a:cs typeface="+mn-cs"/>
              </a:rPr>
              <a:t>À vos yeux, serait-il moralement admissible d'actionner ce fameux levier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10"/>
          </p:nvPr>
        </p:nvSpPr>
        <p:spPr/>
        <p:txBody>
          <a:bodyPr/>
          <a:lstStyle/>
          <a:p>
            <a:fld id="{06B8A146-2972-498A-A047-B6BE41851F92}" type="slidenum">
              <a:rPr lang="fr-FR" smtClean="0"/>
              <a:t>108</a:t>
            </a:fld>
            <a:endParaRPr lang="fr-FR"/>
          </a:p>
        </p:txBody>
      </p:sp>
    </p:spTree>
    <p:extLst>
      <p:ext uri="{BB962C8B-B14F-4D97-AF65-F5344CB8AC3E}">
        <p14:creationId xmlns:p14="http://schemas.microsoft.com/office/powerpoint/2010/main" val="3430772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b="1" dirty="0"/>
              <a:t>prise d'otages de Beslan</a:t>
            </a:r>
            <a:r>
              <a:rPr lang="fr-FR" dirty="0"/>
              <a:t> commence le </a:t>
            </a:r>
            <a:r>
              <a:rPr lang="fr-FR" dirty="0">
                <a:hlinkClick r:id="rId3" tooltip="1er septembre"/>
              </a:rPr>
              <a:t>1</a:t>
            </a:r>
            <a:r>
              <a:rPr lang="fr-FR" baseline="30000" dirty="0">
                <a:hlinkClick r:id="rId3" tooltip="1er septembre"/>
              </a:rPr>
              <a:t>er</a:t>
            </a:r>
            <a:r>
              <a:rPr lang="fr-FR" dirty="0"/>
              <a:t> </a:t>
            </a:r>
            <a:r>
              <a:rPr lang="fr-FR" dirty="0">
                <a:hlinkClick r:id="rId4" tooltip="Septembre 2004"/>
              </a:rPr>
              <a:t>septembre</a:t>
            </a:r>
            <a:r>
              <a:rPr lang="fr-FR" dirty="0"/>
              <a:t> </a:t>
            </a:r>
            <a:r>
              <a:rPr lang="fr-FR" dirty="0">
                <a:hlinkClick r:id="rId5" tooltip="2004"/>
              </a:rPr>
              <a:t>2004</a:t>
            </a:r>
            <a:r>
              <a:rPr lang="fr-FR" dirty="0"/>
              <a:t> lorsque des </a:t>
            </a:r>
            <a:r>
              <a:rPr lang="fr-FR" dirty="0">
                <a:hlinkClick r:id="rId6" tooltip="Terroristes"/>
              </a:rPr>
              <a:t>terroristes</a:t>
            </a:r>
            <a:r>
              <a:rPr lang="fr-FR" dirty="0"/>
              <a:t> séparatistes </a:t>
            </a:r>
            <a:r>
              <a:rPr lang="fr-FR" dirty="0">
                <a:hlinkClick r:id="rId7" tooltip="Tchétchénie"/>
              </a:rPr>
              <a:t>tchétchènes</a:t>
            </a:r>
            <a:r>
              <a:rPr lang="fr-FR" dirty="0"/>
              <a:t> armés </a:t>
            </a:r>
            <a:r>
              <a:rPr lang="fr-FR" dirty="0">
                <a:hlinkClick r:id="rId8" tooltip="Prise d'otage"/>
              </a:rPr>
              <a:t>prennent en otage</a:t>
            </a:r>
            <a:r>
              <a:rPr lang="fr-FR" dirty="0"/>
              <a:t> environ un millier d'enfants et d'adultes dans l'école numéro 1 de </a:t>
            </a:r>
            <a:r>
              <a:rPr lang="fr-FR" dirty="0">
                <a:hlinkClick r:id="rId9" tooltip="Beslan"/>
              </a:rPr>
              <a:t>Beslan</a:t>
            </a:r>
            <a:r>
              <a:rPr lang="fr-FR" dirty="0"/>
              <a:t> en </a:t>
            </a:r>
            <a:r>
              <a:rPr lang="fr-FR" dirty="0">
                <a:hlinkClick r:id="rId10" tooltip="Ossétie du Nord-Alanie"/>
              </a:rPr>
              <a:t>Ossétie du Nord</a:t>
            </a:r>
            <a:r>
              <a:rPr lang="fr-FR" dirty="0"/>
              <a:t> (fédération de </a:t>
            </a:r>
            <a:r>
              <a:rPr lang="fr-FR" dirty="0">
                <a:hlinkClick r:id="rId11" tooltip="Russie"/>
              </a:rPr>
              <a:t>Russie</a:t>
            </a:r>
            <a:r>
              <a:rPr lang="fr-FR" dirty="0"/>
              <a:t>) dans le cadre de la </a:t>
            </a:r>
            <a:r>
              <a:rPr lang="fr-FR" dirty="0">
                <a:hlinkClick r:id="rId12" tooltip="Seconde guerre de Tchétchénie"/>
              </a:rPr>
              <a:t>seconde guerre de Tchétchénie</a:t>
            </a:r>
            <a:r>
              <a:rPr lang="fr-FR" baseline="30000" dirty="0">
                <a:hlinkClick r:id="rId13"/>
              </a:rPr>
              <a:t>3</a:t>
            </a:r>
            <a:r>
              <a:rPr lang="fr-FR" dirty="0"/>
              <a:t>. </a:t>
            </a:r>
          </a:p>
          <a:p>
            <a:r>
              <a:rPr lang="fr-FR" dirty="0"/>
              <a:t>Le 3 septembre 2004 après trois jours de siège, une explosion dans l'école — dont l'origine reste encore non élucidée — provoque un mouvement de panique des enfants, sur lesquels les preneurs d'otage tirent, et une intervention des </a:t>
            </a:r>
            <a:r>
              <a:rPr lang="fr-FR" dirty="0">
                <a:hlinkClick r:id="rId14" tooltip="Spetsnaz"/>
              </a:rPr>
              <a:t>forces spéciales russes</a:t>
            </a:r>
            <a:r>
              <a:rPr lang="fr-FR" dirty="0"/>
              <a:t>, jugée par certains plutôt chaotique</a:t>
            </a:r>
            <a:r>
              <a:rPr lang="fr-FR" baseline="30000" dirty="0">
                <a:hlinkClick r:id="rId15"/>
              </a:rPr>
              <a:t>4</a:t>
            </a:r>
            <a:r>
              <a:rPr lang="fr-FR" dirty="0"/>
              <a:t>. En avril 2017, la </a:t>
            </a:r>
            <a:r>
              <a:rPr lang="fr-FR" dirty="0">
                <a:hlinkClick r:id="rId16" tooltip="Cour européenne des droits de l'homme"/>
              </a:rPr>
              <a:t>Cour européenne des droits de l'homme</a:t>
            </a:r>
            <a:r>
              <a:rPr lang="fr-FR" dirty="0"/>
              <a:t> condamne la Russie presque 13 ans après pour ne pas avoir pris les mesures nécessaires pour éviter le massacre en soulignant que « l'intervention des forces russes a contribué à causer des victimes parmi les otages ». </a:t>
            </a:r>
          </a:p>
          <a:p>
            <a:r>
              <a:rPr lang="fr-FR" dirty="0"/>
              <a:t>Selon le bilan officiel, il y a eu 334 civils tués, dont 186 enfants</a:t>
            </a:r>
            <a:r>
              <a:rPr lang="fr-FR" baseline="30000" dirty="0">
                <a:hlinkClick r:id="rId17"/>
              </a:rPr>
              <a:t>1</a:t>
            </a:r>
            <a:r>
              <a:rPr lang="fr-FR" dirty="0"/>
              <a:t>. </a:t>
            </a:r>
          </a:p>
          <a:p>
            <a:endParaRPr lang="fr-FR" dirty="0"/>
          </a:p>
        </p:txBody>
      </p:sp>
      <p:sp>
        <p:nvSpPr>
          <p:cNvPr id="4" name="Espace réservé du numéro de diapositive 3"/>
          <p:cNvSpPr>
            <a:spLocks noGrp="1"/>
          </p:cNvSpPr>
          <p:nvPr>
            <p:ph type="sldNum" sz="quarter" idx="10"/>
          </p:nvPr>
        </p:nvSpPr>
        <p:spPr/>
        <p:txBody>
          <a:bodyPr/>
          <a:lstStyle/>
          <a:p>
            <a:fld id="{06B8A146-2972-498A-A047-B6BE41851F92}" type="slidenum">
              <a:rPr lang="fr-FR" smtClean="0"/>
              <a:t>109</a:t>
            </a:fld>
            <a:endParaRPr lang="fr-FR"/>
          </a:p>
        </p:txBody>
      </p:sp>
    </p:spTree>
    <p:extLst>
      <p:ext uri="{BB962C8B-B14F-4D97-AF65-F5344CB8AC3E}">
        <p14:creationId xmlns:p14="http://schemas.microsoft.com/office/powerpoint/2010/main" val="51009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Michel </a:t>
            </a:r>
            <a:r>
              <a:rPr lang="fr-FR" dirty="0" err="1"/>
              <a:t>Onfray</a:t>
            </a:r>
            <a:r>
              <a:rPr lang="fr-FR" dirty="0"/>
              <a:t>, </a:t>
            </a:r>
            <a:r>
              <a:rPr lang="fr-FR" dirty="0" err="1"/>
              <a:t>Antimanuel</a:t>
            </a:r>
            <a:r>
              <a:rPr lang="fr-FR" dirty="0"/>
              <a:t> de Philosophie, p.280</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110</a:t>
            </a:fld>
            <a:endParaRPr lang="fr-FR"/>
          </a:p>
        </p:txBody>
      </p:sp>
    </p:spTree>
    <p:extLst>
      <p:ext uri="{BB962C8B-B14F-4D97-AF65-F5344CB8AC3E}">
        <p14:creationId xmlns:p14="http://schemas.microsoft.com/office/powerpoint/2010/main" val="2519717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Philosophie éthique p. 4 - 11</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14</a:t>
            </a:fld>
            <a:endParaRPr lang="fr-FR"/>
          </a:p>
        </p:txBody>
      </p:sp>
    </p:spTree>
    <p:extLst>
      <p:ext uri="{BB962C8B-B14F-4D97-AF65-F5344CB8AC3E}">
        <p14:creationId xmlns:p14="http://schemas.microsoft.com/office/powerpoint/2010/main" val="21642791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La perspective utilitariste est donc </a:t>
            </a:r>
            <a:r>
              <a:rPr lang="fr-FR" b="1" dirty="0" err="1"/>
              <a:t>conséquentialiste</a:t>
            </a:r>
            <a:r>
              <a:rPr lang="fr-FR" dirty="0"/>
              <a:t> et </a:t>
            </a:r>
            <a:r>
              <a:rPr lang="fr-FR" b="1" dirty="0"/>
              <a:t>eudémoniste</a:t>
            </a:r>
            <a:r>
              <a:rPr lang="fr-FR" dirty="0"/>
              <a:t>. Elle </a:t>
            </a:r>
            <a:r>
              <a:rPr lang="fr-FR" b="1" dirty="0"/>
              <a:t>s’applique aussi bien aux individus</a:t>
            </a:r>
            <a:r>
              <a:rPr lang="fr-FR" dirty="0"/>
              <a:t> qu’aux </a:t>
            </a:r>
            <a:r>
              <a:rPr lang="fr-FR" b="1" dirty="0"/>
              <a:t>collectivités</a:t>
            </a:r>
            <a:r>
              <a:rPr lang="fr-FR" dirty="0"/>
              <a:t>. Ainsi, peu importe le respect d’une quelconque loi morale, si les conséquences de l’action diminuent l’utilité considérée. C’est une doctrine </a:t>
            </a:r>
            <a:r>
              <a:rPr lang="fr-FR" b="1" dirty="0"/>
              <a:t>critique des notions de contrat social et de droit </a:t>
            </a:r>
            <a:r>
              <a:rPr lang="fr-FR" b="1"/>
              <a:t>naturel</a:t>
            </a:r>
            <a:r>
              <a:rPr lang="fr-FR"/>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cs typeface="Calibri"/>
            </a:endParaRPr>
          </a:p>
          <a:p>
            <a:r>
              <a:rPr lang="fr-FR" dirty="0"/>
              <a:t>Pour aller plus loin :</a:t>
            </a:r>
          </a:p>
          <a:p>
            <a:endParaRPr lang="fr-FR" dirty="0"/>
          </a:p>
          <a:p>
            <a:r>
              <a:rPr lang="fr-FR" dirty="0"/>
              <a:t>Pour reconstituer la généalogie de l’utilitarisme, il faudrait partir de sa première formulation chez </a:t>
            </a:r>
            <a:r>
              <a:rPr lang="fr-FR" b="1" dirty="0"/>
              <a:t>Hutcheson</a:t>
            </a:r>
            <a:r>
              <a:rPr lang="fr-FR" dirty="0"/>
              <a:t> et, plus généralement, son lien avec les « </a:t>
            </a:r>
            <a:r>
              <a:rPr lang="fr-FR" b="1" dirty="0"/>
              <a:t>Lumières écossaises </a:t>
            </a:r>
            <a:r>
              <a:rPr lang="fr-FR" dirty="0"/>
              <a:t>». Leur grande idée est que </a:t>
            </a:r>
            <a:r>
              <a:rPr lang="fr-FR" b="1" dirty="0"/>
              <a:t>les passions humaines innées ne sont pas exclusivement égoïstes </a:t>
            </a:r>
            <a:r>
              <a:rPr lang="fr-FR" dirty="0"/>
              <a:t>(contre l’avis de </a:t>
            </a:r>
            <a:r>
              <a:rPr lang="fr-FR" b="1" dirty="0"/>
              <a:t>Hobbes</a:t>
            </a:r>
            <a:r>
              <a:rPr lang="fr-FR" dirty="0"/>
              <a:t>). </a:t>
            </a:r>
          </a:p>
          <a:p>
            <a:r>
              <a:rPr lang="fr-FR" dirty="0"/>
              <a:t>Voir à ce sujet le chapitre « La tradition utilitariste : Bentham, Mill et Sidgwick » par Catherine </a:t>
            </a:r>
            <a:r>
              <a:rPr lang="fr-FR" dirty="0" err="1"/>
              <a:t>Audard</a:t>
            </a:r>
            <a:r>
              <a:rPr lang="fr-FR" dirty="0"/>
              <a:t>, dans Le 4</a:t>
            </a:r>
            <a:r>
              <a:rPr lang="fr-FR" baseline="30000" dirty="0"/>
              <a:t>ème</a:t>
            </a:r>
            <a:r>
              <a:rPr lang="fr-FR" dirty="0"/>
              <a:t> tome de</a:t>
            </a:r>
            <a:r>
              <a:rPr lang="fr-FR" i="1" dirty="0"/>
              <a:t> L’Histoire de la philosophie politique </a:t>
            </a:r>
            <a:r>
              <a:rPr lang="fr-FR" dirty="0"/>
              <a:t>sous la direction d’Alain Renaut, Paris, Calmann-Lévy, 199.</a:t>
            </a:r>
          </a:p>
          <a:p>
            <a:r>
              <a:rPr lang="fr-FR" dirty="0"/>
              <a:t>- </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126</a:t>
            </a:fld>
            <a:endParaRPr lang="fr-FR"/>
          </a:p>
        </p:txBody>
      </p:sp>
    </p:spTree>
    <p:extLst>
      <p:ext uri="{BB962C8B-B14F-4D97-AF65-F5344CB8AC3E}">
        <p14:creationId xmlns:p14="http://schemas.microsoft.com/office/powerpoint/2010/main" val="1639684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aller plus loin :</a:t>
            </a:r>
          </a:p>
          <a:p>
            <a:endParaRPr lang="fr-FR"/>
          </a:p>
          <a:p>
            <a:r>
              <a:rPr lang="fr-FR" dirty="0"/>
              <a:t>J. S. Mill est un utilitariste libéral.</a:t>
            </a:r>
          </a:p>
          <a:p>
            <a:r>
              <a:rPr lang="fr-FR" dirty="0"/>
              <a:t>John Rawls est un penseur libéral critique de l’utilitarisme.</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127</a:t>
            </a:fld>
            <a:endParaRPr lang="fr-FR"/>
          </a:p>
        </p:txBody>
      </p:sp>
    </p:spTree>
    <p:extLst>
      <p:ext uri="{BB962C8B-B14F-4D97-AF65-F5344CB8AC3E}">
        <p14:creationId xmlns:p14="http://schemas.microsoft.com/office/powerpoint/2010/main" val="671926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t>
            </a:r>
            <a:r>
              <a:rPr lang="fr-FR" dirty="0" err="1"/>
              <a:t>www.bu.edu</a:t>
            </a:r>
            <a:r>
              <a:rPr lang="fr-FR" dirty="0"/>
              <a:t>/</a:t>
            </a:r>
            <a:r>
              <a:rPr lang="fr-FR" dirty="0" err="1"/>
              <a:t>wcp</a:t>
            </a:r>
            <a:r>
              <a:rPr lang="fr-FR" dirty="0"/>
              <a:t>/</a:t>
            </a:r>
            <a:r>
              <a:rPr lang="fr-FR" dirty="0" err="1"/>
              <a:t>Papers</a:t>
            </a:r>
            <a:r>
              <a:rPr lang="fr-FR" dirty="0"/>
              <a:t>/Mode/</a:t>
            </a:r>
            <a:r>
              <a:rPr lang="fr-FR" dirty="0" err="1"/>
              <a:t>ModeMart.htm</a:t>
            </a:r>
            <a:endParaRPr lang="fr-FR" dirty="0"/>
          </a:p>
          <a:p>
            <a:r>
              <a:rPr lang="fr-FR" dirty="0"/>
              <a:t>https://</a:t>
            </a:r>
            <a:r>
              <a:rPr lang="fr-FR" dirty="0" err="1"/>
              <a:t>books.openedition.org</a:t>
            </a:r>
            <a:r>
              <a:rPr lang="fr-FR" dirty="0"/>
              <a:t>/septentrion/74523?lang=</a:t>
            </a:r>
            <a:r>
              <a:rPr lang="fr-FR" dirty="0" err="1"/>
              <a:t>fr</a:t>
            </a:r>
            <a:endParaRPr lang="fr-FR" dirty="0"/>
          </a:p>
          <a:p>
            <a:r>
              <a:rPr lang="fr-FR" dirty="0"/>
              <a:t>https://</a:t>
            </a:r>
            <a:r>
              <a:rPr lang="fr-FR" dirty="0" err="1"/>
              <a:t>unphilosophe.com</a:t>
            </a:r>
            <a:r>
              <a:rPr lang="fr-FR" dirty="0"/>
              <a:t>/2019/04/01/le-philosophe-face-a-son-temps-a-propos-de-</a:t>
            </a:r>
            <a:r>
              <a:rPr lang="fr-FR" dirty="0" err="1"/>
              <a:t>kant</a:t>
            </a:r>
            <a:r>
              <a:rPr lang="fr-FR" dirty="0"/>
              <a:t>-et-</a:t>
            </a:r>
            <a:r>
              <a:rPr lang="fr-FR" dirty="0" err="1"/>
              <a:t>nietzsche</a:t>
            </a:r>
            <a:r>
              <a:rPr lang="fr-FR" dirty="0"/>
              <a:t>/</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133</a:t>
            </a:fld>
            <a:endParaRPr lang="fr-FR"/>
          </a:p>
        </p:txBody>
      </p:sp>
    </p:spTree>
    <p:extLst>
      <p:ext uri="{BB962C8B-B14F-4D97-AF65-F5344CB8AC3E}">
        <p14:creationId xmlns:p14="http://schemas.microsoft.com/office/powerpoint/2010/main" val="4798135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1 </a:t>
            </a:r>
            <a:r>
              <a:rPr lang="en-US" b="1" dirty="0">
                <a:cs typeface="Calibri"/>
              </a:rPr>
              <a:t>Le </a:t>
            </a:r>
            <a:r>
              <a:rPr lang="en-US" b="1" dirty="0" err="1">
                <a:cs typeface="Calibri"/>
              </a:rPr>
              <a:t>défi</a:t>
            </a:r>
            <a:r>
              <a:rPr lang="en-US" b="1" dirty="0">
                <a:cs typeface="Calibri"/>
              </a:rPr>
              <a:t> </a:t>
            </a:r>
            <a:r>
              <a:rPr lang="en-US" b="1" dirty="0" err="1">
                <a:cs typeface="Calibri"/>
              </a:rPr>
              <a:t>démocratique</a:t>
            </a:r>
            <a:r>
              <a:rPr lang="en-US" b="1" dirty="0">
                <a:cs typeface="Calibri"/>
              </a:rPr>
              <a:t> :</a:t>
            </a:r>
          </a:p>
          <a:p>
            <a:r>
              <a:rPr lang="en-US" dirty="0">
                <a:cs typeface="Calibri"/>
              </a:rPr>
              <a:t>- </a:t>
            </a:r>
            <a:r>
              <a:rPr lang="en-US" dirty="0" err="1">
                <a:cs typeface="Calibri"/>
              </a:rPr>
              <a:t>Nécessité</a:t>
            </a:r>
            <a:r>
              <a:rPr lang="en-US" dirty="0">
                <a:cs typeface="Calibri"/>
              </a:rPr>
              <a:t> et </a:t>
            </a:r>
            <a:r>
              <a:rPr lang="en-US" dirty="0" err="1">
                <a:cs typeface="Calibri"/>
              </a:rPr>
              <a:t>limites</a:t>
            </a:r>
            <a:r>
              <a:rPr lang="en-US" dirty="0">
                <a:cs typeface="Calibri"/>
              </a:rPr>
              <a:t> de la </a:t>
            </a:r>
            <a:r>
              <a:rPr lang="en-US" dirty="0" err="1">
                <a:cs typeface="Calibri"/>
              </a:rPr>
              <a:t>démocratie</a:t>
            </a:r>
            <a:r>
              <a:rPr lang="en-US" dirty="0">
                <a:cs typeface="Calibri"/>
              </a:rPr>
              <a:t> participative </a:t>
            </a:r>
            <a:r>
              <a:rPr lang="en-US" dirty="0" err="1">
                <a:cs typeface="Calibri"/>
              </a:rPr>
              <a:t>moderne</a:t>
            </a:r>
            <a:endParaRPr lang="en-US">
              <a:cs typeface="Calibri"/>
            </a:endParaRPr>
          </a:p>
          <a:p>
            <a:r>
              <a:rPr lang="en-US" dirty="0">
                <a:cs typeface="Calibri"/>
              </a:rPr>
              <a:t>- Crise de la culture, </a:t>
            </a:r>
            <a:r>
              <a:rPr lang="en-US" dirty="0" err="1">
                <a:cs typeface="Calibri"/>
              </a:rPr>
              <a:t>perte</a:t>
            </a:r>
            <a:r>
              <a:rPr lang="en-US" dirty="0">
                <a:cs typeface="Calibri"/>
              </a:rPr>
              <a:t> du </a:t>
            </a:r>
            <a:r>
              <a:rPr lang="en-US" dirty="0" err="1">
                <a:cs typeface="Calibri"/>
              </a:rPr>
              <a:t>sens</a:t>
            </a:r>
            <a:r>
              <a:rPr lang="en-US" dirty="0">
                <a:cs typeface="Calibri"/>
              </a:rPr>
              <a:t> </a:t>
            </a:r>
            <a:r>
              <a:rPr lang="en-US" dirty="0" err="1">
                <a:cs typeface="Calibri"/>
              </a:rPr>
              <a:t>commmu</a:t>
            </a:r>
            <a:r>
              <a:rPr lang="en-US" dirty="0">
                <a:cs typeface="Calibri"/>
              </a:rPr>
              <a:t>, </a:t>
            </a:r>
            <a:r>
              <a:rPr lang="en-US" dirty="0" err="1">
                <a:cs typeface="Calibri"/>
              </a:rPr>
              <a:t>déni</a:t>
            </a:r>
            <a:r>
              <a:rPr lang="en-US" dirty="0">
                <a:cs typeface="Calibri"/>
              </a:rPr>
              <a:t> de la transmission (Arendt).</a:t>
            </a:r>
          </a:p>
          <a:p>
            <a:r>
              <a:rPr lang="en-US" dirty="0">
                <a:cs typeface="Calibri"/>
              </a:rPr>
              <a:t>- </a:t>
            </a:r>
            <a:r>
              <a:rPr lang="en-US" dirty="0" err="1">
                <a:cs typeface="Calibri"/>
              </a:rPr>
              <a:t>Individualisme</a:t>
            </a:r>
            <a:r>
              <a:rPr lang="en-US" dirty="0">
                <a:cs typeface="Calibri"/>
              </a:rPr>
              <a:t> </a:t>
            </a:r>
            <a:r>
              <a:rPr lang="en-US" dirty="0" err="1">
                <a:cs typeface="Calibri"/>
              </a:rPr>
              <a:t>fallacieux</a:t>
            </a:r>
            <a:r>
              <a:rPr lang="en-US" dirty="0">
                <a:cs typeface="Calibri"/>
              </a:rPr>
              <a:t> vs individuation </a:t>
            </a:r>
            <a:r>
              <a:rPr lang="en-US" dirty="0" err="1">
                <a:cs typeface="Calibri"/>
              </a:rPr>
              <a:t>réelle</a:t>
            </a:r>
            <a:r>
              <a:rPr lang="en-US" dirty="0">
                <a:cs typeface="Calibri"/>
              </a:rPr>
              <a:t>, </a:t>
            </a:r>
            <a:r>
              <a:rPr lang="en-US" dirty="0" err="1">
                <a:cs typeface="Calibri"/>
              </a:rPr>
              <a:t>nécessaire</a:t>
            </a:r>
            <a:r>
              <a:rPr lang="en-US" dirty="0">
                <a:cs typeface="Calibri"/>
              </a:rPr>
              <a:t> à la </a:t>
            </a:r>
            <a:r>
              <a:rPr lang="en-US" dirty="0" err="1">
                <a:cs typeface="Calibri"/>
              </a:rPr>
              <a:t>créativité</a:t>
            </a:r>
            <a:r>
              <a:rPr lang="en-US" dirty="0">
                <a:cs typeface="Calibri"/>
              </a:rPr>
              <a:t>, à </a:t>
            </a:r>
            <a:r>
              <a:rPr lang="en-US" dirty="0" err="1">
                <a:cs typeface="Calibri"/>
              </a:rPr>
              <a:t>l'estime</a:t>
            </a:r>
            <a:r>
              <a:rPr lang="en-US" dirty="0">
                <a:cs typeface="Calibri"/>
              </a:rPr>
              <a:t> de soi ("bien social premier" le plus important), </a:t>
            </a:r>
            <a:r>
              <a:rPr lang="en-US" dirty="0" err="1">
                <a:cs typeface="Calibri"/>
              </a:rPr>
              <a:t>voire</a:t>
            </a:r>
            <a:r>
              <a:rPr lang="en-US" dirty="0">
                <a:cs typeface="Calibri"/>
              </a:rPr>
              <a:t> au sentiment </a:t>
            </a:r>
            <a:r>
              <a:rPr lang="en-US" dirty="0" err="1">
                <a:cs typeface="Calibri"/>
              </a:rPr>
              <a:t>d'exister</a:t>
            </a:r>
            <a:r>
              <a:rPr lang="en-US" dirty="0">
                <a:cs typeface="Calibri"/>
              </a:rPr>
              <a:t> (Stiegler).</a:t>
            </a:r>
          </a:p>
          <a:p>
            <a:r>
              <a:rPr lang="en-US" dirty="0">
                <a:cs typeface="Calibri"/>
              </a:rPr>
              <a:t>- </a:t>
            </a:r>
            <a:r>
              <a:rPr lang="en-US" dirty="0" err="1">
                <a:cs typeface="Calibri"/>
              </a:rPr>
              <a:t>Marchandisation</a:t>
            </a:r>
            <a:r>
              <a:rPr lang="en-US" dirty="0">
                <a:cs typeface="Calibri"/>
              </a:rPr>
              <a:t> </a:t>
            </a:r>
            <a:r>
              <a:rPr lang="en-US" dirty="0" err="1">
                <a:cs typeface="Calibri"/>
              </a:rPr>
              <a:t>croissante</a:t>
            </a:r>
            <a:r>
              <a:rPr lang="en-US" dirty="0">
                <a:cs typeface="Calibri"/>
              </a:rPr>
              <a:t>, </a:t>
            </a:r>
            <a:r>
              <a:rPr lang="en-US" dirty="0" err="1">
                <a:cs typeface="Calibri"/>
              </a:rPr>
              <a:t>prolétarisation</a:t>
            </a:r>
            <a:r>
              <a:rPr lang="en-US" dirty="0">
                <a:cs typeface="Calibri"/>
              </a:rPr>
              <a:t> du travail et </a:t>
            </a:r>
            <a:r>
              <a:rPr lang="en-US" dirty="0" err="1">
                <a:cs typeface="Calibri"/>
              </a:rPr>
              <a:t>société</a:t>
            </a:r>
            <a:r>
              <a:rPr lang="en-US" dirty="0">
                <a:cs typeface="Calibri"/>
              </a:rPr>
              <a:t> de </a:t>
            </a:r>
            <a:r>
              <a:rPr lang="en-US" dirty="0" err="1">
                <a:cs typeface="Calibri"/>
              </a:rPr>
              <a:t>consommation</a:t>
            </a:r>
            <a:r>
              <a:rPr lang="en-US" dirty="0">
                <a:cs typeface="Calibri"/>
              </a:rPr>
              <a:t> (Baudrillard) et du spectacle (Debord).</a:t>
            </a:r>
          </a:p>
          <a:p>
            <a:r>
              <a:rPr lang="en-US" dirty="0">
                <a:cs typeface="Calibri"/>
              </a:rPr>
              <a:t>- Suppose </a:t>
            </a:r>
            <a:r>
              <a:rPr lang="en-US" dirty="0" err="1">
                <a:cs typeface="Calibri"/>
              </a:rPr>
              <a:t>une</a:t>
            </a:r>
            <a:r>
              <a:rPr lang="en-US" dirty="0">
                <a:cs typeface="Calibri"/>
              </a:rPr>
              <a:t> dose plus </a:t>
            </a:r>
            <a:r>
              <a:rPr lang="en-US" dirty="0" err="1">
                <a:cs typeface="Calibri"/>
              </a:rPr>
              <a:t>importante</a:t>
            </a:r>
            <a:r>
              <a:rPr lang="en-US" dirty="0">
                <a:cs typeface="Calibri"/>
              </a:rPr>
              <a:t> de </a:t>
            </a:r>
            <a:r>
              <a:rPr lang="en-US" dirty="0" err="1">
                <a:cs typeface="Calibri"/>
              </a:rPr>
              <a:t>démocratie</a:t>
            </a:r>
            <a:r>
              <a:rPr lang="en-US" dirty="0">
                <a:cs typeface="Calibri"/>
              </a:rPr>
              <a:t> participative, </a:t>
            </a:r>
            <a:r>
              <a:rPr lang="en-US" dirty="0" err="1">
                <a:cs typeface="Calibri"/>
              </a:rPr>
              <a:t>une</a:t>
            </a:r>
            <a:r>
              <a:rPr lang="en-US" dirty="0">
                <a:cs typeface="Calibri"/>
              </a:rPr>
              <a:t> affirmation de la </a:t>
            </a:r>
            <a:r>
              <a:rPr lang="en-US" dirty="0" err="1">
                <a:cs typeface="Calibri"/>
              </a:rPr>
              <a:t>valeur</a:t>
            </a:r>
            <a:r>
              <a:rPr lang="en-US" dirty="0">
                <a:cs typeface="Calibri"/>
              </a:rPr>
              <a:t> de </a:t>
            </a:r>
            <a:r>
              <a:rPr lang="en-US" dirty="0" err="1">
                <a:cs typeface="Calibri"/>
              </a:rPr>
              <a:t>l'otium</a:t>
            </a:r>
            <a:r>
              <a:rPr lang="en-US" dirty="0">
                <a:cs typeface="Calibri"/>
              </a:rPr>
              <a:t> (</a:t>
            </a:r>
            <a:r>
              <a:rPr lang="en-US" dirty="0" err="1">
                <a:cs typeface="Calibri"/>
              </a:rPr>
              <a:t>loisir</a:t>
            </a:r>
            <a:r>
              <a:rPr lang="en-US" dirty="0">
                <a:cs typeface="Calibri"/>
              </a:rPr>
              <a:t> </a:t>
            </a:r>
            <a:r>
              <a:rPr lang="en-US" dirty="0" err="1">
                <a:cs typeface="Calibri"/>
              </a:rPr>
              <a:t>studieux</a:t>
            </a:r>
            <a:r>
              <a:rPr lang="en-US" dirty="0">
                <a:cs typeface="Calibri"/>
              </a:rPr>
              <a:t>) et </a:t>
            </a:r>
            <a:r>
              <a:rPr lang="en-US" dirty="0" err="1">
                <a:cs typeface="Calibri"/>
              </a:rPr>
              <a:t>une</a:t>
            </a:r>
            <a:r>
              <a:rPr lang="en-US" dirty="0">
                <a:cs typeface="Calibri"/>
              </a:rPr>
              <a:t> promotion de la </a:t>
            </a:r>
            <a:r>
              <a:rPr lang="en-US" dirty="0" err="1">
                <a:cs typeface="Calibri"/>
              </a:rPr>
              <a:t>coopérations</a:t>
            </a:r>
            <a:r>
              <a:rPr lang="en-US" dirty="0">
                <a:cs typeface="Calibri"/>
              </a:rPr>
              <a:t> vs la </a:t>
            </a:r>
            <a:r>
              <a:rPr lang="en-US" dirty="0" err="1">
                <a:cs typeface="Calibri"/>
              </a:rPr>
              <a:t>compétition</a:t>
            </a:r>
            <a:r>
              <a:rPr lang="en-US" dirty="0">
                <a:cs typeface="Calibri"/>
              </a:rPr>
              <a:t> </a:t>
            </a:r>
            <a:r>
              <a:rPr lang="en-US" dirty="0" err="1">
                <a:cs typeface="Calibri"/>
              </a:rPr>
              <a:t>généralisée</a:t>
            </a:r>
            <a:r>
              <a:rPr lang="en-US" dirty="0">
                <a:cs typeface="Calibri"/>
              </a:rPr>
              <a:t>.</a:t>
            </a:r>
          </a:p>
          <a:p>
            <a:r>
              <a:rPr lang="en-US" dirty="0">
                <a:cs typeface="Calibri"/>
              </a:rPr>
              <a:t>- Notion de </a:t>
            </a:r>
            <a:r>
              <a:rPr lang="en-US" dirty="0" err="1">
                <a:cs typeface="Calibri"/>
              </a:rPr>
              <a:t>convivialité</a:t>
            </a:r>
            <a:r>
              <a:rPr lang="en-US" dirty="0">
                <a:cs typeface="Calibri"/>
              </a:rPr>
              <a:t> (Illich).</a:t>
            </a:r>
          </a:p>
          <a:p>
            <a:endParaRPr lang="en-US">
              <a:cs typeface="Calibri"/>
            </a:endParaRPr>
          </a:p>
          <a:p>
            <a:r>
              <a:rPr lang="en-US" b="1" dirty="0">
                <a:cs typeface="Calibri"/>
              </a:rPr>
              <a:t>2. Le </a:t>
            </a:r>
            <a:r>
              <a:rPr lang="en-US" b="1" dirty="0" err="1">
                <a:cs typeface="Calibri"/>
              </a:rPr>
              <a:t>défi</a:t>
            </a:r>
            <a:r>
              <a:rPr lang="en-US" b="1" dirty="0">
                <a:cs typeface="Calibri"/>
              </a:rPr>
              <a:t> </a:t>
            </a:r>
            <a:r>
              <a:rPr lang="en-US" b="1" dirty="0" err="1">
                <a:cs typeface="Calibri"/>
              </a:rPr>
              <a:t>écologique</a:t>
            </a:r>
            <a:r>
              <a:rPr lang="en-US" b="1" dirty="0">
                <a:cs typeface="Calibri"/>
              </a:rPr>
              <a:t> :</a:t>
            </a:r>
          </a:p>
          <a:p>
            <a:r>
              <a:rPr lang="en-US" dirty="0">
                <a:cs typeface="Calibri"/>
              </a:rPr>
              <a:t>- Notion d' "</a:t>
            </a:r>
            <a:r>
              <a:rPr lang="en-US" dirty="0" err="1">
                <a:cs typeface="Calibri"/>
              </a:rPr>
              <a:t>anthropocène</a:t>
            </a:r>
            <a:r>
              <a:rPr lang="en-US" dirty="0">
                <a:cs typeface="Calibri"/>
              </a:rPr>
              <a:t>" et notion de "</a:t>
            </a:r>
            <a:r>
              <a:rPr lang="en-US" dirty="0" err="1">
                <a:cs typeface="Calibri"/>
              </a:rPr>
              <a:t>collapsologie</a:t>
            </a:r>
            <a:r>
              <a:rPr lang="en-US" dirty="0">
                <a:cs typeface="Calibri"/>
              </a:rPr>
              <a:t>"</a:t>
            </a:r>
          </a:p>
          <a:p>
            <a:r>
              <a:rPr lang="en-US" dirty="0">
                <a:cs typeface="Calibri"/>
              </a:rPr>
              <a:t>- </a:t>
            </a:r>
            <a:r>
              <a:rPr lang="en-US" dirty="0" err="1">
                <a:cs typeface="Calibri"/>
              </a:rPr>
              <a:t>Hypothèse</a:t>
            </a:r>
            <a:r>
              <a:rPr lang="en-US" dirty="0">
                <a:cs typeface="Calibri"/>
              </a:rPr>
              <a:t> Gaïa. Remise </a:t>
            </a:r>
            <a:r>
              <a:rPr lang="en-US" dirty="0" err="1">
                <a:cs typeface="Calibri"/>
              </a:rPr>
              <a:t>en</a:t>
            </a:r>
            <a:r>
              <a:rPr lang="en-US" dirty="0">
                <a:cs typeface="Calibri"/>
              </a:rPr>
              <a:t> cause plus </a:t>
            </a:r>
            <a:r>
              <a:rPr lang="en-US" dirty="0" err="1">
                <a:cs typeface="Calibri"/>
              </a:rPr>
              <a:t>radicale</a:t>
            </a:r>
            <a:r>
              <a:rPr lang="en-US" dirty="0">
                <a:cs typeface="Calibri"/>
              </a:rPr>
              <a:t> de </a:t>
            </a:r>
            <a:r>
              <a:rPr lang="en-US" dirty="0" err="1">
                <a:cs typeface="Calibri"/>
              </a:rPr>
              <a:t>l'humanisme</a:t>
            </a:r>
            <a:r>
              <a:rPr lang="en-US" dirty="0">
                <a:cs typeface="Calibri"/>
              </a:rPr>
              <a:t> </a:t>
            </a:r>
            <a:r>
              <a:rPr lang="en-US" dirty="0" err="1">
                <a:cs typeface="Calibri"/>
              </a:rPr>
              <a:t>moderne</a:t>
            </a:r>
            <a:endParaRPr lang="en-US">
              <a:cs typeface="Calibri"/>
            </a:endParaRPr>
          </a:p>
          <a:p>
            <a:r>
              <a:rPr lang="en-US" dirty="0">
                <a:cs typeface="Calibri"/>
              </a:rPr>
              <a:t>- </a:t>
            </a:r>
            <a:r>
              <a:rPr lang="en-US" dirty="0" err="1">
                <a:cs typeface="Calibri"/>
              </a:rPr>
              <a:t>Possibilité</a:t>
            </a:r>
            <a:r>
              <a:rPr lang="en-US" dirty="0">
                <a:cs typeface="Calibri"/>
              </a:rPr>
              <a:t> d'un </a:t>
            </a:r>
            <a:r>
              <a:rPr lang="en-US" dirty="0" err="1">
                <a:cs typeface="Calibri"/>
              </a:rPr>
              <a:t>développement</a:t>
            </a:r>
            <a:r>
              <a:rPr lang="en-US" dirty="0">
                <a:cs typeface="Calibri"/>
              </a:rPr>
              <a:t> durable ? Prendre </a:t>
            </a:r>
            <a:r>
              <a:rPr lang="en-US" dirty="0" err="1">
                <a:cs typeface="Calibri"/>
              </a:rPr>
              <a:t>en</a:t>
            </a:r>
            <a:r>
              <a:rPr lang="en-US" dirty="0">
                <a:cs typeface="Calibri"/>
              </a:rPr>
              <a:t> </a:t>
            </a:r>
            <a:r>
              <a:rPr lang="en-US" dirty="0" err="1">
                <a:cs typeface="Calibri"/>
              </a:rPr>
              <a:t>compte</a:t>
            </a:r>
            <a:r>
              <a:rPr lang="en-US" dirty="0">
                <a:cs typeface="Calibri"/>
              </a:rPr>
              <a:t> des </a:t>
            </a:r>
            <a:r>
              <a:rPr lang="en-US" dirty="0" err="1">
                <a:cs typeface="Calibri"/>
              </a:rPr>
              <a:t>critères</a:t>
            </a:r>
            <a:r>
              <a:rPr lang="en-US" dirty="0">
                <a:cs typeface="Calibri"/>
              </a:rPr>
              <a:t> de </a:t>
            </a:r>
            <a:r>
              <a:rPr lang="en-US" dirty="0" err="1">
                <a:cs typeface="Calibri"/>
              </a:rPr>
              <a:t>édveloppement</a:t>
            </a:r>
            <a:r>
              <a:rPr lang="en-US" dirty="0">
                <a:cs typeface="Calibri"/>
              </a:rPr>
              <a:t> non </a:t>
            </a:r>
            <a:r>
              <a:rPr lang="en-US" dirty="0" err="1">
                <a:cs typeface="Calibri"/>
              </a:rPr>
              <a:t>strictement</a:t>
            </a:r>
            <a:r>
              <a:rPr lang="en-US" dirty="0">
                <a:cs typeface="Calibri"/>
              </a:rPr>
              <a:t> </a:t>
            </a:r>
            <a:r>
              <a:rPr lang="en-US" dirty="0" err="1">
                <a:cs typeface="Calibri"/>
              </a:rPr>
              <a:t>économiques</a:t>
            </a:r>
            <a:r>
              <a:rPr lang="en-US" dirty="0">
                <a:cs typeface="Calibri"/>
              </a:rPr>
              <a:t> </a:t>
            </a:r>
            <a:r>
              <a:rPr lang="en-US" dirty="0" err="1">
                <a:cs typeface="Calibri"/>
              </a:rPr>
              <a:t>ni</a:t>
            </a:r>
            <a:r>
              <a:rPr lang="en-US" dirty="0">
                <a:cs typeface="Calibri"/>
              </a:rPr>
              <a:t> </a:t>
            </a:r>
            <a:r>
              <a:rPr lang="en-US" dirty="0" err="1">
                <a:cs typeface="Calibri"/>
              </a:rPr>
              <a:t>quantitatifs</a:t>
            </a:r>
            <a:endParaRPr lang="en-US">
              <a:cs typeface="Calibri"/>
            </a:endParaRPr>
          </a:p>
          <a:p>
            <a:r>
              <a:rPr lang="en-US" dirty="0">
                <a:cs typeface="Calibri"/>
              </a:rPr>
              <a:t>- </a:t>
            </a:r>
            <a:r>
              <a:rPr lang="en-US" dirty="0" err="1">
                <a:cs typeface="Calibri"/>
              </a:rPr>
              <a:t>Mesures</a:t>
            </a:r>
            <a:r>
              <a:rPr lang="en-US" dirty="0">
                <a:cs typeface="Calibri"/>
              </a:rPr>
              <a:t> </a:t>
            </a:r>
            <a:r>
              <a:rPr lang="en-US" dirty="0" err="1">
                <a:cs typeface="Calibri"/>
              </a:rPr>
              <a:t>écologiques</a:t>
            </a:r>
            <a:r>
              <a:rPr lang="en-US" dirty="0">
                <a:cs typeface="Calibri"/>
              </a:rPr>
              <a:t> </a:t>
            </a:r>
            <a:r>
              <a:rPr lang="en-US" dirty="0" err="1">
                <a:cs typeface="Calibri"/>
              </a:rPr>
              <a:t>comme</a:t>
            </a:r>
            <a:r>
              <a:rPr lang="en-US" dirty="0">
                <a:cs typeface="Calibri"/>
              </a:rPr>
              <a:t> pivot d'un nouveau </a:t>
            </a:r>
            <a:r>
              <a:rPr lang="en-US" dirty="0" err="1">
                <a:cs typeface="Calibri"/>
              </a:rPr>
              <a:t>projetd</a:t>
            </a:r>
            <a:r>
              <a:rPr lang="en-US" dirty="0">
                <a:cs typeface="Calibri"/>
              </a:rPr>
              <a:t> e </a:t>
            </a:r>
            <a:r>
              <a:rPr lang="en-US" dirty="0" err="1">
                <a:cs typeface="Calibri"/>
              </a:rPr>
              <a:t>société</a:t>
            </a:r>
            <a:r>
              <a:rPr lang="en-US" dirty="0">
                <a:cs typeface="Calibri"/>
              </a:rPr>
              <a:t>, </a:t>
            </a:r>
            <a:r>
              <a:rPr lang="en-US" dirty="0" err="1">
                <a:cs typeface="Calibri"/>
              </a:rPr>
              <a:t>juste</a:t>
            </a:r>
            <a:r>
              <a:rPr lang="en-US" dirty="0">
                <a:cs typeface="Calibri"/>
              </a:rPr>
              <a:t> et </a:t>
            </a:r>
            <a:r>
              <a:rPr lang="en-US" dirty="0" err="1">
                <a:cs typeface="Calibri"/>
              </a:rPr>
              <a:t>égalitaire</a:t>
            </a:r>
            <a:r>
              <a:rPr lang="en-US" dirty="0">
                <a:cs typeface="Calibri"/>
              </a:rPr>
              <a:t>.</a:t>
            </a:r>
          </a:p>
          <a:p>
            <a:endParaRPr lang="en-US" b="1">
              <a:cs typeface="Calibri"/>
            </a:endParaRPr>
          </a:p>
          <a:p>
            <a:r>
              <a:rPr lang="en-US" b="1" dirty="0">
                <a:cs typeface="Calibri"/>
              </a:rPr>
              <a:t>3. le </a:t>
            </a:r>
            <a:r>
              <a:rPr lang="en-US" b="1" dirty="0" err="1">
                <a:cs typeface="Calibri"/>
              </a:rPr>
              <a:t>défi</a:t>
            </a:r>
            <a:r>
              <a:rPr lang="en-US" b="1" dirty="0">
                <a:cs typeface="Calibri"/>
              </a:rPr>
              <a:t> du numérique : </a:t>
            </a:r>
          </a:p>
          <a:p>
            <a:r>
              <a:rPr lang="en-US" dirty="0"/>
              <a:t>- La question du travail</a:t>
            </a:r>
            <a:endParaRPr lang="en-US">
              <a:cs typeface="Calibri"/>
            </a:endParaRPr>
          </a:p>
          <a:p>
            <a:r>
              <a:rPr lang="en-US" dirty="0"/>
              <a:t>- Les </a:t>
            </a:r>
            <a:r>
              <a:rPr lang="en-US" dirty="0" err="1"/>
              <a:t>biais</a:t>
            </a:r>
            <a:r>
              <a:rPr lang="en-US" dirty="0"/>
              <a:t> </a:t>
            </a:r>
            <a:r>
              <a:rPr lang="en-US" dirty="0" err="1"/>
              <a:t>algorithmiques</a:t>
            </a:r>
            <a:r>
              <a:rPr lang="en-US" dirty="0"/>
              <a:t> et les discriminations</a:t>
            </a:r>
            <a:endParaRPr lang="en-US">
              <a:cs typeface="Calibri"/>
            </a:endParaRPr>
          </a:p>
          <a:p>
            <a:r>
              <a:rPr lang="en-US" dirty="0"/>
              <a:t>- La surveillance numérique et la question des </a:t>
            </a:r>
            <a:r>
              <a:rPr lang="en-US" dirty="0" err="1"/>
              <a:t>libertés</a:t>
            </a:r>
            <a:endParaRPr lang="en-US" err="1">
              <a:cs typeface="Calibri"/>
            </a:endParaRPr>
          </a:p>
          <a:p>
            <a:r>
              <a:rPr lang="en-US" dirty="0"/>
              <a:t>- Les </a:t>
            </a:r>
            <a:r>
              <a:rPr lang="en-US" dirty="0" err="1"/>
              <a:t>enjeux</a:t>
            </a:r>
            <a:r>
              <a:rPr lang="en-US" dirty="0"/>
              <a:t> </a:t>
            </a:r>
            <a:r>
              <a:rPr lang="en-US" dirty="0" err="1"/>
              <a:t>environnementaux</a:t>
            </a:r>
            <a:r>
              <a:rPr lang="en-US" dirty="0"/>
              <a:t> du numérique</a:t>
            </a:r>
            <a:endParaRPr lang="en-US">
              <a:cs typeface="Calibri"/>
            </a:endParaRPr>
          </a:p>
          <a:p>
            <a:r>
              <a:rPr lang="en-US" dirty="0"/>
              <a:t>- </a:t>
            </a:r>
            <a:r>
              <a:rPr lang="en-US" dirty="0" err="1"/>
              <a:t>L’impact</a:t>
            </a:r>
            <a:r>
              <a:rPr lang="en-US" dirty="0"/>
              <a:t> des </a:t>
            </a:r>
            <a:r>
              <a:rPr lang="en-US" dirty="0" err="1"/>
              <a:t>réseaux</a:t>
            </a:r>
            <a:r>
              <a:rPr lang="en-US" dirty="0"/>
              <a:t> </a:t>
            </a:r>
            <a:r>
              <a:rPr lang="en-US" dirty="0" err="1"/>
              <a:t>sociaux</a:t>
            </a:r>
            <a:r>
              <a:rPr lang="en-US" dirty="0"/>
              <a:t> sur la </a:t>
            </a:r>
            <a:r>
              <a:rPr lang="en-US" dirty="0" err="1"/>
              <a:t>démocratie</a:t>
            </a:r>
            <a:endParaRPr lang="en-US" err="1">
              <a:cs typeface="Calibri" panose="020F0502020204030204"/>
            </a:endParaRPr>
          </a:p>
          <a:p>
            <a:endParaRPr lang="en-US" b="1">
              <a:cs typeface="Calibri"/>
            </a:endParaRPr>
          </a:p>
          <a:p>
            <a:r>
              <a:rPr lang="en-US" b="1" dirty="0">
                <a:cs typeface="Calibri"/>
              </a:rPr>
              <a:t>4. les </a:t>
            </a:r>
            <a:r>
              <a:rPr lang="en-US" b="1" dirty="0" err="1">
                <a:cs typeface="Calibri"/>
              </a:rPr>
              <a:t>défi</a:t>
            </a:r>
            <a:r>
              <a:rPr lang="en-US" b="1" dirty="0">
                <a:cs typeface="Calibri"/>
              </a:rPr>
              <a:t> des </a:t>
            </a:r>
            <a:r>
              <a:rPr lang="en-US" b="1" dirty="0" err="1">
                <a:cs typeface="Calibri"/>
              </a:rPr>
              <a:t>nouvelles</a:t>
            </a:r>
            <a:r>
              <a:rPr lang="en-US" b="1" dirty="0">
                <a:cs typeface="Calibri"/>
              </a:rPr>
              <a:t> technologies du vivant : </a:t>
            </a:r>
          </a:p>
          <a:p>
            <a:pPr lvl="1"/>
            <a:r>
              <a:rPr lang="en-US" b="1" dirty="0">
                <a:cs typeface="Calibri"/>
              </a:rPr>
              <a:t>"</a:t>
            </a:r>
            <a:r>
              <a:rPr lang="en-US" dirty="0"/>
              <a:t>À qui </a:t>
            </a:r>
            <a:r>
              <a:rPr lang="en-US" dirty="0" err="1"/>
              <a:t>appartient</a:t>
            </a:r>
            <a:r>
              <a:rPr lang="en-US" dirty="0"/>
              <a:t> </a:t>
            </a:r>
            <a:r>
              <a:rPr lang="en-US" dirty="0" err="1"/>
              <a:t>l'enfant</a:t>
            </a:r>
            <a:r>
              <a:rPr lang="en-US" dirty="0"/>
              <a:t> </a:t>
            </a:r>
            <a:r>
              <a:rPr lang="en-US" dirty="0" err="1"/>
              <a:t>conçu</a:t>
            </a:r>
            <a:r>
              <a:rPr lang="en-US" dirty="0"/>
              <a:t> par FIV pour un couple </a:t>
            </a:r>
            <a:r>
              <a:rPr lang="en-US" dirty="0" err="1"/>
              <a:t>stérile</a:t>
            </a:r>
            <a:r>
              <a:rPr lang="en-US" dirty="0"/>
              <a:t>, et </a:t>
            </a:r>
            <a:r>
              <a:rPr lang="en-US" dirty="0" err="1"/>
              <a:t>transféré</a:t>
            </a:r>
            <a:r>
              <a:rPr lang="en-US" dirty="0"/>
              <a:t> dans le </a:t>
            </a:r>
            <a:r>
              <a:rPr lang="en-US" dirty="0" err="1"/>
              <a:t>ventre</a:t>
            </a:r>
            <a:r>
              <a:rPr lang="en-US" dirty="0"/>
              <a:t> </a:t>
            </a:r>
            <a:r>
              <a:rPr lang="en-US" dirty="0" err="1"/>
              <a:t>d'une</a:t>
            </a:r>
            <a:r>
              <a:rPr lang="en-US" dirty="0"/>
              <a:t> </a:t>
            </a:r>
            <a:r>
              <a:rPr lang="en-US" dirty="0" err="1"/>
              <a:t>mère</a:t>
            </a:r>
            <a:r>
              <a:rPr lang="en-US" dirty="0"/>
              <a:t> </a:t>
            </a:r>
            <a:r>
              <a:rPr lang="en-US" dirty="0" err="1"/>
              <a:t>porteuse</a:t>
            </a:r>
            <a:r>
              <a:rPr lang="en-US" dirty="0"/>
              <a:t> qui, </a:t>
            </a:r>
            <a:r>
              <a:rPr lang="en-US" dirty="0" err="1"/>
              <a:t>finalement</a:t>
            </a:r>
            <a:r>
              <a:rPr lang="en-US" dirty="0"/>
              <a:t>, au bout de </a:t>
            </a:r>
            <a:r>
              <a:rPr lang="en-US" dirty="0" err="1"/>
              <a:t>ses</a:t>
            </a:r>
            <a:r>
              <a:rPr lang="en-US" dirty="0"/>
              <a:t> </a:t>
            </a:r>
            <a:r>
              <a:rPr lang="en-US" dirty="0" err="1"/>
              <a:t>neuf</a:t>
            </a:r>
            <a:r>
              <a:rPr lang="en-US" dirty="0"/>
              <a:t> </a:t>
            </a:r>
            <a:r>
              <a:rPr lang="en-US" dirty="0" err="1"/>
              <a:t>mois</a:t>
            </a:r>
            <a:r>
              <a:rPr lang="en-US" dirty="0"/>
              <a:t> de </a:t>
            </a:r>
            <a:r>
              <a:rPr lang="en-US" dirty="0" err="1"/>
              <a:t>grossesse</a:t>
            </a:r>
            <a:r>
              <a:rPr lang="en-US" dirty="0"/>
              <a:t>, </a:t>
            </a:r>
            <a:r>
              <a:rPr lang="en-US" dirty="0" err="1"/>
              <a:t>décide</a:t>
            </a:r>
            <a:r>
              <a:rPr lang="en-US" dirty="0"/>
              <a:t> de le </a:t>
            </a:r>
            <a:r>
              <a:rPr lang="en-US" dirty="0" err="1"/>
              <a:t>garder</a:t>
            </a:r>
            <a:r>
              <a:rPr lang="en-US" dirty="0"/>
              <a:t> pour </a:t>
            </a:r>
            <a:r>
              <a:rPr lang="en-US" dirty="0" err="1"/>
              <a:t>elle</a:t>
            </a:r>
            <a:r>
              <a:rPr lang="en-US" dirty="0"/>
              <a:t>? Cela </a:t>
            </a:r>
            <a:r>
              <a:rPr lang="en-US" dirty="0" err="1"/>
              <a:t>ressemble</a:t>
            </a:r>
            <a:r>
              <a:rPr lang="en-US" dirty="0"/>
              <a:t> fort à un </a:t>
            </a:r>
            <a:r>
              <a:rPr lang="en-US" dirty="0" err="1"/>
              <a:t>mauvais</a:t>
            </a:r>
            <a:r>
              <a:rPr lang="en-US" dirty="0"/>
              <a:t> argument </a:t>
            </a:r>
            <a:r>
              <a:rPr lang="en-US" dirty="0" err="1"/>
              <a:t>contre</a:t>
            </a:r>
            <a:r>
              <a:rPr lang="en-US" dirty="0"/>
              <a:t> la </a:t>
            </a:r>
            <a:r>
              <a:rPr lang="en-US" dirty="0" err="1"/>
              <a:t>légalisation</a:t>
            </a:r>
            <a:r>
              <a:rPr lang="en-US" dirty="0"/>
              <a:t> de la gestation pour autrui. Il </a:t>
            </a:r>
            <a:r>
              <a:rPr lang="en-US" dirty="0" err="1"/>
              <a:t>n'est</a:t>
            </a:r>
            <a:r>
              <a:rPr lang="en-US" dirty="0"/>
              <a:t> </a:t>
            </a:r>
            <a:r>
              <a:rPr lang="en-US" dirty="0" err="1"/>
              <a:t>pourtant</a:t>
            </a:r>
            <a:r>
              <a:rPr lang="en-US" dirty="0"/>
              <a:t> pas improbable que la justice </a:t>
            </a:r>
            <a:r>
              <a:rPr lang="en-US" dirty="0" err="1"/>
              <a:t>ait</a:t>
            </a:r>
            <a:r>
              <a:rPr lang="en-US" dirty="0"/>
              <a:t>, chez nous </a:t>
            </a:r>
            <a:r>
              <a:rPr lang="en-US" dirty="0" err="1"/>
              <a:t>comme</a:t>
            </a:r>
            <a:r>
              <a:rPr lang="en-US" dirty="0"/>
              <a:t> </a:t>
            </a:r>
            <a:r>
              <a:rPr lang="en-US" dirty="0" err="1"/>
              <a:t>ailleurs</a:t>
            </a:r>
            <a:r>
              <a:rPr lang="en-US" dirty="0"/>
              <a:t>, à se pen </a:t>
            </a:r>
            <a:r>
              <a:rPr lang="en-US" dirty="0" err="1"/>
              <a:t>cher</a:t>
            </a:r>
            <a:r>
              <a:rPr lang="en-US" dirty="0"/>
              <a:t> sur de </a:t>
            </a:r>
            <a:r>
              <a:rPr lang="en-US" dirty="0" err="1"/>
              <a:t>telles</a:t>
            </a:r>
            <a:r>
              <a:rPr lang="en-US" dirty="0"/>
              <a:t> affaires. Dans le </a:t>
            </a:r>
            <a:r>
              <a:rPr lang="en-US" dirty="0" err="1"/>
              <a:t>débat</a:t>
            </a:r>
            <a:r>
              <a:rPr lang="en-US" dirty="0"/>
              <a:t> </a:t>
            </a:r>
            <a:r>
              <a:rPr lang="en-US" dirty="0" err="1"/>
              <a:t>autour</a:t>
            </a:r>
            <a:r>
              <a:rPr lang="en-US" dirty="0"/>
              <a:t> de la </a:t>
            </a:r>
            <a:r>
              <a:rPr lang="en-US" dirty="0" err="1"/>
              <a:t>révision</a:t>
            </a:r>
            <a:r>
              <a:rPr lang="en-US" dirty="0"/>
              <a:t> de la </a:t>
            </a:r>
            <a:r>
              <a:rPr lang="en-US" dirty="0" err="1"/>
              <a:t>loi</a:t>
            </a:r>
            <a:r>
              <a:rPr lang="en-US" dirty="0"/>
              <a:t> </a:t>
            </a:r>
            <a:r>
              <a:rPr lang="en-US" dirty="0" err="1"/>
              <a:t>française</a:t>
            </a:r>
            <a:r>
              <a:rPr lang="en-US" dirty="0"/>
              <a:t> de </a:t>
            </a:r>
            <a:r>
              <a:rPr lang="en-US" dirty="0" err="1"/>
              <a:t>bioéthique</a:t>
            </a:r>
            <a:r>
              <a:rPr lang="en-US" dirty="0"/>
              <a:t>, au </a:t>
            </a:r>
            <a:r>
              <a:rPr lang="en-US" dirty="0" err="1"/>
              <a:t>cours</a:t>
            </a:r>
            <a:r>
              <a:rPr lang="en-US" dirty="0"/>
              <a:t> de </a:t>
            </a:r>
            <a:r>
              <a:rPr lang="en-US" dirty="0" err="1"/>
              <a:t>l'hiver</a:t>
            </a:r>
            <a:r>
              <a:rPr lang="en-US" dirty="0"/>
              <a:t> 2010-2011, </a:t>
            </a:r>
            <a:r>
              <a:rPr lang="en-US" dirty="0" err="1"/>
              <a:t>l'essentiel</a:t>
            </a:r>
            <a:r>
              <a:rPr lang="en-US" dirty="0"/>
              <a:t> des </a:t>
            </a:r>
            <a:r>
              <a:rPr lang="en-US" dirty="0" err="1"/>
              <a:t>échanges</a:t>
            </a:r>
            <a:r>
              <a:rPr lang="en-US" dirty="0"/>
              <a:t> a </a:t>
            </a:r>
            <a:r>
              <a:rPr lang="en-US" dirty="0" err="1"/>
              <a:t>porté</a:t>
            </a:r>
            <a:r>
              <a:rPr lang="en-US" dirty="0"/>
              <a:t> sur les </a:t>
            </a:r>
            <a:r>
              <a:rPr lang="en-US" dirty="0" err="1"/>
              <a:t>enjeux</a:t>
            </a:r>
            <a:r>
              <a:rPr lang="en-US" dirty="0"/>
              <a:t> </a:t>
            </a:r>
            <a:r>
              <a:rPr lang="en-US" dirty="0" err="1"/>
              <a:t>éthiques</a:t>
            </a:r>
            <a:r>
              <a:rPr lang="en-US" dirty="0"/>
              <a:t> de </a:t>
            </a:r>
            <a:r>
              <a:rPr lang="en-US" dirty="0" err="1"/>
              <a:t>l'instrumentalisation</a:t>
            </a:r>
            <a:r>
              <a:rPr lang="en-US" dirty="0"/>
              <a:t> du corps, et </a:t>
            </a:r>
            <a:r>
              <a:rPr lang="en-US" dirty="0" err="1"/>
              <a:t>l'on</a:t>
            </a:r>
            <a:r>
              <a:rPr lang="en-US" dirty="0"/>
              <a:t> </a:t>
            </a:r>
            <a:r>
              <a:rPr lang="en-US" dirty="0" err="1"/>
              <a:t>s'est</a:t>
            </a:r>
            <a:r>
              <a:rPr lang="en-US" dirty="0"/>
              <a:t> </a:t>
            </a:r>
            <a:r>
              <a:rPr lang="en-US" dirty="0" err="1"/>
              <a:t>moins</a:t>
            </a:r>
            <a:r>
              <a:rPr lang="en-US" dirty="0"/>
              <a:t> </a:t>
            </a:r>
            <a:r>
              <a:rPr lang="en-US" dirty="0" err="1"/>
              <a:t>interrogé</a:t>
            </a:r>
            <a:r>
              <a:rPr lang="en-US" dirty="0"/>
              <a:t> sur les </a:t>
            </a:r>
            <a:r>
              <a:rPr lang="en-US" dirty="0" err="1"/>
              <a:t>dilemmes</a:t>
            </a:r>
            <a:r>
              <a:rPr lang="en-US" dirty="0"/>
              <a:t> </a:t>
            </a:r>
            <a:r>
              <a:rPr lang="en-US" dirty="0" err="1"/>
              <a:t>judi</a:t>
            </a:r>
            <a:r>
              <a:rPr lang="en-US" dirty="0"/>
              <a:t> </a:t>
            </a:r>
            <a:r>
              <a:rPr lang="en-US" dirty="0" err="1"/>
              <a:t>ciaires</a:t>
            </a:r>
            <a:r>
              <a:rPr lang="en-US" dirty="0"/>
              <a:t> que la gestation pour autrui </a:t>
            </a:r>
            <a:r>
              <a:rPr lang="en-US" dirty="0" err="1"/>
              <a:t>pourrait</a:t>
            </a:r>
            <a:r>
              <a:rPr lang="en-US" dirty="0"/>
              <a:t> </a:t>
            </a:r>
            <a:r>
              <a:rPr lang="en-US" dirty="0" err="1"/>
              <a:t>provoquer</a:t>
            </a:r>
            <a:r>
              <a:rPr lang="en-US" dirty="0"/>
              <a:t>. Mais </a:t>
            </a:r>
            <a:r>
              <a:rPr lang="en-US" dirty="0" err="1"/>
              <a:t>quels</a:t>
            </a:r>
            <a:r>
              <a:rPr lang="en-US" dirty="0"/>
              <a:t> </a:t>
            </a:r>
            <a:r>
              <a:rPr lang="en-US" dirty="0" err="1"/>
              <a:t>seraient</a:t>
            </a:r>
            <a:r>
              <a:rPr lang="en-US" dirty="0"/>
              <a:t> </a:t>
            </a:r>
            <a:r>
              <a:rPr lang="en-US" dirty="0" err="1"/>
              <a:t>pourtant</a:t>
            </a:r>
            <a:r>
              <a:rPr lang="en-US" dirty="0"/>
              <a:t> les </a:t>
            </a:r>
            <a:r>
              <a:rPr lang="en-US" dirty="0" err="1"/>
              <a:t>justes</a:t>
            </a:r>
            <a:r>
              <a:rPr lang="en-US" dirty="0"/>
              <a:t> </a:t>
            </a:r>
            <a:r>
              <a:rPr lang="en-US" dirty="0" err="1"/>
              <a:t>critères</a:t>
            </a:r>
            <a:r>
              <a:rPr lang="en-US" dirty="0"/>
              <a:t> pour </a:t>
            </a:r>
            <a:r>
              <a:rPr lang="en-US" dirty="0" err="1"/>
              <a:t>résoudre</a:t>
            </a:r>
            <a:r>
              <a:rPr lang="en-US" dirty="0"/>
              <a:t> de </a:t>
            </a:r>
            <a:r>
              <a:rPr lang="en-US" dirty="0" err="1"/>
              <a:t>tels</a:t>
            </a:r>
            <a:r>
              <a:rPr lang="en-US" dirty="0"/>
              <a:t> </a:t>
            </a:r>
            <a:r>
              <a:rPr lang="en-US" dirty="0" err="1"/>
              <a:t>contentieux</a:t>
            </a:r>
            <a:r>
              <a:rPr lang="en-US" dirty="0"/>
              <a:t> ?"(</a:t>
            </a:r>
            <a:r>
              <a:rPr lang="en-US" dirty="0" err="1"/>
              <a:t>Frédériques</a:t>
            </a:r>
            <a:r>
              <a:rPr lang="en-US" dirty="0"/>
              <a:t> Leichter-Flack, 2012, p. 57)</a:t>
            </a:r>
            <a:endParaRPr lang="en-US" b="1">
              <a:cs typeface="Calibri"/>
            </a:endParaRPr>
          </a:p>
          <a:p>
            <a:r>
              <a:rPr lang="en-US" dirty="0">
                <a:cs typeface="Calibri"/>
              </a:rPr>
              <a:t>- </a:t>
            </a:r>
            <a:r>
              <a:rPr lang="en-US" dirty="0" err="1">
                <a:cs typeface="Calibri"/>
              </a:rPr>
              <a:t>Selon</a:t>
            </a:r>
            <a:r>
              <a:rPr lang="en-US" dirty="0">
                <a:cs typeface="Calibri"/>
              </a:rPr>
              <a:t> Corine </a:t>
            </a:r>
            <a:r>
              <a:rPr lang="en-US" dirty="0" err="1">
                <a:cs typeface="Calibri"/>
              </a:rPr>
              <a:t>Pelluchon</a:t>
            </a:r>
            <a:r>
              <a:rPr lang="en-US" dirty="0">
                <a:cs typeface="Calibri"/>
              </a:rPr>
              <a:t>, les </a:t>
            </a:r>
            <a:r>
              <a:rPr lang="en-US" dirty="0" err="1">
                <a:cs typeface="Calibri"/>
              </a:rPr>
              <a:t>insuffisances</a:t>
            </a:r>
            <a:r>
              <a:rPr lang="en-US" dirty="0">
                <a:cs typeface="Calibri"/>
              </a:rPr>
              <a:t> de </a:t>
            </a:r>
            <a:r>
              <a:rPr lang="en-US" dirty="0" err="1">
                <a:cs typeface="Calibri"/>
              </a:rPr>
              <a:t>l'éthique</a:t>
            </a:r>
            <a:r>
              <a:rPr lang="en-US" dirty="0">
                <a:cs typeface="Calibri"/>
              </a:rPr>
              <a:t> </a:t>
            </a:r>
            <a:r>
              <a:rPr lang="en-US" dirty="0" err="1">
                <a:cs typeface="Calibri"/>
              </a:rPr>
              <a:t>minimaliste</a:t>
            </a:r>
            <a:r>
              <a:rPr lang="en-US" dirty="0">
                <a:cs typeface="Calibri"/>
              </a:rPr>
              <a:t> </a:t>
            </a:r>
            <a:r>
              <a:rPr lang="en-US" dirty="0" err="1">
                <a:cs typeface="Calibri"/>
              </a:rPr>
              <a:t>en</a:t>
            </a:r>
            <a:r>
              <a:rPr lang="en-US" dirty="0">
                <a:cs typeface="Calibri"/>
              </a:rPr>
              <a:t> </a:t>
            </a:r>
            <a:r>
              <a:rPr lang="en-US" dirty="0" err="1">
                <a:cs typeface="Calibri"/>
              </a:rPr>
              <a:t>bioéthique</a:t>
            </a:r>
            <a:r>
              <a:rPr lang="en-US" dirty="0">
                <a:cs typeface="Calibri"/>
              </a:rPr>
              <a:t>, </a:t>
            </a:r>
            <a:r>
              <a:rPr lang="en-US" dirty="0" err="1">
                <a:cs typeface="Calibri"/>
              </a:rPr>
              <a:t>parce</a:t>
            </a:r>
            <a:r>
              <a:rPr lang="en-US" dirty="0">
                <a:cs typeface="Calibri"/>
              </a:rPr>
              <a:t> </a:t>
            </a:r>
            <a:r>
              <a:rPr lang="en-US" dirty="0" err="1">
                <a:cs typeface="Calibri"/>
              </a:rPr>
              <a:t>qu'ils</a:t>
            </a:r>
            <a:r>
              <a:rPr lang="en-US" dirty="0">
                <a:cs typeface="Calibri"/>
              </a:rPr>
              <a:t> </a:t>
            </a:r>
            <a:r>
              <a:rPr lang="en-US" dirty="0" err="1">
                <a:cs typeface="Calibri"/>
              </a:rPr>
              <a:t>ont</a:t>
            </a:r>
            <a:r>
              <a:rPr lang="en-US" dirty="0">
                <a:cs typeface="Calibri"/>
              </a:rPr>
              <a:t> </a:t>
            </a:r>
            <a:r>
              <a:rPr lang="en-US" dirty="0" err="1">
                <a:cs typeface="Calibri"/>
              </a:rPr>
              <a:t>une</a:t>
            </a:r>
            <a:r>
              <a:rPr lang="en-US" dirty="0">
                <a:cs typeface="Calibri"/>
              </a:rPr>
              <a:t> implication sur les institutions et le </a:t>
            </a:r>
            <a:r>
              <a:rPr lang="en-US" dirty="0" err="1">
                <a:cs typeface="Calibri"/>
              </a:rPr>
              <a:t>sens</a:t>
            </a:r>
            <a:r>
              <a:rPr lang="en-US" dirty="0">
                <a:cs typeface="Calibri"/>
              </a:rPr>
              <a:t> que nous </a:t>
            </a:r>
            <a:r>
              <a:rPr lang="en-US" dirty="0" err="1">
                <a:cs typeface="Calibri"/>
              </a:rPr>
              <a:t>souhaitons</a:t>
            </a:r>
            <a:r>
              <a:rPr lang="en-US" dirty="0">
                <a:cs typeface="Calibri"/>
              </a:rPr>
              <a:t> </a:t>
            </a:r>
            <a:r>
              <a:rPr lang="en-US" dirty="0" err="1">
                <a:cs typeface="Calibri"/>
              </a:rPr>
              <a:t>leur</a:t>
            </a:r>
            <a:r>
              <a:rPr lang="en-US" dirty="0">
                <a:cs typeface="Calibri"/>
              </a:rPr>
              <a:t> donner :</a:t>
            </a:r>
          </a:p>
          <a:p>
            <a:pPr lvl="2"/>
            <a:r>
              <a:rPr lang="en-US" dirty="0">
                <a:cs typeface="Calibri"/>
              </a:rPr>
              <a:t>"</a:t>
            </a:r>
            <a:r>
              <a:rPr lang="en-US" b="1" dirty="0" err="1"/>
              <a:t>Cependant</a:t>
            </a:r>
            <a:r>
              <a:rPr lang="en-US" b="1" dirty="0"/>
              <a:t>, il </a:t>
            </a:r>
            <a:r>
              <a:rPr lang="en-US" b="1" dirty="0" err="1"/>
              <a:t>n’est</a:t>
            </a:r>
            <a:r>
              <a:rPr lang="en-US" b="1" dirty="0"/>
              <a:t> pas </a:t>
            </a:r>
            <a:r>
              <a:rPr lang="en-US" b="1" dirty="0" err="1"/>
              <a:t>sûr</a:t>
            </a:r>
            <a:r>
              <a:rPr lang="en-US" b="1" dirty="0"/>
              <a:t> que </a:t>
            </a:r>
            <a:r>
              <a:rPr lang="en-US" b="1" dirty="0" err="1"/>
              <a:t>l’éthique</a:t>
            </a:r>
            <a:r>
              <a:rPr lang="en-US" b="1" dirty="0"/>
              <a:t> </a:t>
            </a:r>
            <a:r>
              <a:rPr lang="en-US" b="1" dirty="0" err="1"/>
              <a:t>minimaliste</a:t>
            </a:r>
            <a:r>
              <a:rPr lang="en-US" b="1" dirty="0"/>
              <a:t> </a:t>
            </a:r>
            <a:r>
              <a:rPr lang="en-US" b="1" dirty="0" err="1"/>
              <a:t>soit</a:t>
            </a:r>
            <a:r>
              <a:rPr lang="en-US" b="1" dirty="0"/>
              <a:t> suffisante </a:t>
            </a:r>
            <a:r>
              <a:rPr lang="en-US" b="1" dirty="0" err="1"/>
              <a:t>quand</a:t>
            </a:r>
            <a:r>
              <a:rPr lang="en-US" b="1" dirty="0"/>
              <a:t> nous </a:t>
            </a:r>
            <a:r>
              <a:rPr lang="en-US" b="1" dirty="0" err="1"/>
              <a:t>examinons</a:t>
            </a:r>
            <a:r>
              <a:rPr lang="en-US" b="1" dirty="0"/>
              <a:t> des </a:t>
            </a:r>
            <a:r>
              <a:rPr lang="en-US" b="1" dirty="0" err="1"/>
              <a:t>problèmes</a:t>
            </a:r>
            <a:r>
              <a:rPr lang="en-US" b="1" dirty="0"/>
              <a:t> qui </a:t>
            </a:r>
            <a:r>
              <a:rPr lang="en-US" b="1" dirty="0" err="1"/>
              <a:t>vont</a:t>
            </a:r>
            <a:r>
              <a:rPr lang="en-US" b="1" dirty="0"/>
              <a:t> au-</a:t>
            </a:r>
            <a:r>
              <a:rPr lang="en-US" b="1" dirty="0" err="1"/>
              <a:t>delà</a:t>
            </a:r>
            <a:r>
              <a:rPr lang="en-US" b="1" dirty="0"/>
              <a:t> de la coexistence </a:t>
            </a:r>
            <a:r>
              <a:rPr lang="en-US" b="1" dirty="0" err="1"/>
              <a:t>pacifique</a:t>
            </a:r>
            <a:r>
              <a:rPr lang="en-US" b="1" dirty="0"/>
              <a:t> des </a:t>
            </a:r>
            <a:r>
              <a:rPr lang="en-US" b="1" dirty="0" err="1"/>
              <a:t>libertés</a:t>
            </a:r>
            <a:r>
              <a:rPr lang="en-US" b="1" dirty="0"/>
              <a:t> et </a:t>
            </a:r>
            <a:r>
              <a:rPr lang="en-US" b="1" dirty="0" err="1"/>
              <a:t>souhaitons</a:t>
            </a:r>
            <a:r>
              <a:rPr lang="en-US" b="1" dirty="0"/>
              <a:t> </a:t>
            </a:r>
            <a:r>
              <a:rPr lang="en-US" b="1" dirty="0" err="1"/>
              <a:t>parvenir</a:t>
            </a:r>
            <a:r>
              <a:rPr lang="en-US" b="1" dirty="0"/>
              <a:t> à </a:t>
            </a:r>
            <a:r>
              <a:rPr lang="en-US" b="1" dirty="0" err="1"/>
              <a:t>une</a:t>
            </a:r>
            <a:r>
              <a:rPr lang="en-US" b="1" dirty="0"/>
              <a:t> </a:t>
            </a:r>
            <a:r>
              <a:rPr lang="en-US" b="1" dirty="0" err="1"/>
              <a:t>législation</a:t>
            </a:r>
            <a:r>
              <a:rPr lang="en-US" b="1" dirty="0"/>
              <a:t> </a:t>
            </a:r>
            <a:r>
              <a:rPr lang="en-US" b="1" dirty="0" err="1"/>
              <a:t>adaptée</a:t>
            </a:r>
            <a:r>
              <a:rPr lang="en-US" b="1" dirty="0"/>
              <a:t>. Or, </a:t>
            </a:r>
            <a:r>
              <a:rPr lang="en-US" b="1" dirty="0" err="1"/>
              <a:t>c’est</a:t>
            </a:r>
            <a:r>
              <a:rPr lang="en-US" b="1" dirty="0"/>
              <a:t> le </a:t>
            </a:r>
            <a:r>
              <a:rPr lang="en-US" b="1" dirty="0" err="1"/>
              <a:t>cas</a:t>
            </a:r>
            <a:r>
              <a:rPr lang="en-US" b="1" dirty="0"/>
              <a:t> de </a:t>
            </a:r>
            <a:r>
              <a:rPr lang="en-US" b="1" dirty="0" err="1"/>
              <a:t>nombreuses</a:t>
            </a:r>
            <a:r>
              <a:rPr lang="en-US" b="1" dirty="0"/>
              <a:t> questions </a:t>
            </a:r>
            <a:r>
              <a:rPr lang="en-US" b="1" dirty="0" err="1"/>
              <a:t>dites</a:t>
            </a:r>
            <a:r>
              <a:rPr lang="en-US" b="1" dirty="0"/>
              <a:t> de </a:t>
            </a:r>
            <a:r>
              <a:rPr lang="en-US" b="1" dirty="0" err="1"/>
              <a:t>bioéthique</a:t>
            </a:r>
            <a:r>
              <a:rPr lang="en-US" b="1" dirty="0"/>
              <a:t>.</a:t>
            </a:r>
            <a:endParaRPr lang="en-US" b="1">
              <a:cs typeface="Calibri" panose="020F0502020204030204"/>
            </a:endParaRPr>
          </a:p>
          <a:p>
            <a:pPr lvl="2"/>
            <a:r>
              <a:rPr lang="en-US" dirty="0"/>
              <a:t>En </a:t>
            </a:r>
            <a:r>
              <a:rPr lang="en-US" dirty="0" err="1"/>
              <a:t>effet</a:t>
            </a:r>
            <a:r>
              <a:rPr lang="en-US" dirty="0"/>
              <a:t>, </a:t>
            </a:r>
            <a:r>
              <a:rPr lang="en-US" dirty="0" err="1"/>
              <a:t>l’euthanasie</a:t>
            </a:r>
            <a:r>
              <a:rPr lang="en-US" dirty="0"/>
              <a:t> et le suicide </a:t>
            </a:r>
            <a:r>
              <a:rPr lang="en-US" dirty="0" err="1"/>
              <a:t>assisté</a:t>
            </a:r>
            <a:r>
              <a:rPr lang="en-US" dirty="0"/>
              <a:t> ne </a:t>
            </a:r>
            <a:r>
              <a:rPr lang="en-US" dirty="0" err="1"/>
              <a:t>renvoient</a:t>
            </a:r>
            <a:r>
              <a:rPr lang="en-US" dirty="0"/>
              <a:t> pas </a:t>
            </a:r>
            <a:r>
              <a:rPr lang="en-US" dirty="0" err="1"/>
              <a:t>seulement</a:t>
            </a:r>
            <a:r>
              <a:rPr lang="en-US" dirty="0"/>
              <a:t> au droit de </a:t>
            </a:r>
            <a:r>
              <a:rPr lang="en-US" dirty="0" err="1"/>
              <a:t>l’individu</a:t>
            </a:r>
            <a:r>
              <a:rPr lang="en-US" dirty="0"/>
              <a:t> à </a:t>
            </a:r>
            <a:r>
              <a:rPr lang="en-US" dirty="0" err="1"/>
              <a:t>décider</a:t>
            </a:r>
            <a:r>
              <a:rPr lang="en-US" dirty="0"/>
              <a:t> du jour et de </a:t>
            </a:r>
            <a:r>
              <a:rPr lang="en-US" dirty="0" err="1"/>
              <a:t>l’heure</a:t>
            </a:r>
            <a:r>
              <a:rPr lang="en-US" dirty="0"/>
              <a:t> de </a:t>
            </a:r>
            <a:r>
              <a:rPr lang="en-US" dirty="0" err="1"/>
              <a:t>sa</a:t>
            </a:r>
            <a:r>
              <a:rPr lang="en-US" dirty="0"/>
              <a:t> mort, </a:t>
            </a:r>
            <a:r>
              <a:rPr lang="en-US" dirty="0" err="1"/>
              <a:t>mais</a:t>
            </a:r>
            <a:r>
              <a:rPr lang="en-US" dirty="0"/>
              <a:t>, à la </a:t>
            </a:r>
            <a:r>
              <a:rPr lang="en-US" dirty="0" err="1"/>
              <a:t>différence</a:t>
            </a:r>
            <a:r>
              <a:rPr lang="en-US" dirty="0"/>
              <a:t> du suicide qui </a:t>
            </a:r>
            <a:r>
              <a:rPr lang="en-US" dirty="0" err="1"/>
              <a:t>est</a:t>
            </a:r>
            <a:r>
              <a:rPr lang="en-US" dirty="0"/>
              <a:t> un </a:t>
            </a:r>
            <a:r>
              <a:rPr lang="en-US" dirty="0" err="1"/>
              <a:t>acte</a:t>
            </a:r>
            <a:r>
              <a:rPr lang="en-US" dirty="0"/>
              <a:t> </a:t>
            </a:r>
            <a:r>
              <a:rPr lang="en-US" dirty="0" err="1"/>
              <a:t>privé</a:t>
            </a:r>
            <a:r>
              <a:rPr lang="en-US" dirty="0"/>
              <a:t>, </a:t>
            </a:r>
            <a:r>
              <a:rPr lang="en-US" dirty="0" err="1"/>
              <a:t>ils</a:t>
            </a:r>
            <a:r>
              <a:rPr lang="en-US" dirty="0"/>
              <a:t> </a:t>
            </a:r>
            <a:r>
              <a:rPr lang="en-US" dirty="0" err="1"/>
              <a:t>impliquent</a:t>
            </a:r>
            <a:r>
              <a:rPr lang="en-US" dirty="0"/>
              <a:t> </a:t>
            </a:r>
            <a:r>
              <a:rPr lang="en-US" dirty="0" err="1"/>
              <a:t>une</a:t>
            </a:r>
            <a:r>
              <a:rPr lang="en-US" dirty="0"/>
              <a:t> structure de </a:t>
            </a:r>
            <a:r>
              <a:rPr lang="en-US" dirty="0" err="1"/>
              <a:t>soins</a:t>
            </a:r>
            <a:r>
              <a:rPr lang="en-US" dirty="0"/>
              <a:t> et </a:t>
            </a:r>
            <a:r>
              <a:rPr lang="en-US" dirty="0" err="1"/>
              <a:t>ont</a:t>
            </a:r>
            <a:r>
              <a:rPr lang="en-US" dirty="0"/>
              <a:t> un impact sur les pratiques, sur les </a:t>
            </a:r>
            <a:r>
              <a:rPr lang="en-US" dirty="0" err="1"/>
              <a:t>différents</a:t>
            </a:r>
            <a:r>
              <a:rPr lang="en-US" dirty="0"/>
              <a:t> </a:t>
            </a:r>
            <a:r>
              <a:rPr lang="en-US" dirty="0" err="1"/>
              <a:t>acteurs</a:t>
            </a:r>
            <a:r>
              <a:rPr lang="en-US" dirty="0"/>
              <a:t> </a:t>
            </a:r>
            <a:r>
              <a:rPr lang="en-US" dirty="0" err="1"/>
              <a:t>ainsi</a:t>
            </a:r>
            <a:r>
              <a:rPr lang="en-US" dirty="0"/>
              <a:t> que sur le </a:t>
            </a:r>
            <a:r>
              <a:rPr lang="en-US" dirty="0" err="1"/>
              <a:t>sens</a:t>
            </a:r>
            <a:r>
              <a:rPr lang="en-US" dirty="0"/>
              <a:t> du </a:t>
            </a:r>
            <a:r>
              <a:rPr lang="en-US" dirty="0" err="1"/>
              <a:t>soin</a:t>
            </a:r>
            <a:r>
              <a:rPr lang="en-US" dirty="0"/>
              <a:t>. De </a:t>
            </a:r>
            <a:r>
              <a:rPr lang="en-US" dirty="0" err="1"/>
              <a:t>même</a:t>
            </a:r>
            <a:r>
              <a:rPr lang="en-US" dirty="0"/>
              <a:t>, les </a:t>
            </a:r>
            <a:r>
              <a:rPr lang="en-US" dirty="0" err="1"/>
              <a:t>thérapies</a:t>
            </a:r>
            <a:r>
              <a:rPr lang="en-US" dirty="0"/>
              <a:t> </a:t>
            </a:r>
            <a:r>
              <a:rPr lang="en-US" dirty="0" err="1"/>
              <a:t>géniques</a:t>
            </a:r>
            <a:r>
              <a:rPr lang="en-US" dirty="0"/>
              <a:t> </a:t>
            </a:r>
            <a:r>
              <a:rPr lang="en-US" dirty="0" err="1"/>
              <a:t>somatiques</a:t>
            </a:r>
            <a:r>
              <a:rPr lang="en-US" dirty="0"/>
              <a:t> et </a:t>
            </a:r>
            <a:r>
              <a:rPr lang="en-US" dirty="0" err="1"/>
              <a:t>germinales</a:t>
            </a:r>
            <a:r>
              <a:rPr lang="en-US" dirty="0"/>
              <a:t> et le </a:t>
            </a:r>
            <a:r>
              <a:rPr lang="en-US" dirty="0" err="1"/>
              <a:t>clonage</a:t>
            </a:r>
            <a:r>
              <a:rPr lang="en-US" dirty="0"/>
              <a:t> ne </a:t>
            </a:r>
            <a:r>
              <a:rPr lang="en-US" dirty="0" err="1"/>
              <a:t>peuvent</a:t>
            </a:r>
            <a:r>
              <a:rPr lang="en-US" dirty="0"/>
              <a:t> </a:t>
            </a:r>
            <a:r>
              <a:rPr lang="en-US" dirty="0" err="1"/>
              <a:t>être</a:t>
            </a:r>
            <a:r>
              <a:rPr lang="en-US" dirty="0"/>
              <a:t> </a:t>
            </a:r>
            <a:r>
              <a:rPr lang="en-US" dirty="0" err="1"/>
              <a:t>convenablement</a:t>
            </a:r>
            <a:r>
              <a:rPr lang="en-US" dirty="0"/>
              <a:t> </a:t>
            </a:r>
            <a:r>
              <a:rPr lang="en-US" dirty="0" err="1"/>
              <a:t>appréciés</a:t>
            </a:r>
            <a:r>
              <a:rPr lang="en-US" dirty="0"/>
              <a:t> </a:t>
            </a:r>
            <a:r>
              <a:rPr lang="en-US" dirty="0" err="1"/>
              <a:t>si</a:t>
            </a:r>
            <a:r>
              <a:rPr lang="en-US" dirty="0"/>
              <a:t> on </a:t>
            </a:r>
            <a:r>
              <a:rPr lang="en-US" dirty="0" err="1"/>
              <a:t>s’en</a:t>
            </a:r>
            <a:r>
              <a:rPr lang="en-US" dirty="0"/>
              <a:t> </a:t>
            </a:r>
            <a:r>
              <a:rPr lang="en-US" dirty="0" err="1"/>
              <a:t>tient</a:t>
            </a:r>
            <a:r>
              <a:rPr lang="en-US" dirty="0"/>
              <a:t> au </a:t>
            </a:r>
            <a:r>
              <a:rPr lang="en-US" dirty="0" err="1"/>
              <a:t>vocabulaire</a:t>
            </a:r>
            <a:r>
              <a:rPr lang="en-US" dirty="0"/>
              <a:t> des droits de </a:t>
            </a:r>
            <a:r>
              <a:rPr lang="en-US" dirty="0" err="1"/>
              <a:t>l’homme</a:t>
            </a:r>
            <a:r>
              <a:rPr lang="en-US" dirty="0"/>
              <a:t> et </a:t>
            </a:r>
            <a:r>
              <a:rPr lang="en-US" dirty="0" err="1"/>
              <a:t>même</a:t>
            </a:r>
            <a:r>
              <a:rPr lang="en-US" dirty="0"/>
              <a:t> à </a:t>
            </a:r>
            <a:r>
              <a:rPr lang="en-US" dirty="0" err="1"/>
              <a:t>l’importante</a:t>
            </a:r>
            <a:r>
              <a:rPr lang="en-US" dirty="0"/>
              <a:t> question de </a:t>
            </a:r>
            <a:r>
              <a:rPr lang="en-US" dirty="0" err="1"/>
              <a:t>l’équitable</a:t>
            </a:r>
            <a:r>
              <a:rPr lang="en-US" dirty="0"/>
              <a:t> </a:t>
            </a:r>
            <a:r>
              <a:rPr lang="en-US" dirty="0" err="1"/>
              <a:t>répartition</a:t>
            </a:r>
            <a:r>
              <a:rPr lang="en-US" dirty="0"/>
              <a:t> des </a:t>
            </a:r>
            <a:r>
              <a:rPr lang="en-US" dirty="0" err="1"/>
              <a:t>ressources</a:t>
            </a:r>
            <a:r>
              <a:rPr lang="en-US" dirty="0"/>
              <a:t>. La </a:t>
            </a:r>
            <a:r>
              <a:rPr lang="en-US" dirty="0" err="1"/>
              <a:t>tâche</a:t>
            </a:r>
            <a:r>
              <a:rPr lang="en-US" dirty="0"/>
              <a:t> du philosophe politique </a:t>
            </a:r>
            <a:r>
              <a:rPr lang="en-US" dirty="0" err="1"/>
              <a:t>n’est</a:t>
            </a:r>
            <a:r>
              <a:rPr lang="en-US" dirty="0"/>
              <a:t> pas de dire </a:t>
            </a:r>
            <a:r>
              <a:rPr lang="en-US" dirty="0" err="1"/>
              <a:t>si</a:t>
            </a:r>
            <a:r>
              <a:rPr lang="en-US" dirty="0"/>
              <a:t> </a:t>
            </a:r>
            <a:r>
              <a:rPr lang="en-US" dirty="0" err="1"/>
              <a:t>une</a:t>
            </a:r>
            <a:r>
              <a:rPr lang="en-US" dirty="0"/>
              <a:t> technique </a:t>
            </a:r>
            <a:r>
              <a:rPr lang="en-US" dirty="0" err="1"/>
              <a:t>est</a:t>
            </a:r>
            <a:r>
              <a:rPr lang="en-US" dirty="0"/>
              <a:t> bonne </a:t>
            </a:r>
            <a:r>
              <a:rPr lang="en-US" dirty="0" err="1"/>
              <a:t>ou</a:t>
            </a:r>
            <a:r>
              <a:rPr lang="en-US" dirty="0"/>
              <a:t> </a:t>
            </a:r>
            <a:r>
              <a:rPr lang="en-US" dirty="0" err="1"/>
              <a:t>mauvaise</a:t>
            </a:r>
            <a:r>
              <a:rPr lang="en-US" dirty="0"/>
              <a:t> </a:t>
            </a:r>
            <a:r>
              <a:rPr lang="en-US" dirty="0" err="1"/>
              <a:t>en</a:t>
            </a:r>
            <a:r>
              <a:rPr lang="en-US" dirty="0"/>
              <a:t> soi </a:t>
            </a:r>
            <a:r>
              <a:rPr lang="en-US" dirty="0" err="1"/>
              <a:t>en</a:t>
            </a:r>
            <a:r>
              <a:rPr lang="en-US" dirty="0"/>
              <a:t> vertu </a:t>
            </a:r>
            <a:r>
              <a:rPr lang="en-US" dirty="0" err="1"/>
              <a:t>d’une</a:t>
            </a:r>
            <a:r>
              <a:rPr lang="en-US" dirty="0"/>
              <a:t> conception </a:t>
            </a:r>
            <a:r>
              <a:rPr lang="en-US" dirty="0" err="1"/>
              <a:t>figée</a:t>
            </a:r>
            <a:r>
              <a:rPr lang="en-US" dirty="0"/>
              <a:t> du bien et du mal, </a:t>
            </a:r>
            <a:r>
              <a:rPr lang="en-US" dirty="0" err="1"/>
              <a:t>mais</a:t>
            </a:r>
            <a:r>
              <a:rPr lang="en-US" dirty="0"/>
              <a:t> de </a:t>
            </a:r>
            <a:r>
              <a:rPr lang="en-US" dirty="0" err="1"/>
              <a:t>mesurer</a:t>
            </a:r>
            <a:r>
              <a:rPr lang="en-US" dirty="0"/>
              <a:t> son impact sur le </a:t>
            </a:r>
            <a:r>
              <a:rPr lang="en-US" dirty="0" err="1"/>
              <a:t>sens</a:t>
            </a:r>
            <a:r>
              <a:rPr lang="en-US" dirty="0"/>
              <a:t> des institutions et sur les </a:t>
            </a:r>
            <a:r>
              <a:rPr lang="en-US" dirty="0" err="1"/>
              <a:t>différents</a:t>
            </a:r>
            <a:r>
              <a:rPr lang="en-US" dirty="0"/>
              <a:t> </a:t>
            </a:r>
            <a:r>
              <a:rPr lang="en-US" dirty="0" err="1"/>
              <a:t>acteurs</a:t>
            </a:r>
            <a:r>
              <a:rPr lang="en-US" dirty="0"/>
              <a:t> et </a:t>
            </a:r>
            <a:r>
              <a:rPr lang="en-US" dirty="0" err="1"/>
              <a:t>d’évaluer</a:t>
            </a:r>
            <a:r>
              <a:rPr lang="en-US" dirty="0"/>
              <a:t> </a:t>
            </a:r>
            <a:r>
              <a:rPr lang="en-US" dirty="0" err="1"/>
              <a:t>sa</a:t>
            </a:r>
            <a:r>
              <a:rPr lang="en-US" dirty="0"/>
              <a:t> </a:t>
            </a:r>
            <a:r>
              <a:rPr lang="en-US" dirty="0" err="1"/>
              <a:t>compatibilité</a:t>
            </a:r>
            <a:r>
              <a:rPr lang="en-US" dirty="0"/>
              <a:t> </a:t>
            </a:r>
            <a:r>
              <a:rPr lang="en-US" dirty="0" err="1"/>
              <a:t>ou</a:t>
            </a:r>
            <a:r>
              <a:rPr lang="en-US" dirty="0"/>
              <a:t> son </a:t>
            </a:r>
            <a:r>
              <a:rPr lang="en-US" dirty="0" err="1"/>
              <a:t>incompatibilité</a:t>
            </a:r>
            <a:r>
              <a:rPr lang="en-US" dirty="0"/>
              <a:t> avec les </a:t>
            </a:r>
            <a:r>
              <a:rPr lang="en-US" dirty="0" err="1"/>
              <a:t>idéaux</a:t>
            </a:r>
            <a:r>
              <a:rPr lang="en-US" dirty="0"/>
              <a:t> qui </a:t>
            </a:r>
            <a:r>
              <a:rPr lang="en-US" dirty="0" err="1"/>
              <a:t>soustendent</a:t>
            </a:r>
            <a:r>
              <a:rPr lang="en-US" dirty="0"/>
              <a:t> </a:t>
            </a:r>
            <a:r>
              <a:rPr lang="en-US" dirty="0" err="1"/>
              <a:t>cette</a:t>
            </a:r>
            <a:r>
              <a:rPr lang="en-US" dirty="0"/>
              <a:t> institution.</a:t>
            </a:r>
            <a:endParaRPr lang="en-US">
              <a:cs typeface="Calibri" panose="020F0502020204030204"/>
            </a:endParaRPr>
          </a:p>
          <a:p>
            <a:pPr lvl="2"/>
            <a:r>
              <a:rPr lang="en-US" dirty="0" err="1"/>
              <a:t>Ainsi</a:t>
            </a:r>
            <a:r>
              <a:rPr lang="en-US" dirty="0"/>
              <a:t>, le fait </a:t>
            </a:r>
            <a:r>
              <a:rPr lang="en-US" dirty="0" err="1"/>
              <a:t>d’utiliser</a:t>
            </a:r>
            <a:r>
              <a:rPr lang="en-US" dirty="0"/>
              <a:t> le </a:t>
            </a:r>
            <a:r>
              <a:rPr lang="en-US" dirty="0" err="1"/>
              <a:t>génie</a:t>
            </a:r>
            <a:r>
              <a:rPr lang="en-US" dirty="0"/>
              <a:t> </a:t>
            </a:r>
            <a:r>
              <a:rPr lang="en-US" dirty="0" err="1"/>
              <a:t>génétique</a:t>
            </a:r>
            <a:r>
              <a:rPr lang="en-US" dirty="0"/>
              <a:t> pour « </a:t>
            </a:r>
            <a:r>
              <a:rPr lang="en-US" dirty="0" err="1"/>
              <a:t>améliorer</a:t>
            </a:r>
            <a:r>
              <a:rPr lang="en-US" dirty="0"/>
              <a:t> » </a:t>
            </a:r>
            <a:r>
              <a:rPr lang="en-US" dirty="0" err="1"/>
              <a:t>ses</a:t>
            </a:r>
            <a:r>
              <a:rPr lang="en-US" dirty="0"/>
              <a:t> enfants </a:t>
            </a:r>
            <a:r>
              <a:rPr lang="en-US" dirty="0" err="1"/>
              <a:t>n’est</a:t>
            </a:r>
            <a:r>
              <a:rPr lang="en-US" dirty="0"/>
              <a:t> pas </a:t>
            </a:r>
            <a:r>
              <a:rPr lang="en-US" dirty="0" err="1"/>
              <a:t>problématique</a:t>
            </a:r>
            <a:r>
              <a:rPr lang="en-US" dirty="0"/>
              <a:t> </a:t>
            </a:r>
            <a:r>
              <a:rPr lang="en-US" dirty="0" err="1"/>
              <a:t>seulement</a:t>
            </a:r>
            <a:r>
              <a:rPr lang="en-US" dirty="0"/>
              <a:t> </a:t>
            </a:r>
            <a:r>
              <a:rPr lang="en-US" dirty="0" err="1"/>
              <a:t>parce</a:t>
            </a:r>
            <a:r>
              <a:rPr lang="en-US" dirty="0"/>
              <a:t> que les enfants </a:t>
            </a:r>
            <a:r>
              <a:rPr lang="en-US" dirty="0" err="1"/>
              <a:t>seraient</a:t>
            </a:r>
            <a:r>
              <a:rPr lang="en-US" dirty="0"/>
              <a:t> </a:t>
            </a:r>
            <a:r>
              <a:rPr lang="en-US" dirty="0" err="1"/>
              <a:t>passifs</a:t>
            </a:r>
            <a:r>
              <a:rPr lang="en-US" dirty="0"/>
              <a:t> </a:t>
            </a:r>
            <a:r>
              <a:rPr lang="en-US" dirty="0" err="1"/>
              <a:t>ni</a:t>
            </a:r>
            <a:r>
              <a:rPr lang="en-US" dirty="0"/>
              <a:t> </a:t>
            </a:r>
            <a:r>
              <a:rPr lang="en-US" dirty="0" err="1"/>
              <a:t>parce</a:t>
            </a:r>
            <a:r>
              <a:rPr lang="en-US" dirty="0"/>
              <a:t> que la </a:t>
            </a:r>
            <a:r>
              <a:rPr lang="en-US" dirty="0" err="1"/>
              <a:t>liberté</a:t>
            </a:r>
            <a:r>
              <a:rPr lang="en-US" dirty="0"/>
              <a:t> de </a:t>
            </a:r>
            <a:r>
              <a:rPr lang="en-US" dirty="0" err="1"/>
              <a:t>chacun</a:t>
            </a:r>
            <a:r>
              <a:rPr lang="en-US" dirty="0"/>
              <a:t> à </a:t>
            </a:r>
            <a:r>
              <a:rPr lang="en-US" dirty="0" err="1"/>
              <a:t>utiliser</a:t>
            </a:r>
            <a:r>
              <a:rPr lang="en-US" dirty="0"/>
              <a:t> </a:t>
            </a:r>
            <a:r>
              <a:rPr lang="en-US" dirty="0" err="1"/>
              <a:t>ce</a:t>
            </a:r>
            <a:r>
              <a:rPr lang="en-US" dirty="0"/>
              <a:t> qui </a:t>
            </a:r>
            <a:r>
              <a:rPr lang="en-US" dirty="0" err="1"/>
              <a:t>peut</a:t>
            </a:r>
            <a:r>
              <a:rPr lang="en-US" dirty="0"/>
              <a:t> augmenter </a:t>
            </a:r>
            <a:r>
              <a:rPr lang="en-US" dirty="0" err="1"/>
              <a:t>sa</a:t>
            </a:r>
            <a:r>
              <a:rPr lang="en-US" dirty="0"/>
              <a:t> </a:t>
            </a:r>
            <a:r>
              <a:rPr lang="en-US" dirty="0" err="1"/>
              <a:t>liberté</a:t>
            </a:r>
            <a:r>
              <a:rPr lang="en-US" dirty="0"/>
              <a:t> de </a:t>
            </a:r>
            <a:r>
              <a:rPr lang="en-US" dirty="0" err="1"/>
              <a:t>choix</a:t>
            </a:r>
            <a:r>
              <a:rPr lang="en-US" dirty="0"/>
              <a:t> et </a:t>
            </a:r>
            <a:r>
              <a:rPr lang="en-US" dirty="0" err="1"/>
              <a:t>celle</a:t>
            </a:r>
            <a:r>
              <a:rPr lang="en-US" dirty="0"/>
              <a:t> de </a:t>
            </a:r>
            <a:r>
              <a:rPr lang="en-US" dirty="0" err="1"/>
              <a:t>sa</a:t>
            </a:r>
            <a:r>
              <a:rPr lang="en-US" dirty="0"/>
              <a:t> </a:t>
            </a:r>
            <a:r>
              <a:rPr lang="en-US" dirty="0" err="1"/>
              <a:t>progéniture</a:t>
            </a:r>
            <a:r>
              <a:rPr lang="en-US" dirty="0"/>
              <a:t> </a:t>
            </a:r>
            <a:r>
              <a:rPr lang="en-US" dirty="0" err="1"/>
              <a:t>heurte</a:t>
            </a:r>
            <a:r>
              <a:rPr lang="en-US" dirty="0"/>
              <a:t> la </a:t>
            </a:r>
            <a:r>
              <a:rPr lang="en-US" dirty="0" err="1"/>
              <a:t>liberté</a:t>
            </a:r>
            <a:r>
              <a:rPr lang="en-US" dirty="0"/>
              <a:t> des </a:t>
            </a:r>
            <a:r>
              <a:rPr lang="en-US" dirty="0" err="1"/>
              <a:t>autres</a:t>
            </a:r>
            <a:r>
              <a:rPr lang="en-US" dirty="0"/>
              <a:t> parents qui ne </a:t>
            </a:r>
            <a:r>
              <a:rPr lang="en-US" dirty="0" err="1"/>
              <a:t>voudraient</a:t>
            </a:r>
            <a:r>
              <a:rPr lang="en-US" dirty="0"/>
              <a:t> pas </a:t>
            </a:r>
            <a:r>
              <a:rPr lang="en-US" dirty="0" err="1"/>
              <a:t>utiliser</a:t>
            </a:r>
            <a:r>
              <a:rPr lang="en-US" dirty="0"/>
              <a:t> </a:t>
            </a:r>
            <a:r>
              <a:rPr lang="en-US" dirty="0" err="1"/>
              <a:t>cette</a:t>
            </a:r>
            <a:r>
              <a:rPr lang="en-US" dirty="0"/>
              <a:t> technique, </a:t>
            </a:r>
            <a:r>
              <a:rPr lang="en-US" dirty="0" err="1"/>
              <a:t>mais</a:t>
            </a:r>
            <a:r>
              <a:rPr lang="en-US" dirty="0"/>
              <a:t> </a:t>
            </a:r>
            <a:r>
              <a:rPr lang="en-US" dirty="0" err="1"/>
              <a:t>auxquels</a:t>
            </a:r>
            <a:r>
              <a:rPr lang="en-US" dirty="0"/>
              <a:t> </a:t>
            </a:r>
            <a:r>
              <a:rPr lang="en-US" dirty="0" err="1"/>
              <a:t>leurs</a:t>
            </a:r>
            <a:r>
              <a:rPr lang="en-US" dirty="0"/>
              <a:t> </a:t>
            </a:r>
            <a:r>
              <a:rPr lang="en-US" dirty="0" err="1"/>
              <a:t>rejetons</a:t>
            </a:r>
            <a:r>
              <a:rPr lang="en-US" dirty="0"/>
              <a:t> </a:t>
            </a:r>
            <a:r>
              <a:rPr lang="en-US" dirty="0" err="1"/>
              <a:t>reprocheraient</a:t>
            </a:r>
            <a:r>
              <a:rPr lang="en-US" dirty="0"/>
              <a:t> de ne pas </a:t>
            </a:r>
            <a:r>
              <a:rPr lang="en-US" dirty="0" err="1"/>
              <a:t>leur</a:t>
            </a:r>
            <a:r>
              <a:rPr lang="en-US" dirty="0"/>
              <a:t> </a:t>
            </a:r>
            <a:r>
              <a:rPr lang="en-US" dirty="0" err="1"/>
              <a:t>avoir</a:t>
            </a:r>
            <a:r>
              <a:rPr lang="en-US" dirty="0"/>
              <a:t> </a:t>
            </a:r>
            <a:r>
              <a:rPr lang="en-US" dirty="0" err="1"/>
              <a:t>donné</a:t>
            </a:r>
            <a:r>
              <a:rPr lang="en-US" dirty="0"/>
              <a:t> </a:t>
            </a:r>
            <a:r>
              <a:rPr lang="en-US" dirty="0" err="1"/>
              <a:t>autant</a:t>
            </a:r>
            <a:r>
              <a:rPr lang="en-US" dirty="0"/>
              <a:t> de chances que les </a:t>
            </a:r>
            <a:r>
              <a:rPr lang="en-US" dirty="0" err="1"/>
              <a:t>autres</a:t>
            </a:r>
            <a:r>
              <a:rPr lang="en-US" dirty="0"/>
              <a:t> et qui, au final, </a:t>
            </a:r>
            <a:r>
              <a:rPr lang="en-US" dirty="0" err="1"/>
              <a:t>n’auraient</a:t>
            </a:r>
            <a:r>
              <a:rPr lang="en-US" dirty="0"/>
              <a:t> plus </a:t>
            </a:r>
            <a:r>
              <a:rPr lang="en-US" dirty="0" err="1"/>
              <a:t>vraiment</a:t>
            </a:r>
            <a:r>
              <a:rPr lang="en-US" dirty="0"/>
              <a:t> le </a:t>
            </a:r>
            <a:r>
              <a:rPr lang="en-US" dirty="0" err="1"/>
              <a:t>choix</a:t>
            </a:r>
            <a:r>
              <a:rPr lang="en-US" dirty="0"/>
              <a:t> de </a:t>
            </a:r>
            <a:r>
              <a:rPr lang="en-US" dirty="0" err="1"/>
              <a:t>s’en</a:t>
            </a:r>
            <a:r>
              <a:rPr lang="en-US" dirty="0"/>
              <a:t> passer. Ce qui </a:t>
            </a:r>
            <a:r>
              <a:rPr lang="en-US" dirty="0" err="1"/>
              <a:t>est</a:t>
            </a:r>
            <a:r>
              <a:rPr lang="en-US" dirty="0"/>
              <a:t> surtout </a:t>
            </a:r>
            <a:r>
              <a:rPr lang="en-US" dirty="0" err="1"/>
              <a:t>problématique</a:t>
            </a:r>
            <a:r>
              <a:rPr lang="en-US" dirty="0"/>
              <a:t> </a:t>
            </a:r>
            <a:r>
              <a:rPr lang="en-US" dirty="0" err="1"/>
              <a:t>est</a:t>
            </a:r>
            <a:r>
              <a:rPr lang="en-US" dirty="0"/>
              <a:t> que </a:t>
            </a:r>
            <a:r>
              <a:rPr lang="en-US" dirty="0" err="1"/>
              <a:t>cette</a:t>
            </a:r>
            <a:r>
              <a:rPr lang="en-US" dirty="0"/>
              <a:t> technique, qui </a:t>
            </a:r>
            <a:r>
              <a:rPr lang="en-US" dirty="0" err="1"/>
              <a:t>introduit</a:t>
            </a:r>
            <a:r>
              <a:rPr lang="en-US" dirty="0"/>
              <a:t> dans </a:t>
            </a:r>
            <a:r>
              <a:rPr lang="en-US" dirty="0" err="1"/>
              <a:t>l’univers</a:t>
            </a:r>
            <a:r>
              <a:rPr lang="en-US" dirty="0"/>
              <a:t> familial des </a:t>
            </a:r>
            <a:r>
              <a:rPr lang="en-US" dirty="0" err="1"/>
              <a:t>valeurs</a:t>
            </a:r>
            <a:r>
              <a:rPr lang="en-US" dirty="0"/>
              <a:t> de </a:t>
            </a:r>
            <a:r>
              <a:rPr lang="en-US" dirty="0" err="1"/>
              <a:t>marché</a:t>
            </a:r>
            <a:r>
              <a:rPr lang="en-US" dirty="0"/>
              <a:t>, </a:t>
            </a:r>
            <a:r>
              <a:rPr lang="en-US" dirty="0" err="1"/>
              <a:t>comme</a:t>
            </a:r>
            <a:r>
              <a:rPr lang="en-US" dirty="0"/>
              <a:t> </a:t>
            </a:r>
            <a:r>
              <a:rPr lang="en-US" dirty="0" err="1"/>
              <a:t>celle</a:t>
            </a:r>
            <a:r>
              <a:rPr lang="en-US" dirty="0"/>
              <a:t> de </a:t>
            </a:r>
            <a:r>
              <a:rPr lang="en-US" dirty="0" err="1"/>
              <a:t>compétitivité</a:t>
            </a:r>
            <a:r>
              <a:rPr lang="en-US" dirty="0"/>
              <a:t>, </a:t>
            </a:r>
            <a:r>
              <a:rPr lang="en-US" dirty="0" err="1"/>
              <a:t>s’oppose</a:t>
            </a:r>
            <a:r>
              <a:rPr lang="en-US" dirty="0"/>
              <a:t> au </a:t>
            </a:r>
            <a:r>
              <a:rPr lang="en-US" dirty="0" err="1"/>
              <a:t>sens</a:t>
            </a:r>
            <a:r>
              <a:rPr lang="en-US" dirty="0"/>
              <a:t> de la </a:t>
            </a:r>
            <a:r>
              <a:rPr lang="en-US" dirty="0" err="1"/>
              <a:t>parentalité</a:t>
            </a:r>
            <a:r>
              <a:rPr lang="en-US" dirty="0"/>
              <a:t> qui se </a:t>
            </a:r>
            <a:r>
              <a:rPr lang="en-US" dirty="0" err="1"/>
              <a:t>caractérise</a:t>
            </a:r>
            <a:r>
              <a:rPr lang="en-US" dirty="0"/>
              <a:t> par </a:t>
            </a:r>
            <a:r>
              <a:rPr lang="en-US" dirty="0" err="1"/>
              <a:t>l’ouverture</a:t>
            </a:r>
            <a:r>
              <a:rPr lang="en-US" dirty="0"/>
              <a:t> à </a:t>
            </a:r>
            <a:r>
              <a:rPr lang="en-US" dirty="0" err="1"/>
              <a:t>ce</a:t>
            </a:r>
            <a:r>
              <a:rPr lang="en-US" dirty="0"/>
              <a:t> que </a:t>
            </a:r>
            <a:r>
              <a:rPr lang="en-US" dirty="0" err="1"/>
              <a:t>l’on</a:t>
            </a:r>
            <a:r>
              <a:rPr lang="en-US" dirty="0"/>
              <a:t> </a:t>
            </a:r>
            <a:r>
              <a:rPr lang="en-US" dirty="0" err="1"/>
              <a:t>n’attendait</a:t>
            </a:r>
            <a:r>
              <a:rPr lang="en-US" dirty="0"/>
              <a:t> pas et par un amour </a:t>
            </a:r>
            <a:r>
              <a:rPr lang="en-US" dirty="0" err="1"/>
              <a:t>inconditionnel</a:t>
            </a:r>
            <a:r>
              <a:rPr lang="en-US" dirty="0"/>
              <a:t>, </a:t>
            </a:r>
            <a:r>
              <a:rPr lang="en-US" dirty="0" err="1"/>
              <a:t>indépendant</a:t>
            </a:r>
            <a:r>
              <a:rPr lang="en-US" dirty="0"/>
              <a:t> des performances de </a:t>
            </a:r>
            <a:r>
              <a:rPr lang="en-US" dirty="0" err="1"/>
              <a:t>l’enfant</a:t>
            </a:r>
            <a:r>
              <a:rPr lang="en-US" dirty="0"/>
              <a:t>. Une articulation </a:t>
            </a:r>
            <a:r>
              <a:rPr lang="en-US" dirty="0" err="1"/>
              <a:t>immanente</a:t>
            </a:r>
            <a:r>
              <a:rPr lang="en-US" dirty="0"/>
              <a:t> de la morale et du droit </a:t>
            </a:r>
            <a:r>
              <a:rPr lang="en-US" dirty="0" err="1"/>
              <a:t>est</a:t>
            </a:r>
            <a:r>
              <a:rPr lang="en-US" dirty="0"/>
              <a:t> </a:t>
            </a:r>
            <a:r>
              <a:rPr lang="en-US" dirty="0" err="1"/>
              <a:t>donc</a:t>
            </a:r>
            <a:r>
              <a:rPr lang="en-US" dirty="0"/>
              <a:t> </a:t>
            </a:r>
            <a:r>
              <a:rPr lang="en-US" dirty="0" err="1"/>
              <a:t>requise</a:t>
            </a:r>
            <a:r>
              <a:rPr lang="en-US" dirty="0"/>
              <a:t> non pour </a:t>
            </a:r>
            <a:r>
              <a:rPr lang="en-US" dirty="0" err="1"/>
              <a:t>bloquer</a:t>
            </a:r>
            <a:r>
              <a:rPr lang="en-US" dirty="0"/>
              <a:t> </a:t>
            </a:r>
            <a:r>
              <a:rPr lang="en-US" dirty="0" err="1"/>
              <a:t>toute</a:t>
            </a:r>
            <a:r>
              <a:rPr lang="en-US" dirty="0"/>
              <a:t> </a:t>
            </a:r>
            <a:r>
              <a:rPr lang="en-US" dirty="0" err="1"/>
              <a:t>évolution</a:t>
            </a:r>
            <a:r>
              <a:rPr lang="en-US" dirty="0"/>
              <a:t>, </a:t>
            </a:r>
            <a:r>
              <a:rPr lang="en-US" dirty="0" err="1"/>
              <a:t>mais</a:t>
            </a:r>
            <a:r>
              <a:rPr lang="en-US" dirty="0"/>
              <a:t> pour </a:t>
            </a:r>
            <a:r>
              <a:rPr lang="en-US" dirty="0" err="1"/>
              <a:t>éviter</a:t>
            </a:r>
            <a:r>
              <a:rPr lang="en-US" dirty="0"/>
              <a:t> les </a:t>
            </a:r>
            <a:r>
              <a:rPr lang="en-US" dirty="0" err="1"/>
              <a:t>changements</a:t>
            </a:r>
            <a:r>
              <a:rPr lang="en-US" dirty="0"/>
              <a:t> </a:t>
            </a:r>
            <a:r>
              <a:rPr lang="en-US" dirty="0" err="1"/>
              <a:t>induits</a:t>
            </a:r>
            <a:r>
              <a:rPr lang="en-US" dirty="0"/>
              <a:t> (</a:t>
            </a:r>
            <a:r>
              <a:rPr lang="en-US" dirty="0" err="1"/>
              <a:t>souvent</a:t>
            </a:r>
            <a:r>
              <a:rPr lang="en-US" dirty="0"/>
              <a:t> par le </a:t>
            </a:r>
            <a:r>
              <a:rPr lang="en-US" dirty="0" err="1"/>
              <a:t>marché</a:t>
            </a:r>
            <a:r>
              <a:rPr lang="en-US" dirty="0"/>
              <a:t>) et non </a:t>
            </a:r>
            <a:r>
              <a:rPr lang="en-US" dirty="0" err="1"/>
              <a:t>désirés</a:t>
            </a:r>
            <a:r>
              <a:rPr lang="en-US" dirty="0"/>
              <a:t> et pour </a:t>
            </a:r>
            <a:r>
              <a:rPr lang="en-US" dirty="0" err="1"/>
              <a:t>décider</a:t>
            </a:r>
            <a:r>
              <a:rPr lang="en-US" dirty="0"/>
              <a:t> </a:t>
            </a:r>
            <a:r>
              <a:rPr lang="en-US" dirty="0" err="1"/>
              <a:t>collectivement</a:t>
            </a:r>
            <a:r>
              <a:rPr lang="en-US" dirty="0"/>
              <a:t> de </a:t>
            </a:r>
            <a:r>
              <a:rPr lang="en-US" dirty="0" err="1"/>
              <a:t>ce</a:t>
            </a:r>
            <a:r>
              <a:rPr lang="en-US" dirty="0"/>
              <a:t> que nous </a:t>
            </a:r>
            <a:r>
              <a:rPr lang="en-US" dirty="0" err="1"/>
              <a:t>voulons</a:t>
            </a:r>
            <a:r>
              <a:rPr lang="en-US" dirty="0"/>
              <a:t> </a:t>
            </a:r>
            <a:r>
              <a:rPr lang="en-US" dirty="0" err="1"/>
              <a:t>prévenir</a:t>
            </a:r>
            <a:r>
              <a:rPr lang="en-US" dirty="0"/>
              <a:t> et de </a:t>
            </a:r>
            <a:r>
              <a:rPr lang="en-US" dirty="0" err="1"/>
              <a:t>ce</a:t>
            </a:r>
            <a:r>
              <a:rPr lang="en-US" dirty="0"/>
              <a:t> que nous </a:t>
            </a:r>
            <a:r>
              <a:rPr lang="en-US" dirty="0" err="1"/>
              <a:t>sommes</a:t>
            </a:r>
            <a:r>
              <a:rPr lang="en-US" dirty="0"/>
              <a:t> </a:t>
            </a:r>
            <a:r>
              <a:rPr lang="en-US" dirty="0" err="1"/>
              <a:t>prêts</a:t>
            </a:r>
            <a:r>
              <a:rPr lang="en-US" dirty="0"/>
              <a:t> à faire </a:t>
            </a:r>
            <a:r>
              <a:rPr lang="en-US" dirty="0" err="1"/>
              <a:t>évoluer</a:t>
            </a:r>
            <a:r>
              <a:rPr lang="en-US" dirty="0"/>
              <a:t>." (</a:t>
            </a:r>
            <a:r>
              <a:rPr lang="fr-FR" dirty="0"/>
              <a:t>(Pelluchon Corine, « </a:t>
            </a:r>
            <a:r>
              <a:rPr lang="fr-FR" dirty="0" err="1"/>
              <a:t>Ruwen</a:t>
            </a:r>
            <a:r>
              <a:rPr lang="fr-FR" dirty="0"/>
              <a:t> Ogien ou les paradoxes de la morale », Raison publique, 2017/2 (N° 22), p. 251-256. DOI : 10.3917/rpub1.022.0251. URL : https://www.cairn.info/revue-raison-publique-2017-2-page-251.htm)</a:t>
            </a:r>
            <a:endParaRPr lang="en-US">
              <a:cs typeface="Calibri"/>
            </a:endParaRPr>
          </a:p>
          <a:p>
            <a:pPr lvl="2"/>
            <a:endParaRPr lang="en-US">
              <a:cs typeface="Calibri"/>
            </a:endParaRPr>
          </a:p>
          <a:p>
            <a:endParaRPr lang="en-US" b="1">
              <a:cs typeface="Calibri"/>
            </a:endParaRPr>
          </a:p>
          <a:p>
            <a:endParaRPr lang="en-US" b="1">
              <a:cs typeface="Calibri"/>
            </a:endParaRPr>
          </a:p>
          <a:p>
            <a:r>
              <a:rPr lang="en-US" b="1" dirty="0">
                <a:cs typeface="Calibri"/>
              </a:rPr>
              <a:t>5. Le </a:t>
            </a:r>
            <a:r>
              <a:rPr lang="en-US" b="1" dirty="0" err="1">
                <a:cs typeface="Calibri"/>
              </a:rPr>
              <a:t>défi</a:t>
            </a:r>
            <a:r>
              <a:rPr lang="en-US" b="1" dirty="0">
                <a:cs typeface="Calibri"/>
              </a:rPr>
              <a:t> des migrations :</a:t>
            </a:r>
          </a:p>
          <a:p>
            <a:r>
              <a:rPr lang="en-US" dirty="0">
                <a:cs typeface="Calibri"/>
              </a:rPr>
              <a:t>- Question de </a:t>
            </a:r>
            <a:r>
              <a:rPr lang="en-US" dirty="0" err="1">
                <a:cs typeface="Calibri"/>
              </a:rPr>
              <a:t>l'hospitalité</a:t>
            </a:r>
            <a:r>
              <a:rPr lang="en-US" dirty="0">
                <a:cs typeface="Calibri"/>
              </a:rPr>
              <a:t> (Derrida)</a:t>
            </a:r>
          </a:p>
          <a:p>
            <a:pPr lvl="1"/>
            <a:r>
              <a:rPr lang="en-US">
                <a:hlinkClick r:id="rId3"/>
              </a:rPr>
              <a:t>https://www.cairn.info/revue-insistance-2012-2-page-57.htm</a:t>
            </a:r>
            <a:endParaRPr lang="en-US">
              <a:cs typeface="Calibri"/>
              <a:hlinkClick r:id="rId3"/>
            </a:endParaRPr>
          </a:p>
          <a:p>
            <a:pPr lvl="1"/>
            <a:r>
              <a:rPr lang="en-US">
                <a:hlinkClick r:id="rId4"/>
              </a:rPr>
              <a:t>https://www.idixa.net/Pixa/pagixa-0604010913.html</a:t>
            </a:r>
            <a:r>
              <a:rPr lang="en-US"/>
              <a:t> </a:t>
            </a:r>
            <a:endParaRPr lang="en-US">
              <a:cs typeface="Calibri"/>
            </a:endParaRPr>
          </a:p>
          <a:p>
            <a:r>
              <a:rPr lang="en-US" dirty="0">
                <a:cs typeface="Calibri"/>
              </a:rPr>
              <a:t>- Dilemme des </a:t>
            </a:r>
            <a:r>
              <a:rPr lang="en-US" dirty="0" err="1">
                <a:cs typeface="Calibri"/>
              </a:rPr>
              <a:t>frontières</a:t>
            </a:r>
            <a:r>
              <a:rPr lang="en-US" dirty="0">
                <a:cs typeface="Calibri"/>
              </a:rPr>
              <a:t> et notion de "</a:t>
            </a:r>
            <a:r>
              <a:rPr lang="en-US" dirty="0" err="1">
                <a:cs typeface="Calibri"/>
              </a:rPr>
              <a:t>frontière</a:t>
            </a:r>
            <a:r>
              <a:rPr lang="en-US" dirty="0">
                <a:cs typeface="Calibri"/>
              </a:rPr>
              <a:t> </a:t>
            </a:r>
            <a:r>
              <a:rPr lang="en-US" dirty="0" err="1">
                <a:cs typeface="Calibri"/>
              </a:rPr>
              <a:t>juste</a:t>
            </a:r>
            <a:r>
              <a:rPr lang="en-US" dirty="0">
                <a:cs typeface="Calibri"/>
              </a:rPr>
              <a:t>" (Benjamin </a:t>
            </a:r>
            <a:r>
              <a:rPr lang="en-US" dirty="0" err="1">
                <a:cs typeface="Calibri"/>
              </a:rPr>
              <a:t>Boudou</a:t>
            </a:r>
            <a:r>
              <a:rPr lang="en-US" dirty="0">
                <a:cs typeface="Calibri"/>
              </a:rPr>
              <a:t>)</a:t>
            </a:r>
          </a:p>
          <a:p>
            <a:endParaRPr lang="en-US" b="1">
              <a:cs typeface="Calibri"/>
            </a:endParaRPr>
          </a:p>
          <a:p>
            <a:r>
              <a:rPr lang="en-US" b="1" dirty="0">
                <a:cs typeface="Calibri"/>
              </a:rPr>
              <a:t>6. Le </a:t>
            </a:r>
            <a:r>
              <a:rPr lang="en-US" b="1" dirty="0" err="1">
                <a:cs typeface="Calibri"/>
              </a:rPr>
              <a:t>défi</a:t>
            </a:r>
            <a:r>
              <a:rPr lang="en-US" b="1" dirty="0">
                <a:cs typeface="Calibri"/>
              </a:rPr>
              <a:t> des </a:t>
            </a:r>
            <a:r>
              <a:rPr lang="en-US" b="1" dirty="0" err="1">
                <a:cs typeface="Calibri"/>
              </a:rPr>
              <a:t>inégalités</a:t>
            </a:r>
            <a:r>
              <a:rPr lang="en-US" b="1" dirty="0">
                <a:cs typeface="Calibri"/>
              </a:rPr>
              <a:t> </a:t>
            </a:r>
            <a:r>
              <a:rPr lang="en-US" b="1" dirty="0" err="1">
                <a:cs typeface="Calibri"/>
              </a:rPr>
              <a:t>économiques</a:t>
            </a:r>
            <a:r>
              <a:rPr lang="en-US" b="1" dirty="0">
                <a:cs typeface="Calibri"/>
              </a:rPr>
              <a:t> : </a:t>
            </a:r>
          </a:p>
          <a:p>
            <a:r>
              <a:rPr lang="en-US" dirty="0">
                <a:cs typeface="Calibri"/>
              </a:rPr>
              <a:t>- Notion de "</a:t>
            </a:r>
            <a:r>
              <a:rPr lang="en-US" dirty="0" err="1">
                <a:cs typeface="Calibri"/>
              </a:rPr>
              <a:t>liberté</a:t>
            </a:r>
            <a:r>
              <a:rPr lang="en-US" dirty="0">
                <a:cs typeface="Calibri"/>
              </a:rPr>
              <a:t> </a:t>
            </a:r>
            <a:r>
              <a:rPr lang="en-US" dirty="0" err="1">
                <a:cs typeface="Calibri"/>
              </a:rPr>
              <a:t>réelle</a:t>
            </a:r>
            <a:r>
              <a:rPr lang="en-US" dirty="0">
                <a:cs typeface="Calibri"/>
              </a:rPr>
              <a:t>" (Marx, Rawls, Sen).</a:t>
            </a:r>
          </a:p>
          <a:p>
            <a:r>
              <a:rPr lang="en-US" dirty="0">
                <a:cs typeface="Calibri"/>
              </a:rPr>
              <a:t>- Augmentation </a:t>
            </a:r>
            <a:r>
              <a:rPr lang="en-US" dirty="0" err="1">
                <a:cs typeface="Calibri"/>
              </a:rPr>
              <a:t>mondiale</a:t>
            </a:r>
            <a:r>
              <a:rPr lang="en-US" dirty="0">
                <a:cs typeface="Calibri"/>
              </a:rPr>
              <a:t> des </a:t>
            </a:r>
            <a:r>
              <a:rPr lang="en-US" dirty="0" err="1">
                <a:cs typeface="Calibri"/>
              </a:rPr>
              <a:t>inégalités</a:t>
            </a:r>
            <a:r>
              <a:rPr lang="en-US" dirty="0">
                <a:cs typeface="Calibri"/>
              </a:rPr>
              <a:t> dans les </a:t>
            </a:r>
            <a:r>
              <a:rPr lang="en-US" dirty="0" err="1">
                <a:cs typeface="Calibri"/>
              </a:rPr>
              <a:t>dernières</a:t>
            </a:r>
            <a:r>
              <a:rPr lang="en-US" dirty="0">
                <a:cs typeface="Calibri"/>
              </a:rPr>
              <a:t> </a:t>
            </a:r>
            <a:r>
              <a:rPr lang="en-US" dirty="0" err="1">
                <a:cs typeface="Calibri"/>
              </a:rPr>
              <a:t>décennies</a:t>
            </a:r>
            <a:endParaRPr lang="en-US" err="1"/>
          </a:p>
          <a:p>
            <a:r>
              <a:rPr lang="en-US" dirty="0">
                <a:cs typeface="Calibri"/>
              </a:rPr>
              <a:t>- </a:t>
            </a:r>
            <a:r>
              <a:rPr lang="en-US" dirty="0" err="1">
                <a:cs typeface="Calibri"/>
              </a:rPr>
              <a:t>Facteurs</a:t>
            </a:r>
            <a:r>
              <a:rPr lang="en-US" dirty="0">
                <a:cs typeface="Calibri"/>
              </a:rPr>
              <a:t> </a:t>
            </a:r>
            <a:r>
              <a:rPr lang="en-US" dirty="0" err="1">
                <a:cs typeface="Calibri"/>
              </a:rPr>
              <a:t>explicatifs</a:t>
            </a:r>
            <a:endParaRPr lang="en-US">
              <a:cs typeface="Calibri"/>
            </a:endParaRPr>
          </a:p>
          <a:p>
            <a:r>
              <a:rPr lang="en-US" dirty="0">
                <a:cs typeface="Calibri"/>
              </a:rPr>
              <a:t>- </a:t>
            </a:r>
            <a:r>
              <a:rPr lang="en-US" dirty="0" err="1">
                <a:cs typeface="Calibri"/>
              </a:rPr>
              <a:t>Enjeux</a:t>
            </a:r>
            <a:r>
              <a:rPr lang="en-US" dirty="0">
                <a:cs typeface="Calibri"/>
              </a:rPr>
              <a:t> </a:t>
            </a:r>
            <a:r>
              <a:rPr lang="en-US" dirty="0" err="1">
                <a:cs typeface="Calibri"/>
              </a:rPr>
              <a:t>éthiques</a:t>
            </a:r>
            <a:endParaRPr lang="en-US">
              <a:cs typeface="Calibri"/>
            </a:endParaRPr>
          </a:p>
          <a:p>
            <a:endParaRPr lang="en-US">
              <a:cs typeface="Calibri"/>
            </a:endParaRPr>
          </a:p>
          <a:p>
            <a:r>
              <a:rPr lang="en-US" dirty="0">
                <a:cs typeface="Calibri"/>
              </a:rPr>
              <a:t>7 </a:t>
            </a:r>
            <a:r>
              <a:rPr lang="fr-FR" b="1" dirty="0"/>
              <a:t>Le défi des discriminations et de la "société inclusive"</a:t>
            </a:r>
            <a:r>
              <a:rPr lang="fr-FR" dirty="0"/>
              <a:t> :</a:t>
            </a:r>
            <a:endParaRPr lang="en-US"/>
          </a:p>
          <a:p>
            <a:r>
              <a:rPr lang="en-US" dirty="0">
                <a:cs typeface="Calibri"/>
              </a:rPr>
              <a:t>- Critique de" </a:t>
            </a:r>
            <a:r>
              <a:rPr lang="en-US" dirty="0" err="1">
                <a:cs typeface="Calibri"/>
              </a:rPr>
              <a:t>l'éthique</a:t>
            </a:r>
            <a:r>
              <a:rPr lang="en-US" dirty="0">
                <a:cs typeface="Calibri"/>
              </a:rPr>
              <a:t> de </a:t>
            </a:r>
            <a:r>
              <a:rPr lang="en-US" dirty="0" err="1">
                <a:cs typeface="Calibri"/>
              </a:rPr>
              <a:t>l'autonomie</a:t>
            </a:r>
            <a:r>
              <a:rPr lang="en-US" dirty="0">
                <a:cs typeface="Calibri"/>
              </a:rPr>
              <a:t>", par Corine </a:t>
            </a:r>
            <a:r>
              <a:rPr lang="en-US" dirty="0" err="1">
                <a:cs typeface="Calibri"/>
              </a:rPr>
              <a:t>Pelluchon</a:t>
            </a:r>
            <a:r>
              <a:rPr lang="en-US" dirty="0">
                <a:cs typeface="Calibri"/>
              </a:rPr>
              <a:t>, </a:t>
            </a:r>
            <a:r>
              <a:rPr lang="en-US" dirty="0" err="1">
                <a:cs typeface="Calibri"/>
              </a:rPr>
              <a:t>puisque</a:t>
            </a:r>
            <a:r>
              <a:rPr lang="en-US" dirty="0">
                <a:cs typeface="Calibri"/>
              </a:rPr>
              <a:t> </a:t>
            </a:r>
            <a:r>
              <a:rPr lang="en-US" dirty="0" err="1">
                <a:cs typeface="Calibri"/>
              </a:rPr>
              <a:t>cette</a:t>
            </a:r>
            <a:r>
              <a:rPr lang="en-US" dirty="0">
                <a:cs typeface="Calibri"/>
              </a:rPr>
              <a:t> </a:t>
            </a:r>
            <a:r>
              <a:rPr lang="en-US" dirty="0" err="1">
                <a:cs typeface="Calibri"/>
              </a:rPr>
              <a:t>éthique</a:t>
            </a:r>
            <a:r>
              <a:rPr lang="en-US" dirty="0">
                <a:cs typeface="Calibri"/>
              </a:rPr>
              <a:t> </a:t>
            </a:r>
            <a:r>
              <a:rPr lang="en-US" dirty="0" err="1">
                <a:cs typeface="Calibri"/>
              </a:rPr>
              <a:t>méconnaît</a:t>
            </a:r>
            <a:r>
              <a:rPr lang="en-US" dirty="0">
                <a:cs typeface="Calibri"/>
              </a:rPr>
              <a:t> </a:t>
            </a:r>
            <a:r>
              <a:rPr lang="en-US" dirty="0" err="1">
                <a:cs typeface="Calibri"/>
              </a:rPr>
              <a:t>notre</a:t>
            </a:r>
            <a:r>
              <a:rPr lang="en-US" dirty="0">
                <a:cs typeface="Calibri"/>
              </a:rPr>
              <a:t> </a:t>
            </a:r>
            <a:r>
              <a:rPr lang="en-US" dirty="0" err="1">
                <a:cs typeface="Calibri"/>
              </a:rPr>
              <a:t>caractère</a:t>
            </a:r>
            <a:r>
              <a:rPr lang="en-US" dirty="0">
                <a:cs typeface="Calibri"/>
              </a:rPr>
              <a:t> </a:t>
            </a:r>
            <a:r>
              <a:rPr lang="en-US" dirty="0" err="1">
                <a:cs typeface="Calibri"/>
              </a:rPr>
              <a:t>relationnel</a:t>
            </a:r>
            <a:r>
              <a:rPr lang="en-US" dirty="0">
                <a:cs typeface="Calibri"/>
              </a:rPr>
              <a:t>, </a:t>
            </a:r>
            <a:r>
              <a:rPr lang="en-US" dirty="0" err="1">
                <a:cs typeface="Calibri"/>
              </a:rPr>
              <a:t>notre</a:t>
            </a:r>
            <a:r>
              <a:rPr lang="en-US" dirty="0">
                <a:cs typeface="Calibri"/>
              </a:rPr>
              <a:t> </a:t>
            </a:r>
            <a:r>
              <a:rPr lang="en-US" dirty="0" err="1">
                <a:cs typeface="Calibri"/>
              </a:rPr>
              <a:t>dépendance</a:t>
            </a:r>
            <a:r>
              <a:rPr lang="en-US" dirty="0">
                <a:cs typeface="Calibri"/>
              </a:rPr>
              <a:t> à </a:t>
            </a:r>
            <a:r>
              <a:rPr lang="en-US" dirty="0" err="1">
                <a:cs typeface="Calibri"/>
              </a:rPr>
              <a:t>l'égard</a:t>
            </a:r>
            <a:r>
              <a:rPr lang="en-US" dirty="0">
                <a:cs typeface="Calibri"/>
              </a:rPr>
              <a:t> des </a:t>
            </a:r>
            <a:r>
              <a:rPr lang="en-US" dirty="0" err="1">
                <a:cs typeface="Calibri"/>
              </a:rPr>
              <a:t>autres</a:t>
            </a:r>
            <a:r>
              <a:rPr lang="en-US" dirty="0">
                <a:cs typeface="Calibri"/>
              </a:rPr>
              <a:t> et </a:t>
            </a:r>
            <a:r>
              <a:rPr lang="en-US" dirty="0" err="1">
                <a:cs typeface="Calibri"/>
              </a:rPr>
              <a:t>notre</a:t>
            </a:r>
            <a:r>
              <a:rPr lang="en-US" dirty="0">
                <a:cs typeface="Calibri"/>
              </a:rPr>
              <a:t> </a:t>
            </a:r>
            <a:r>
              <a:rPr lang="en-US" dirty="0" err="1">
                <a:cs typeface="Calibri"/>
              </a:rPr>
              <a:t>vulnérabilité</a:t>
            </a:r>
            <a:r>
              <a:rPr lang="en-US" dirty="0">
                <a:cs typeface="Calibri"/>
              </a:rPr>
              <a:t>. Elle </a:t>
            </a:r>
            <a:r>
              <a:rPr lang="en-US" dirty="0" err="1">
                <a:cs typeface="Calibri"/>
              </a:rPr>
              <a:t>instaure</a:t>
            </a:r>
            <a:r>
              <a:rPr lang="en-US" dirty="0">
                <a:cs typeface="Calibri"/>
              </a:rPr>
              <a:t> des </a:t>
            </a:r>
            <a:r>
              <a:rPr lang="en-US" dirty="0" err="1">
                <a:cs typeface="Calibri"/>
              </a:rPr>
              <a:t>normes</a:t>
            </a:r>
            <a:r>
              <a:rPr lang="en-US" dirty="0">
                <a:cs typeface="Calibri"/>
              </a:rPr>
              <a:t> </a:t>
            </a:r>
            <a:r>
              <a:rPr lang="en-US" dirty="0" err="1">
                <a:cs typeface="Calibri"/>
              </a:rPr>
              <a:t>culpabilisantes</a:t>
            </a:r>
            <a:r>
              <a:rPr lang="en-US" dirty="0">
                <a:cs typeface="Calibri"/>
              </a:rPr>
              <a:t> et des </a:t>
            </a:r>
            <a:r>
              <a:rPr lang="en-US" dirty="0" err="1">
                <a:cs typeface="Calibri"/>
              </a:rPr>
              <a:t>injonctions</a:t>
            </a:r>
            <a:r>
              <a:rPr lang="en-US" dirty="0">
                <a:cs typeface="Calibri"/>
              </a:rPr>
              <a:t> </a:t>
            </a:r>
            <a:r>
              <a:rPr lang="en-US" dirty="0" err="1">
                <a:cs typeface="Calibri"/>
              </a:rPr>
              <a:t>impossibles</a:t>
            </a:r>
            <a:r>
              <a:rPr lang="en-US" dirty="0">
                <a:cs typeface="Calibri"/>
              </a:rPr>
              <a:t>, </a:t>
            </a:r>
            <a:r>
              <a:rPr lang="en-US" dirty="0" err="1">
                <a:cs typeface="Calibri"/>
              </a:rPr>
              <a:t>conduisant</a:t>
            </a:r>
            <a:r>
              <a:rPr lang="en-US" dirty="0">
                <a:cs typeface="Calibri"/>
              </a:rPr>
              <a:t> à un "fatigue d'être soi" (Ehrenberg) et à la disqualification des </a:t>
            </a:r>
            <a:r>
              <a:rPr lang="en-US" dirty="0" err="1">
                <a:cs typeface="Calibri"/>
              </a:rPr>
              <a:t>personnes</a:t>
            </a:r>
            <a:r>
              <a:rPr lang="en-US" dirty="0">
                <a:cs typeface="Calibri"/>
              </a:rPr>
              <a:t> </a:t>
            </a:r>
            <a:r>
              <a:rPr lang="en-US" dirty="0" err="1">
                <a:cs typeface="Calibri"/>
              </a:rPr>
              <a:t>âgées</a:t>
            </a:r>
            <a:r>
              <a:rPr lang="en-US" dirty="0">
                <a:cs typeface="Calibri"/>
              </a:rPr>
              <a:t>. Elle </a:t>
            </a:r>
            <a:r>
              <a:rPr lang="en-US" dirty="0" err="1">
                <a:cs typeface="Calibri"/>
              </a:rPr>
              <a:t>contredit</a:t>
            </a:r>
            <a:r>
              <a:rPr lang="en-US" dirty="0">
                <a:cs typeface="Calibri"/>
              </a:rPr>
              <a:t> </a:t>
            </a:r>
            <a:r>
              <a:rPr lang="en-US" dirty="0" err="1">
                <a:cs typeface="Calibri"/>
              </a:rPr>
              <a:t>l'idée</a:t>
            </a:r>
            <a:r>
              <a:rPr lang="en-US" dirty="0">
                <a:cs typeface="Calibri"/>
              </a:rPr>
              <a:t> </a:t>
            </a:r>
            <a:r>
              <a:rPr lang="en-US" dirty="0" err="1">
                <a:cs typeface="Calibri"/>
              </a:rPr>
              <a:t>d'une</a:t>
            </a:r>
            <a:r>
              <a:rPr lang="en-US" dirty="0">
                <a:cs typeface="Calibri"/>
              </a:rPr>
              <a:t> </a:t>
            </a:r>
            <a:r>
              <a:rPr lang="en-US" dirty="0" err="1">
                <a:cs typeface="Calibri"/>
              </a:rPr>
              <a:t>société</a:t>
            </a:r>
            <a:r>
              <a:rPr lang="en-US" dirty="0">
                <a:cs typeface="Calibri"/>
              </a:rPr>
              <a:t> inclusive. </a:t>
            </a:r>
          </a:p>
          <a:p>
            <a:pPr lvl="1"/>
            <a:r>
              <a:rPr lang="en-US" dirty="0">
                <a:cs typeface="Calibri"/>
              </a:rPr>
              <a:t>"La </a:t>
            </a:r>
            <a:r>
              <a:rPr lang="en-US" dirty="0" err="1">
                <a:cs typeface="Calibri"/>
              </a:rPr>
              <a:t>valorisation</a:t>
            </a:r>
            <a:r>
              <a:rPr lang="en-US" dirty="0">
                <a:cs typeface="Calibri"/>
              </a:rPr>
              <a:t> de la performance et </a:t>
            </a:r>
            <a:r>
              <a:rPr lang="en-US" dirty="0" err="1">
                <a:cs typeface="Calibri"/>
              </a:rPr>
              <a:t>l'idéal</a:t>
            </a:r>
            <a:r>
              <a:rPr lang="en-US" dirty="0">
                <a:cs typeface="Calibri"/>
              </a:rPr>
              <a:t> de </a:t>
            </a:r>
            <a:r>
              <a:rPr lang="en-US" dirty="0" err="1">
                <a:cs typeface="Calibri"/>
              </a:rPr>
              <a:t>maîtrise</a:t>
            </a:r>
            <a:r>
              <a:rPr lang="en-US" dirty="0">
                <a:cs typeface="Calibri"/>
              </a:rPr>
              <a:t> qui </a:t>
            </a:r>
            <a:r>
              <a:rPr lang="en-US" dirty="0" err="1">
                <a:cs typeface="Calibri"/>
              </a:rPr>
              <a:t>caractérisent</a:t>
            </a:r>
            <a:r>
              <a:rPr lang="en-US" dirty="0">
                <a:cs typeface="Calibri"/>
              </a:rPr>
              <a:t> "</a:t>
            </a:r>
            <a:r>
              <a:rPr lang="en-US" dirty="0" err="1">
                <a:cs typeface="Calibri"/>
              </a:rPr>
              <a:t>l'éthique</a:t>
            </a:r>
            <a:r>
              <a:rPr lang="en-US" dirty="0">
                <a:cs typeface="Calibri"/>
              </a:rPr>
              <a:t> de </a:t>
            </a:r>
            <a:r>
              <a:rPr lang="en-US" dirty="0" err="1">
                <a:cs typeface="Calibri"/>
              </a:rPr>
              <a:t>l'autonomie</a:t>
            </a:r>
            <a:r>
              <a:rPr lang="en-US" dirty="0">
                <a:cs typeface="Calibri"/>
              </a:rPr>
              <a:t>" constituent de </a:t>
            </a:r>
            <a:r>
              <a:rPr lang="en-US" dirty="0" err="1">
                <a:cs typeface="Calibri"/>
              </a:rPr>
              <a:t>véritables</a:t>
            </a:r>
            <a:r>
              <a:rPr lang="en-US" dirty="0">
                <a:cs typeface="Calibri"/>
              </a:rPr>
              <a:t> obstacles </a:t>
            </a:r>
            <a:r>
              <a:rPr lang="en-US" dirty="0" err="1">
                <a:cs typeface="Calibri"/>
              </a:rPr>
              <a:t>épistémologiques</a:t>
            </a:r>
            <a:r>
              <a:rPr lang="en-US" dirty="0">
                <a:cs typeface="Calibri"/>
              </a:rPr>
              <a:t> à </a:t>
            </a:r>
            <a:r>
              <a:rPr lang="en-US" dirty="0" err="1">
                <a:cs typeface="Calibri"/>
              </a:rPr>
              <a:t>l'accompagnement</a:t>
            </a:r>
            <a:r>
              <a:rPr lang="en-US" dirty="0">
                <a:cs typeface="Calibri"/>
              </a:rPr>
              <a:t> des </a:t>
            </a:r>
            <a:r>
              <a:rPr lang="en-US" dirty="0" err="1">
                <a:cs typeface="Calibri"/>
              </a:rPr>
              <a:t>personnes</a:t>
            </a:r>
            <a:r>
              <a:rPr lang="en-US" dirty="0">
                <a:cs typeface="Calibri"/>
              </a:rPr>
              <a:t> </a:t>
            </a:r>
            <a:r>
              <a:rPr lang="en-US" dirty="0" err="1">
                <a:cs typeface="Calibri"/>
              </a:rPr>
              <a:t>âgées</a:t>
            </a:r>
            <a:r>
              <a:rPr lang="en-US" dirty="0">
                <a:cs typeface="Calibri"/>
              </a:rPr>
              <a:t> : non </a:t>
            </a:r>
            <a:r>
              <a:rPr lang="en-US" dirty="0" err="1">
                <a:cs typeface="Calibri"/>
              </a:rPr>
              <a:t>seulement</a:t>
            </a:r>
            <a:r>
              <a:rPr lang="en-US" dirty="0">
                <a:cs typeface="Calibri"/>
              </a:rPr>
              <a:t> </a:t>
            </a:r>
            <a:r>
              <a:rPr lang="en-US" dirty="0" err="1">
                <a:cs typeface="Calibri"/>
              </a:rPr>
              <a:t>ils</a:t>
            </a:r>
            <a:r>
              <a:rPr lang="en-US" dirty="0">
                <a:cs typeface="Calibri"/>
              </a:rPr>
              <a:t> les </a:t>
            </a:r>
            <a:r>
              <a:rPr lang="en-US" dirty="0" err="1">
                <a:cs typeface="Calibri"/>
              </a:rPr>
              <a:t>empêchent</a:t>
            </a:r>
            <a:r>
              <a:rPr lang="en-US" dirty="0">
                <a:cs typeface="Calibri"/>
              </a:rPr>
              <a:t> de </a:t>
            </a:r>
            <a:r>
              <a:rPr lang="en-US" dirty="0" err="1">
                <a:cs typeface="Calibri"/>
              </a:rPr>
              <a:t>triouver</a:t>
            </a:r>
            <a:r>
              <a:rPr lang="en-US" dirty="0">
                <a:cs typeface="Calibri"/>
              </a:rPr>
              <a:t> un </a:t>
            </a:r>
            <a:r>
              <a:rPr lang="en-US" dirty="0" err="1">
                <a:cs typeface="Calibri"/>
              </a:rPr>
              <a:t>sens</a:t>
            </a:r>
            <a:r>
              <a:rPr lang="en-US" dirty="0">
                <a:cs typeface="Calibri"/>
              </a:rPr>
              <a:t> à </a:t>
            </a:r>
            <a:r>
              <a:rPr lang="en-US" dirty="0" err="1">
                <a:cs typeface="Calibri"/>
              </a:rPr>
              <a:t>leur</a:t>
            </a:r>
            <a:r>
              <a:rPr lang="en-US" dirty="0">
                <a:cs typeface="Calibri"/>
              </a:rPr>
              <a:t> existence et de </a:t>
            </a:r>
            <a:r>
              <a:rPr lang="en-US" dirty="0" err="1">
                <a:cs typeface="Calibri"/>
              </a:rPr>
              <a:t>considérer</a:t>
            </a:r>
            <a:r>
              <a:rPr lang="en-US" dirty="0">
                <a:cs typeface="Calibri"/>
              </a:rPr>
              <a:t> le </a:t>
            </a:r>
            <a:r>
              <a:rPr lang="en-US" dirty="0" err="1">
                <a:cs typeface="Calibri"/>
              </a:rPr>
              <a:t>vieillissement</a:t>
            </a:r>
            <a:r>
              <a:rPr lang="en-US" dirty="0">
                <a:cs typeface="Calibri"/>
              </a:rPr>
              <a:t> </a:t>
            </a:r>
            <a:r>
              <a:rPr lang="en-US" dirty="0" err="1">
                <a:cs typeface="Calibri"/>
              </a:rPr>
              <a:t>autrement</a:t>
            </a:r>
            <a:r>
              <a:rPr lang="en-US" dirty="0">
                <a:cs typeface="Calibri"/>
              </a:rPr>
              <a:t> que de manière </a:t>
            </a:r>
            <a:r>
              <a:rPr lang="en-US" dirty="0" err="1">
                <a:cs typeface="Calibri"/>
              </a:rPr>
              <a:t>négative</a:t>
            </a:r>
            <a:r>
              <a:rPr lang="en-US" dirty="0">
                <a:cs typeface="Calibri"/>
              </a:rPr>
              <a:t>, </a:t>
            </a:r>
            <a:r>
              <a:rPr lang="en-US" dirty="0" err="1">
                <a:cs typeface="Calibri"/>
              </a:rPr>
              <a:t>mais</a:t>
            </a:r>
            <a:r>
              <a:rPr lang="en-US" dirty="0">
                <a:cs typeface="Calibri"/>
              </a:rPr>
              <a:t>, de plus, </a:t>
            </a:r>
            <a:r>
              <a:rPr lang="en-US" dirty="0" err="1">
                <a:cs typeface="Calibri"/>
              </a:rPr>
              <a:t>ils</a:t>
            </a:r>
            <a:r>
              <a:rPr lang="en-US" dirty="0">
                <a:cs typeface="Calibri"/>
              </a:rPr>
              <a:t> </a:t>
            </a:r>
            <a:r>
              <a:rPr lang="en-US" dirty="0" err="1">
                <a:cs typeface="Calibri"/>
              </a:rPr>
              <a:t>contredisent</a:t>
            </a:r>
            <a:r>
              <a:rPr lang="en-US" dirty="0">
                <a:cs typeface="Calibri"/>
              </a:rPr>
              <a:t> la notion de </a:t>
            </a:r>
            <a:r>
              <a:rPr lang="en-US" dirty="0" err="1">
                <a:cs typeface="Calibri"/>
              </a:rPr>
              <a:t>dignité</a:t>
            </a:r>
            <a:r>
              <a:rPr lang="en-US" dirty="0">
                <a:cs typeface="Calibri"/>
              </a:rPr>
              <a:t> </a:t>
            </a:r>
            <a:r>
              <a:rPr lang="en-US" dirty="0" err="1">
                <a:cs typeface="Calibri"/>
              </a:rPr>
              <a:t>quie</a:t>
            </a:r>
            <a:r>
              <a:rPr lang="en-US" dirty="0">
                <a:cs typeface="Calibri"/>
              </a:rPr>
              <a:t> </a:t>
            </a:r>
            <a:r>
              <a:rPr lang="en-US" dirty="0" err="1">
                <a:cs typeface="Calibri"/>
              </a:rPr>
              <a:t>st</a:t>
            </a:r>
            <a:r>
              <a:rPr lang="en-US" dirty="0">
                <a:cs typeface="Calibri"/>
              </a:rPr>
              <a:t> </a:t>
            </a:r>
            <a:r>
              <a:rPr lang="en-US" dirty="0" err="1">
                <a:cs typeface="Calibri"/>
              </a:rPr>
              <a:t>consubstantielle</a:t>
            </a:r>
            <a:r>
              <a:rPr lang="en-US" dirty="0">
                <a:cs typeface="Calibri"/>
              </a:rPr>
              <a:t> au </a:t>
            </a:r>
            <a:r>
              <a:rPr lang="en-US" dirty="0" err="1">
                <a:cs typeface="Calibri"/>
              </a:rPr>
              <a:t>soin</a:t>
            </a:r>
            <a:r>
              <a:rPr lang="en-US" dirty="0">
                <a:cs typeface="Calibri"/>
              </a:rPr>
              <a:t> </a:t>
            </a:r>
            <a:r>
              <a:rPr lang="en-US" dirty="0" err="1">
                <a:cs typeface="Calibri"/>
              </a:rPr>
              <a:t>età</a:t>
            </a:r>
            <a:r>
              <a:rPr lang="en-US" dirty="0">
                <a:cs typeface="Calibri"/>
              </a:rPr>
              <a:t> </a:t>
            </a:r>
            <a:r>
              <a:rPr lang="en-US" dirty="0" err="1">
                <a:cs typeface="Calibri"/>
              </a:rPr>
              <a:t>notre</a:t>
            </a:r>
            <a:r>
              <a:rPr lang="en-US" dirty="0">
                <a:cs typeface="Calibri"/>
              </a:rPr>
              <a:t> </a:t>
            </a:r>
            <a:r>
              <a:rPr lang="en-US" dirty="0" err="1">
                <a:cs typeface="Calibri"/>
              </a:rPr>
              <a:t>responsabilité</a:t>
            </a:r>
            <a:r>
              <a:rPr lang="en-US" dirty="0">
                <a:cs typeface="Calibri"/>
              </a:rPr>
              <a:t> </a:t>
            </a:r>
            <a:r>
              <a:rPr lang="en-US" dirty="0" err="1">
                <a:cs typeface="Calibri"/>
              </a:rPr>
              <a:t>envers</a:t>
            </a:r>
            <a:r>
              <a:rPr lang="en-US" dirty="0">
                <a:cs typeface="Calibri"/>
              </a:rPr>
              <a:t> les plus </a:t>
            </a:r>
            <a:r>
              <a:rPr lang="en-US" dirty="0" err="1">
                <a:cs typeface="Calibri"/>
              </a:rPr>
              <a:t>vulnérables</a:t>
            </a:r>
            <a:r>
              <a:rPr lang="en-US" dirty="0">
                <a:cs typeface="Calibri"/>
              </a:rPr>
              <a:t>" (</a:t>
            </a:r>
            <a:r>
              <a:rPr lang="en-US" dirty="0" err="1">
                <a:cs typeface="Calibri"/>
              </a:rPr>
              <a:t>Pelluchon</a:t>
            </a:r>
            <a:r>
              <a:rPr lang="en-US" dirty="0">
                <a:cs typeface="Calibri"/>
              </a:rPr>
              <a:t>, 2020, p. 250).</a:t>
            </a:r>
          </a:p>
          <a:p>
            <a:r>
              <a:rPr lang="en-US" dirty="0">
                <a:cs typeface="Calibri"/>
              </a:rPr>
              <a:t>- </a:t>
            </a:r>
            <a:r>
              <a:rPr lang="en-US" dirty="0" err="1">
                <a:cs typeface="Calibri"/>
              </a:rPr>
              <a:t>L'autonomie</a:t>
            </a:r>
            <a:r>
              <a:rPr lang="en-US" dirty="0">
                <a:cs typeface="Calibri"/>
              </a:rPr>
              <a:t> </a:t>
            </a:r>
            <a:r>
              <a:rPr lang="en-US" dirty="0" err="1">
                <a:cs typeface="Calibri"/>
              </a:rPr>
              <a:t>étroite</a:t>
            </a:r>
            <a:r>
              <a:rPr lang="en-US" dirty="0">
                <a:cs typeface="Calibri"/>
              </a:rPr>
              <a:t> ne doit pas </a:t>
            </a:r>
            <a:r>
              <a:rPr lang="en-US" dirty="0" err="1">
                <a:cs typeface="Calibri"/>
              </a:rPr>
              <a:t>être</a:t>
            </a:r>
            <a:r>
              <a:rPr lang="en-US" dirty="0">
                <a:cs typeface="Calibri"/>
              </a:rPr>
              <a:t> </a:t>
            </a:r>
            <a:r>
              <a:rPr lang="en-US" dirty="0" err="1">
                <a:cs typeface="Calibri"/>
              </a:rPr>
              <a:t>confondue</a:t>
            </a:r>
            <a:r>
              <a:rPr lang="en-US" dirty="0">
                <a:cs typeface="Calibri"/>
              </a:rPr>
              <a:t> avec </a:t>
            </a:r>
            <a:r>
              <a:rPr lang="en-US" dirty="0" err="1">
                <a:cs typeface="Calibri"/>
              </a:rPr>
              <a:t>l'acquisition</a:t>
            </a:r>
            <a:r>
              <a:rPr lang="en-US" dirty="0">
                <a:cs typeface="Calibri"/>
              </a:rPr>
              <a:t> de traits </a:t>
            </a:r>
            <a:r>
              <a:rPr lang="en-US" dirty="0" err="1">
                <a:cs typeface="Calibri"/>
              </a:rPr>
              <a:t>moraux</a:t>
            </a:r>
            <a:r>
              <a:rPr lang="en-US" dirty="0">
                <a:cs typeface="Calibri"/>
              </a:rPr>
              <a:t> </a:t>
            </a:r>
            <a:r>
              <a:rPr lang="en-US" dirty="0" err="1">
                <a:cs typeface="Calibri"/>
              </a:rPr>
              <a:t>permettant</a:t>
            </a:r>
            <a:r>
              <a:rPr lang="en-US" dirty="0">
                <a:cs typeface="Calibri"/>
              </a:rPr>
              <a:t> </a:t>
            </a:r>
            <a:r>
              <a:rPr lang="en-US" dirty="0" err="1">
                <a:cs typeface="Calibri"/>
              </a:rPr>
              <a:t>d'assumer</a:t>
            </a:r>
            <a:r>
              <a:rPr lang="en-US" dirty="0">
                <a:cs typeface="Calibri"/>
              </a:rPr>
              <a:t> </a:t>
            </a:r>
            <a:r>
              <a:rPr lang="en-US" dirty="0" err="1">
                <a:cs typeface="Calibri"/>
              </a:rPr>
              <a:t>une</a:t>
            </a:r>
            <a:r>
              <a:rPr lang="en-US" dirty="0">
                <a:cs typeface="Calibri"/>
              </a:rPr>
              <a:t> relation </a:t>
            </a:r>
            <a:r>
              <a:rPr lang="en-US" dirty="0" err="1">
                <a:cs typeface="Calibri"/>
              </a:rPr>
              <a:t>singulière</a:t>
            </a:r>
            <a:r>
              <a:rPr lang="en-US" dirty="0">
                <a:cs typeface="Calibri"/>
              </a:rPr>
              <a:t> avec le monde. L'acceptation de </a:t>
            </a:r>
            <a:r>
              <a:rPr lang="en-US" dirty="0" err="1">
                <a:cs typeface="Calibri"/>
              </a:rPr>
              <a:t>sa</a:t>
            </a:r>
            <a:r>
              <a:rPr lang="en-US" dirty="0">
                <a:cs typeface="Calibri"/>
              </a:rPr>
              <a:t> </a:t>
            </a:r>
            <a:r>
              <a:rPr lang="en-US" dirty="0" err="1">
                <a:cs typeface="Calibri"/>
              </a:rPr>
              <a:t>vulnérabilité</a:t>
            </a:r>
            <a:r>
              <a:rPr lang="en-US" dirty="0">
                <a:cs typeface="Calibri"/>
              </a:rPr>
              <a:t> </a:t>
            </a:r>
            <a:r>
              <a:rPr lang="en-US" dirty="0" err="1">
                <a:cs typeface="Calibri"/>
              </a:rPr>
              <a:t>est</a:t>
            </a:r>
            <a:r>
              <a:rPr lang="en-US" dirty="0">
                <a:cs typeface="Calibri"/>
              </a:rPr>
              <a:t> la condition de </a:t>
            </a:r>
            <a:r>
              <a:rPr lang="en-US" dirty="0" err="1">
                <a:cs typeface="Calibri"/>
              </a:rPr>
              <a:t>l'accès</a:t>
            </a:r>
            <a:r>
              <a:rPr lang="en-US" dirty="0">
                <a:cs typeface="Calibri"/>
              </a:rPr>
              <a:t> à </a:t>
            </a:r>
            <a:r>
              <a:rPr lang="en-US" dirty="0" err="1">
                <a:cs typeface="Calibri"/>
              </a:rPr>
              <a:t>cette</a:t>
            </a:r>
            <a:r>
              <a:rPr lang="en-US" dirty="0">
                <a:cs typeface="Calibri"/>
              </a:rPr>
              <a:t> </a:t>
            </a:r>
            <a:r>
              <a:rPr lang="en-US" dirty="0" err="1">
                <a:cs typeface="Calibri"/>
              </a:rPr>
              <a:t>autonomie</a:t>
            </a:r>
            <a:r>
              <a:rPr lang="en-US" dirty="0">
                <a:cs typeface="Calibri"/>
              </a:rPr>
              <a:t> au </a:t>
            </a:r>
            <a:r>
              <a:rPr lang="en-US" dirty="0" err="1">
                <a:cs typeface="Calibri"/>
              </a:rPr>
              <a:t>sens</a:t>
            </a:r>
            <a:r>
              <a:rPr lang="en-US" dirty="0">
                <a:cs typeface="Calibri"/>
              </a:rPr>
              <a:t> non plus </a:t>
            </a:r>
            <a:r>
              <a:rPr lang="en-US" dirty="0" err="1">
                <a:cs typeface="Calibri"/>
              </a:rPr>
              <a:t>étroit</a:t>
            </a:r>
            <a:r>
              <a:rPr lang="en-US" dirty="0">
                <a:cs typeface="Calibri"/>
              </a:rPr>
              <a:t> </a:t>
            </a:r>
            <a:r>
              <a:rPr lang="en-US" dirty="0" err="1">
                <a:cs typeface="Calibri"/>
              </a:rPr>
              <a:t>mais</a:t>
            </a:r>
            <a:r>
              <a:rPr lang="en-US" dirty="0">
                <a:cs typeface="Calibri"/>
              </a:rPr>
              <a:t> </a:t>
            </a:r>
            <a:r>
              <a:rPr lang="en-US" dirty="0" err="1">
                <a:cs typeface="Calibri"/>
              </a:rPr>
              <a:t>relationnel</a:t>
            </a:r>
            <a:r>
              <a:rPr lang="en-US" dirty="0">
                <a:cs typeface="Calibri"/>
              </a:rPr>
              <a:t>.</a:t>
            </a:r>
          </a:p>
          <a:p>
            <a:r>
              <a:rPr lang="en-US" dirty="0">
                <a:cs typeface="Calibri"/>
              </a:rPr>
              <a:t>- Notion d'"</a:t>
            </a:r>
            <a:r>
              <a:rPr lang="en-US" dirty="0" err="1">
                <a:cs typeface="Calibri"/>
              </a:rPr>
              <a:t>intersectionnalité</a:t>
            </a:r>
            <a:r>
              <a:rPr lang="en-US" dirty="0">
                <a:cs typeface="Calibri"/>
              </a:rPr>
              <a:t>" </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142</a:t>
            </a:fld>
            <a:endParaRPr lang="fr-FR"/>
          </a:p>
        </p:txBody>
      </p:sp>
    </p:spTree>
    <p:extLst>
      <p:ext uri="{BB962C8B-B14F-4D97-AF65-F5344CB8AC3E}">
        <p14:creationId xmlns:p14="http://schemas.microsoft.com/office/powerpoint/2010/main" val="3766985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4 octobre 2022 : La </a:t>
            </a:r>
            <a:r>
              <a:rPr lang="fr-FR" dirty="0">
                <a:hlinkClick r:id="rId3"/>
              </a:rPr>
              <a:t>Déclaration de Montréal contre l’exploitation animale</a:t>
            </a:r>
            <a:r>
              <a:rPr lang="fr-FR" dirty="0"/>
              <a:t> est le résultat de l’initiative de trois </a:t>
            </a:r>
            <a:r>
              <a:rPr lang="fr-FR" dirty="0" err="1"/>
              <a:t>chercheur.ses</a:t>
            </a:r>
            <a:r>
              <a:rPr lang="fr-FR" dirty="0"/>
              <a:t> du </a:t>
            </a:r>
            <a:r>
              <a:rPr lang="fr-FR" dirty="0">
                <a:hlinkClick r:id="rId4"/>
              </a:rPr>
              <a:t>Groupe de recherche en environnementale et animale (GRÉEA)</a:t>
            </a:r>
            <a:r>
              <a:rPr lang="fr-FR" dirty="0"/>
              <a:t>, affilié au </a:t>
            </a:r>
            <a:r>
              <a:rPr lang="fr-FR" dirty="0">
                <a:hlinkClick r:id="rId5"/>
              </a:rPr>
              <a:t>Centre de recherche en éthique (CRÉ)</a:t>
            </a:r>
            <a:r>
              <a:rPr lang="fr-FR" dirty="0"/>
              <a:t>, à Montréal.</a:t>
            </a:r>
          </a:p>
          <a:p>
            <a:r>
              <a:rPr lang="fr-FR" dirty="0"/>
              <a:t>Plus de 400 universitaires </a:t>
            </a:r>
            <a:r>
              <a:rPr lang="fr-FR" dirty="0" err="1"/>
              <a:t>issu.es</a:t>
            </a:r>
            <a:r>
              <a:rPr lang="fr-FR" dirty="0"/>
              <a:t> d’une quarantaine de pays et </a:t>
            </a:r>
            <a:r>
              <a:rPr lang="fr-FR" dirty="0" err="1"/>
              <a:t>spécialisé.es</a:t>
            </a:r>
            <a:r>
              <a:rPr lang="fr-FR" dirty="0"/>
              <a:t> en philosophie morale et politique proclament, au vu de l’état actuel des connaissances dans leur champ d’expertise, le caractère foncièrement injuste de l’exploitation animale.</a:t>
            </a:r>
          </a:p>
          <a:p>
            <a:r>
              <a:rPr lang="fr-FR" b="1" dirty="0"/>
              <a:t>« Nous condamnons l’ensemble des pratiques qui supposent de traiter les animaux comme des choses ou des marchandises. Dans la mesure où elle implique des violences et des dommages non nécessaires, nous déclarons que l’exploitation animale est injuste et moralement indéfendable. »</a:t>
            </a:r>
          </a:p>
          <a:p>
            <a:endParaRPr lang="fr-FR" dirty="0"/>
          </a:p>
          <a:p>
            <a:r>
              <a:rPr lang="fr-FR" dirty="0"/>
              <a:t>Cette déclaration  fait écho, sur le plan éthique, à la </a:t>
            </a:r>
            <a:r>
              <a:rPr lang="fr-FR" dirty="0">
                <a:hlinkClick r:id="rId6"/>
              </a:rPr>
              <a:t>Déclaration de Cambridge sur la conscience</a:t>
            </a:r>
            <a:r>
              <a:rPr lang="fr-FR" dirty="0"/>
              <a:t>, statuant que « des données convergentes indiquent que les animaux non-humains possèdent les substrats </a:t>
            </a:r>
            <a:r>
              <a:rPr lang="fr-FR" dirty="0" err="1"/>
              <a:t>neuroanatomiques</a:t>
            </a:r>
            <a:r>
              <a:rPr lang="fr-FR" dirty="0"/>
              <a:t>, neurochimiques et neurophysiologiques des états conscients ainsi que la capacité de se livrer à des comportements intentionnels. »</a:t>
            </a:r>
          </a:p>
          <a:p>
            <a:endParaRPr lang="fr-FR" dirty="0"/>
          </a:p>
          <a:p>
            <a:r>
              <a:rPr lang="fr-FR" dirty="0"/>
              <a:t>Les signataires déclarent que les principaux arguments invoqués à l’appui de l’exploitation animale n’ont pas la pertinence requise pour la justifier moralement. C’est notamment le cas des arguments fondés sur les capacités cognitives sophistiquées des êtres humains.</a:t>
            </a:r>
          </a:p>
          <a:p>
            <a:r>
              <a:rPr lang="fr-FR" b="1" dirty="0"/>
              <a:t>« Les capacités d’un individu à composer des symphonies, à faire des calculs mathématiques avancés ou à se projeter dans un avenir lointain, aussi admirables soient-elles, n’affectent pas la considération due à son intérêt à ressentir du plaisir et à ne pas souffrir. Les intérêts des plus intelligents parmi nous n’importent pas davantage que les intérêts équivalents de ceux qui le sont moins. Soutenir l’inverse reviendrait à hiérarchiser les individus en fonction d’une faculté n’ayant aucune pertinence morale. »</a:t>
            </a:r>
          </a:p>
          <a:p>
            <a:endParaRPr lang="fr-FR" b="1" dirty="0"/>
          </a:p>
          <a:p>
            <a:r>
              <a:rPr lang="fr-FR" dirty="0"/>
              <a:t>Bien que leurs travaux s’inscrivent dans des traditions philosophiques diverses, ces universitaires s’accordent donc sur la condamnation du </a:t>
            </a:r>
            <a:r>
              <a:rPr lang="fr-FR" dirty="0">
                <a:hlinkClick r:id="rId7"/>
              </a:rPr>
              <a:t>spécisme</a:t>
            </a:r>
            <a:r>
              <a:rPr lang="fr-FR" dirty="0"/>
              <a:t> et la nécessité de transformer en profondeur nos relations avec les autres animaux en mettant fin à leur exploitation. Une telle position, autrefois portée par quelques personnes particulièrement sensibles au sort des animaux, est ainsi pour la première fois soutenue par des centaines de </a:t>
            </a:r>
            <a:r>
              <a:rPr lang="fr-FR" dirty="0" err="1"/>
              <a:t>chercheur.sess</a:t>
            </a:r>
            <a:r>
              <a:rPr lang="fr-FR" dirty="0"/>
              <a:t> ayant dédié leur carrière à la réflexion éthique.</a:t>
            </a:r>
          </a:p>
          <a:p>
            <a:r>
              <a:rPr lang="fr-FR" dirty="0"/>
              <a:t>Favorables à la fermeture des abattoirs, à la fin de la pêche et au développement d’une agriculture végétale, les signataires admettent avec lucidité que, même s’il constitue « le seul horizon collectif à la fois réaliste et juste », un tel projet nécessitera de « renoncer à des habitudes </a:t>
            </a:r>
            <a:r>
              <a:rPr lang="fr-FR" dirty="0" err="1"/>
              <a:t>spécistes</a:t>
            </a:r>
            <a:r>
              <a:rPr lang="fr-FR" dirty="0"/>
              <a:t> bien ancrées et de transformer en profondeur certaines de nos </a:t>
            </a:r>
            <a:r>
              <a:rPr lang="fr-FR"/>
              <a:t>institutions ».</a:t>
            </a:r>
          </a:p>
          <a:p>
            <a:endParaRPr lang="fr-FR" dirty="0"/>
          </a:p>
          <a:p>
            <a:r>
              <a:rPr lang="fr-FR" dirty="0"/>
              <a:t>En 2022, la Déclaration de Montréal sur l’exploitation animale marque assurément une étape importante dans la reconnaissance – soutenue par des philosophes – des animaux non humains.</a:t>
            </a:r>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153</a:t>
            </a:fld>
            <a:endParaRPr lang="fr-FR"/>
          </a:p>
        </p:txBody>
      </p:sp>
    </p:spTree>
    <p:extLst>
      <p:ext uri="{BB962C8B-B14F-4D97-AF65-F5344CB8AC3E}">
        <p14:creationId xmlns:p14="http://schemas.microsoft.com/office/powerpoint/2010/main" val="25058725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Chez Corine </a:t>
            </a:r>
            <a:r>
              <a:rPr lang="en-US" dirty="0" err="1">
                <a:cs typeface="Calibri"/>
              </a:rPr>
              <a:t>Pelluchon</a:t>
            </a:r>
            <a:r>
              <a:rPr lang="en-US" dirty="0">
                <a:cs typeface="Calibri"/>
              </a:rPr>
              <a:t>, </a:t>
            </a:r>
            <a:r>
              <a:rPr lang="en-US" dirty="0" err="1">
                <a:cs typeface="Calibri"/>
              </a:rPr>
              <a:t>cette</a:t>
            </a:r>
            <a:r>
              <a:rPr lang="en-US" dirty="0">
                <a:cs typeface="Calibri"/>
              </a:rPr>
              <a:t> </a:t>
            </a:r>
            <a:r>
              <a:rPr lang="en-US" dirty="0" err="1">
                <a:cs typeface="Calibri"/>
              </a:rPr>
              <a:t>éthique</a:t>
            </a:r>
            <a:r>
              <a:rPr lang="en-US" dirty="0">
                <a:cs typeface="Calibri"/>
              </a:rPr>
              <a:t> des </a:t>
            </a:r>
            <a:r>
              <a:rPr lang="en-US" dirty="0" err="1">
                <a:cs typeface="Calibri"/>
              </a:rPr>
              <a:t>vertus</a:t>
            </a:r>
            <a:r>
              <a:rPr lang="en-US" dirty="0">
                <a:cs typeface="Calibri"/>
              </a:rPr>
              <a:t> </a:t>
            </a:r>
            <a:r>
              <a:rPr lang="en-US" dirty="0" err="1">
                <a:cs typeface="Calibri"/>
              </a:rPr>
              <a:t>s'accompagne</a:t>
            </a:r>
            <a:r>
              <a:rPr lang="en-US" dirty="0">
                <a:cs typeface="Calibri"/>
              </a:rPr>
              <a:t> </a:t>
            </a:r>
            <a:r>
              <a:rPr lang="en-US" dirty="0" err="1">
                <a:cs typeface="Calibri"/>
              </a:rPr>
              <a:t>d'une</a:t>
            </a:r>
            <a:r>
              <a:rPr lang="en-US" dirty="0">
                <a:cs typeface="Calibri"/>
              </a:rPr>
              <a:t> </a:t>
            </a:r>
            <a:r>
              <a:rPr lang="en-US" dirty="0" err="1">
                <a:cs typeface="Calibri"/>
              </a:rPr>
              <a:t>anthropologie</a:t>
            </a:r>
            <a:r>
              <a:rPr lang="en-US" dirty="0">
                <a:cs typeface="Calibri"/>
              </a:rPr>
              <a:t> </a:t>
            </a:r>
            <a:r>
              <a:rPr lang="en-US" dirty="0" err="1">
                <a:cs typeface="Calibri"/>
              </a:rPr>
              <a:t>philosophique</a:t>
            </a:r>
            <a:r>
              <a:rPr lang="en-US" dirty="0">
                <a:cs typeface="Calibri"/>
              </a:rPr>
              <a:t>, </a:t>
            </a:r>
            <a:r>
              <a:rPr lang="en-US" dirty="0" err="1">
                <a:cs typeface="Calibri"/>
              </a:rPr>
              <a:t>d'où</a:t>
            </a:r>
            <a:r>
              <a:rPr lang="en-US" dirty="0">
                <a:cs typeface="Calibri"/>
              </a:rPr>
              <a:t> un certain </a:t>
            </a:r>
            <a:r>
              <a:rPr lang="en-US" dirty="0" err="1">
                <a:cs typeface="Calibri"/>
              </a:rPr>
              <a:t>nombre</a:t>
            </a:r>
            <a:r>
              <a:rPr lang="en-US" dirty="0">
                <a:cs typeface="Calibri"/>
              </a:rPr>
              <a:t> de </a:t>
            </a:r>
            <a:r>
              <a:rPr lang="en-US" dirty="0" err="1">
                <a:cs typeface="Calibri"/>
              </a:rPr>
              <a:t>considérations</a:t>
            </a:r>
            <a:r>
              <a:rPr lang="en-US" dirty="0">
                <a:cs typeface="Calibri"/>
              </a:rPr>
              <a:t> </a:t>
            </a:r>
            <a:r>
              <a:rPr lang="en-US" dirty="0" err="1">
                <a:cs typeface="Calibri"/>
              </a:rPr>
              <a:t>telles</a:t>
            </a:r>
            <a:r>
              <a:rPr lang="en-US" dirty="0">
                <a:cs typeface="Calibri"/>
              </a:rPr>
              <a:t> que : </a:t>
            </a:r>
            <a:r>
              <a:rPr lang="fr-FR" dirty="0"/>
              <a:t>« la domination est liée à la peur de sa vulnérabilité » (Pelluchon, 2020, p. 42). </a:t>
            </a:r>
            <a:endParaRPr lang="en-US" dirty="0">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154</a:t>
            </a:fld>
            <a:endParaRPr lang="fr-FR"/>
          </a:p>
        </p:txBody>
      </p:sp>
    </p:spTree>
    <p:extLst>
      <p:ext uri="{BB962C8B-B14F-4D97-AF65-F5344CB8AC3E}">
        <p14:creationId xmlns:p14="http://schemas.microsoft.com/office/powerpoint/2010/main" val="35021715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Quand le carnivore se regarde en face</a:t>
            </a:r>
          </a:p>
          <a:p>
            <a:r>
              <a:rPr lang="fr-FR" dirty="0"/>
              <a:t>Si la morale est le reflet des mœurs, de la coutume propre à chaque nation, la réponse est clairement non. Seuls 3 % des Français sont végétariens. Mais si la morale est la capacité à décider du bien et à réformer sa conduite, alors le débat mérite d’être ouvert.</a:t>
            </a:r>
          </a:p>
          <a:p>
            <a:r>
              <a:rPr lang="fr-FR" b="1" dirty="0" err="1"/>
              <a:t>Ultraminoritaires</a:t>
            </a:r>
            <a:r>
              <a:rPr lang="fr-FR" b="1" dirty="0"/>
              <a:t>, les véganes, </a:t>
            </a:r>
            <a:r>
              <a:rPr lang="fr-FR" dirty="0"/>
              <a:t>qui ne consomment aucun aliment d’origine animale et ne portent ni laine ni cuir, incarnent aujourd’hui une forme de pureté – et leur surreprésentation dans les médias montrent que cette attitude travaille les consciences. Mais avant d’inspecter la blancheur de la tunique végane, voyons les problèmes éthiques que soulève l’alimentation carnée ; ils sont au nombre de trois.</a:t>
            </a:r>
          </a:p>
          <a:p>
            <a:r>
              <a:rPr lang="fr-FR" dirty="0"/>
              <a:t> </a:t>
            </a:r>
          </a:p>
          <a:p>
            <a:r>
              <a:rPr lang="fr-FR" b="1" dirty="0"/>
              <a:t>Nuire aux animaux ?</a:t>
            </a:r>
          </a:p>
          <a:p>
            <a:r>
              <a:rPr lang="fr-FR" b="1" dirty="0"/>
              <a:t>Consommer de la viande revient à cautionner et même à financer la souffrance des animaux dans les élevages intensifs et leur mise à mort dans les abattoirs. </a:t>
            </a:r>
            <a:r>
              <a:rPr lang="fr-FR" dirty="0"/>
              <a:t>Ces dernières années ont été marquées par des scandales en cascade sur les conditions de production de la viande industrielle. Les poulets élevés en batterie subissent une opération de </a:t>
            </a:r>
            <a:r>
              <a:rPr lang="fr-FR" dirty="0" err="1"/>
              <a:t>débecquage</a:t>
            </a:r>
            <a:r>
              <a:rPr lang="fr-FR" dirty="0"/>
              <a:t>. L’appareil qui tranche le bec des poussins endommage les voies nasales, crée des plaies purulentes souvent infectées. Ils grandissent dans des hangars violemment éclairés. Les porcs ont la queue tranchée ; on leur meule les dents pour éviter les morsures ; les mâles sont castrés. Ils sont soustraits à leur mère après trois ou quatre semaines, au lieu de trois ou quatre mois naturellement. Les bâtiments sont surpeuplés. 20 % des cochons ne résistent pas à ces conditions de vie et meurent avant l’abattage, pourtant prévu cent quatre-vingts jours après la naissance seulement. Des doses massives d’antibiotiques sont administrées aux porcs, ovins et bovins durant l’élevage. Ce qui présente un double danger : ces espèces développent des infections </a:t>
            </a:r>
            <a:r>
              <a:rPr lang="fr-FR" dirty="0" err="1"/>
              <a:t>antibiorésistantes</a:t>
            </a:r>
            <a:r>
              <a:rPr lang="fr-FR" dirty="0"/>
              <a:t> ; les consommateurs avalent à leur insu des doses d’antibiotiques, au risque de rendre leurs propres traitements moins efficaces. En pisciculture, le tableau est encore moins rose : les poissons sont élevés dans des bassins bondés, souillés par leurs déjections. Comme ils se blessent mutuellement à coups de nageoires, des antibiotiques sont saupoudrés sur l’eau afin que les plaies ne dégénèrent pas. Curieusement, avant même que les journalistes d’investigation ou qu’une association militante, L214, fassent sortir ce type d’informations de la filière carnée, un philosophe, Peter Singer, professeur d’éthique appliquée à Princeton, avait largement décrit ces pratiques dans </a:t>
            </a:r>
            <a:r>
              <a:rPr lang="fr-FR" i="1" dirty="0"/>
              <a:t>La Libération animale</a:t>
            </a:r>
            <a:r>
              <a:rPr lang="fr-FR" dirty="0"/>
              <a:t> (1975), qui a lancé le concept de </a:t>
            </a:r>
            <a:r>
              <a:rPr lang="fr-FR" i="1" dirty="0" err="1"/>
              <a:t>spécisme</a:t>
            </a:r>
            <a:r>
              <a:rPr lang="fr-FR" dirty="0"/>
              <a:t>. </a:t>
            </a:r>
            <a:r>
              <a:rPr lang="fr-FR" i="1" dirty="0"/>
              <a:t>« Les racistes,</a:t>
            </a:r>
            <a:r>
              <a:rPr lang="fr-FR" dirty="0"/>
              <a:t> y écrit Singer, </a:t>
            </a:r>
            <a:r>
              <a:rPr lang="fr-FR" i="1" dirty="0"/>
              <a:t>violent le principe d’égalité en donnant plus de poids aux intérêts des membres de leur propre race lorsqu’il y a conflit entre ces intérêts et ceux d’une autre race. Les sexistes violent le prince d’égalité en favorisant les intérêts de leur propre sexe. De même, les </a:t>
            </a:r>
            <a:r>
              <a:rPr lang="fr-FR" i="1" dirty="0" err="1"/>
              <a:t>spécistes</a:t>
            </a:r>
            <a:r>
              <a:rPr lang="fr-FR" i="1" dirty="0"/>
              <a:t> font primer les intérêts de leur propre espèce sur les intérêts plus grands des membres des autres espèces</a:t>
            </a:r>
            <a:r>
              <a:rPr lang="fr-FR" dirty="0"/>
              <a:t>. » En clair, il n’est pas </a:t>
            </a:r>
            <a:r>
              <a:rPr lang="fr-FR" dirty="0" err="1"/>
              <a:t>spéciste</a:t>
            </a:r>
            <a:r>
              <a:rPr lang="fr-FR" dirty="0"/>
              <a:t> de tuer un ours blanc pour sauver sa vie ; mais il est </a:t>
            </a:r>
            <a:r>
              <a:rPr lang="fr-FR" dirty="0" err="1"/>
              <a:t>spéciste</a:t>
            </a:r>
            <a:r>
              <a:rPr lang="fr-FR" dirty="0"/>
              <a:t> de tuer un bœuf pour le manger, car l’animal éprouve plus d’intérêt à rester vivant que nous n’avons de nécessité de déguster son entrecôte.</a:t>
            </a:r>
          </a:p>
          <a:p>
            <a:r>
              <a:rPr lang="fr-FR" dirty="0"/>
              <a:t> </a:t>
            </a:r>
          </a:p>
          <a:p>
            <a:r>
              <a:rPr lang="fr-FR" b="1" dirty="0"/>
              <a:t>Nuire à la nature ?</a:t>
            </a:r>
          </a:p>
          <a:p>
            <a:r>
              <a:rPr lang="fr-FR" b="1" dirty="0"/>
              <a:t>L’impact de l’élevage sur l’environnement est ravageur. </a:t>
            </a:r>
            <a:r>
              <a:rPr lang="fr-FR" dirty="0"/>
              <a:t>Qu’il s’agisse d’occupation des terres arables, de mobilisation des ressources en eau potable ou d’émissions de gaz à effet de serre, la chaîne carnée pollue. Or, nous ne sommes qu’au début d’une dynamique difficile à endiguer. La très forte consommation de viande est récente dans l’évolution d’</a:t>
            </a:r>
            <a:r>
              <a:rPr lang="fr-FR" i="1" dirty="0"/>
              <a:t>Homo sapiens</a:t>
            </a:r>
            <a:r>
              <a:rPr lang="fr-FR" dirty="0"/>
              <a:t>. Pour nos ancêtres chasseurs-cueilleurs, le cuissot d’auroch était plutôt une exception. Avec l’essor de la domestication est apparue une nouvelle civilisation alimentaire, et la viande a même supplanté pour un temps le pain comme aliment principal. Le XV</a:t>
            </a:r>
            <a:r>
              <a:rPr lang="fr-FR" baseline="30000" dirty="0"/>
              <a:t>e </a:t>
            </a:r>
            <a:r>
              <a:rPr lang="fr-FR" dirty="0"/>
              <a:t>siècle est marqué par la naissance de l’</a:t>
            </a:r>
            <a:r>
              <a:rPr lang="fr-FR" i="1" dirty="0"/>
              <a:t>« Europe carnivore »</a:t>
            </a:r>
            <a:r>
              <a:rPr lang="fr-FR" dirty="0"/>
              <a:t>, pour reprendre l’expression de l’historien Fernand Braudel ; le record de l’époque revenant aux territoires allemands, avec une con­sommation estimée à 100 kg de viande par personne et par an. Mais le problème tient désormais à la dynamique de la mondialisation. Sous l’effet du rayonnement de la culture américaine et de l’élévation globale du niveau de vie, nous assistons à l’émergence d’une </a:t>
            </a:r>
            <a:r>
              <a:rPr lang="fr-FR" i="1" dirty="0"/>
              <a:t>« humanité carnivore »,</a:t>
            </a:r>
            <a:r>
              <a:rPr lang="fr-FR" dirty="0"/>
              <a:t> pour citer le titre d’un livre de la philosophe Florence </a:t>
            </a:r>
            <a:r>
              <a:rPr lang="fr-FR" dirty="0" err="1"/>
              <a:t>Burgat</a:t>
            </a:r>
            <a:r>
              <a:rPr lang="fr-FR" dirty="0"/>
              <a:t>. Le jour où les Chinois et les Indiens, encore largement végétariens, con­sommeront autant de viande que les Américains, la Terre sera trop petite.</a:t>
            </a:r>
          </a:p>
          <a:p>
            <a:r>
              <a:rPr lang="fr-FR" dirty="0"/>
              <a:t> </a:t>
            </a:r>
          </a:p>
          <a:p>
            <a:r>
              <a:rPr lang="fr-FR" b="1" dirty="0"/>
              <a:t>Se nuire ?</a:t>
            </a:r>
          </a:p>
          <a:p>
            <a:r>
              <a:rPr lang="fr-FR" b="1" dirty="0"/>
              <a:t>Manger de la viande n’est pas bon pour nous.</a:t>
            </a:r>
            <a:r>
              <a:rPr lang="fr-FR" dirty="0"/>
              <a:t> Jusque-là, la critique jouait sur le ressort de l’altruisme : elle ne s’adressait qu’à ceux qui se soucient du sort des animaux ou de la planète. En philosophie morale, l’idée que nous ayons des devoirs moraux envers nous-mêmes n’a rien d’une évidence. Elle est pourtant chère à Emmanuel Kant, qui affirme dans sa </a:t>
            </a:r>
            <a:r>
              <a:rPr lang="fr-FR" i="1" dirty="0"/>
              <a:t>Métaphysique des mœurs </a:t>
            </a:r>
            <a:r>
              <a:rPr lang="fr-FR" dirty="0"/>
              <a:t>(1795) : </a:t>
            </a:r>
            <a:r>
              <a:rPr lang="fr-FR" i="1" dirty="0"/>
              <a:t>« Le premier principe des devoirs envers soi-même est exprimé par cette sentence : Vis conformément à la nature, c’est-à-dire conserve-toi dans la perfection de ta nature. »</a:t>
            </a:r>
            <a:r>
              <a:rPr lang="fr-FR" dirty="0"/>
              <a:t> Selon cette per­spective, nous avons le devoir moral de veiller sur notre propre santé.</a:t>
            </a:r>
          </a:p>
          <a:p>
            <a:r>
              <a:rPr lang="fr-FR" b="1" dirty="0"/>
              <a:t>« Protéger la nature en renonçant à notre condition d’omnivore, ne serait-ce pas aller contre notre propre nature ? »</a:t>
            </a:r>
          </a:p>
          <a:p>
            <a:r>
              <a:rPr lang="fr-FR" dirty="0"/>
              <a:t>En 2005, un rapport du docteur </a:t>
            </a:r>
            <a:r>
              <a:rPr lang="fr-FR" dirty="0" err="1"/>
              <a:t>T</a:t>
            </a:r>
            <a:r>
              <a:rPr lang="fr-FR" dirty="0"/>
              <a:t>. Colin Campbell de l’université Cornell a mis en évidence une forte corrélation entre consommation élevée de protéines animales et maladies cardiovasculaires, diabète de type 2, ainsi que certains cancers. Ce rapport a été démoli par les lobbyistes, qui n’ont pas manqué de relever un défaut de la méthode. Campbell comparait les données biomédicales des Américains et des Chinois, alors que les conditions de vie ne sont pas les mêmes dans ces deux pays… Cependant, dix ans plus tard, de nombreux travaux ont confirmé ces premières conclusions, notamment une étude de référence réalisée par les chercheurs en médecine de l’université Harvard en 2016, croisant des données concernant 132 000 Américains sur trente ans. Conclusion : mêmes corrélations, mêmes pathologies liées aux régimes trop carnés. Fin 2015, une agence des Nations unies, le Centre international de recherche sur le cancer, rangeait, elle, les viandes transformées – les charcuteries – dans la catégorie des </a:t>
            </a:r>
            <a:r>
              <a:rPr lang="fr-FR" i="1" dirty="0"/>
              <a:t>« cancérigènes pour l’homme ».</a:t>
            </a:r>
            <a:endParaRPr lang="fr-FR" dirty="0"/>
          </a:p>
          <a:p>
            <a:r>
              <a:rPr lang="fr-FR" b="1" dirty="0"/>
              <a:t>Il y a donc trois raisons morales sérieuses d’opter pour le végétarisme ou le véganisme.</a:t>
            </a:r>
            <a:r>
              <a:rPr lang="fr-FR" dirty="0"/>
              <a:t> Pourtant, la plupart des lecteurs de cet article, même s’ils approuvent de tout cœur chacun de ces arguments, ne feront pas le saut. Pas plus que l’auteur de ces lignes. Pourquoi ? D’abord, à cause d’un phénomène qu’on appelle, en philosophie éthique, l’</a:t>
            </a:r>
            <a:r>
              <a:rPr lang="fr-FR" i="1" dirty="0" err="1"/>
              <a:t>acrasie</a:t>
            </a:r>
            <a:r>
              <a:rPr lang="fr-FR" dirty="0"/>
              <a:t> : je vois le bien, je le comprends, mais j’agis différemment… Chacun suit sa pente, et les discours moraux ont peu d’efficacité. L’</a:t>
            </a:r>
            <a:r>
              <a:rPr lang="fr-FR" dirty="0" err="1"/>
              <a:t>acrasie</a:t>
            </a:r>
            <a:r>
              <a:rPr lang="fr-FR" dirty="0"/>
              <a:t> s’explique par l’habitude, la paresse, l’indifférence ou, dans ce cas précis, l’appétit… Cependant, il est aussi une autre cause à l’inertie, plus rationnelle. Le projet de créer une humanité végétarienne souffre d’une contradiction interne. Tout se passe comme si l’on nous demandait, afin de protéger la nature, d’aller contre notre propre nature, en renonçant à notre condition d’omnivore. Un végétarien ou un végane n’est-il pas un homme qui lutte contre son instinct carnivore et réprime l’animalité en lui, au nom même du respect dû aux animaux ? Le processus civilisateur nous a toujours commandé de renoncer à des instincts primaires – et il y a largement réussi dans le cas de la sexualité ou de l’agressivité. Pour autant, il n’est pas facile de renoncer à sa nature par amour de la nature. </a:t>
            </a:r>
          </a:p>
          <a:p>
            <a:r>
              <a:rPr lang="fr-FR" dirty="0"/>
              <a:t> </a:t>
            </a:r>
          </a:p>
          <a:p>
            <a:r>
              <a:rPr lang="fr-FR" b="1" dirty="0"/>
              <a:t>Des chiffres qui coupent l’appétit</a:t>
            </a:r>
          </a:p>
          <a:p>
            <a:r>
              <a:rPr lang="fr-FR" b="1" dirty="0"/>
              <a:t>60 milliards </a:t>
            </a:r>
            <a:r>
              <a:rPr lang="fr-FR" dirty="0"/>
              <a:t>d’animaux terrestres abattus chaque année pour nourrir l’humanité </a:t>
            </a:r>
          </a:p>
          <a:p>
            <a:r>
              <a:rPr lang="fr-FR" b="1" dirty="0"/>
              <a:t>1000 milliards </a:t>
            </a:r>
            <a:r>
              <a:rPr lang="fr-FR" dirty="0"/>
              <a:t>de poissons abattus chaque année</a:t>
            </a:r>
          </a:p>
          <a:p>
            <a:r>
              <a:rPr lang="fr-FR" b="1" dirty="0"/>
              <a:t>1/3 </a:t>
            </a:r>
            <a:r>
              <a:rPr lang="fr-FR" dirty="0"/>
              <a:t>des terres cultivables de la planète sont occupées par l’élevage </a:t>
            </a:r>
          </a:p>
          <a:p>
            <a:r>
              <a:rPr lang="fr-FR" b="1" dirty="0"/>
              <a:t>40 % </a:t>
            </a:r>
            <a:r>
              <a:rPr lang="fr-FR" dirty="0"/>
              <a:t>de la production mondiale de céréales est consommée par les animaux d’élevage </a:t>
            </a:r>
          </a:p>
          <a:p>
            <a:r>
              <a:rPr lang="fr-FR" b="1" dirty="0"/>
              <a:t>13 000 litres</a:t>
            </a:r>
            <a:r>
              <a:rPr lang="fr-FR" dirty="0"/>
              <a:t> d’eau sont nécessaires pour produire 1 kilogramme de bœuf </a:t>
            </a:r>
          </a:p>
          <a:p>
            <a:r>
              <a:rPr lang="fr-FR" b="1" dirty="0"/>
              <a:t>14,5 % </a:t>
            </a:r>
            <a:r>
              <a:rPr lang="fr-FR" dirty="0"/>
              <a:t>des gaz à effet de serre émis chaque année dans l’atmosphère proviennent de l’élevage</a:t>
            </a:r>
          </a:p>
          <a:p>
            <a:r>
              <a:rPr lang="fr-FR" b="1" dirty="0"/>
              <a:t>80 %</a:t>
            </a:r>
            <a:r>
              <a:rPr lang="fr-FR" dirty="0"/>
              <a:t> des antibiotiques produits dans le monde sont consommés par des animaux d’élevage</a:t>
            </a:r>
          </a:p>
          <a:p>
            <a:r>
              <a:rPr lang="fr-FR" b="1" dirty="0"/>
              <a:t>9 %</a:t>
            </a:r>
            <a:r>
              <a:rPr lang="fr-FR" dirty="0"/>
              <a:t> de végétariens en Allemagne contre</a:t>
            </a:r>
            <a:r>
              <a:rPr lang="fr-FR" b="1" dirty="0"/>
              <a:t> 3 % </a:t>
            </a:r>
            <a:r>
              <a:rPr lang="fr-FR" dirty="0"/>
              <a:t>en France</a:t>
            </a:r>
          </a:p>
          <a:p>
            <a:r>
              <a:rPr lang="fr-FR" b="1" dirty="0"/>
              <a:t>75 %.</a:t>
            </a:r>
            <a:r>
              <a:rPr lang="fr-FR" dirty="0"/>
              <a:t> C’est l’augmentation de la consommation mondiale de viande prévue d’ici à 2050</a:t>
            </a:r>
          </a:p>
          <a:p>
            <a:r>
              <a:rPr lang="fr-FR" b="1" dirty="0"/>
              <a:t>Consommation carnée annuelle des Français</a:t>
            </a:r>
          </a:p>
          <a:p>
            <a:r>
              <a:rPr lang="fr-FR" b="1" dirty="0"/>
              <a:t>20 kg/an au début du XIX</a:t>
            </a:r>
            <a:r>
              <a:rPr lang="fr-FR" b="1" baseline="30000" dirty="0"/>
              <a:t>e</a:t>
            </a:r>
            <a:r>
              <a:rPr lang="fr-FR" b="1" dirty="0"/>
              <a:t> siècle</a:t>
            </a:r>
            <a:endParaRPr lang="fr-FR" dirty="0"/>
          </a:p>
          <a:p>
            <a:r>
              <a:rPr lang="fr-FR" b="1" dirty="0"/>
              <a:t>60 kg/an en 1950</a:t>
            </a:r>
            <a:endParaRPr lang="fr-FR" dirty="0"/>
          </a:p>
          <a:p>
            <a:r>
              <a:rPr lang="fr-FR" b="1" dirty="0"/>
              <a:t>86 kg/an en 2014</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155</a:t>
            </a:fld>
            <a:endParaRPr lang="fr-FR"/>
          </a:p>
        </p:txBody>
      </p:sp>
    </p:spTree>
    <p:extLst>
      <p:ext uri="{BB962C8B-B14F-4D97-AF65-F5344CB8AC3E}">
        <p14:creationId xmlns:p14="http://schemas.microsoft.com/office/powerpoint/2010/main" val="2859581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Sur la </a:t>
            </a:r>
            <a:r>
              <a:rPr lang="en-US" dirty="0" err="1">
                <a:cs typeface="Calibri"/>
              </a:rPr>
              <a:t>législation</a:t>
            </a:r>
            <a:r>
              <a:rPr lang="en-US" dirty="0">
                <a:cs typeface="Calibri"/>
              </a:rPr>
              <a:t> </a:t>
            </a:r>
            <a:r>
              <a:rPr lang="en-US" dirty="0" err="1">
                <a:cs typeface="Calibri"/>
              </a:rPr>
              <a:t>française</a:t>
            </a:r>
            <a:r>
              <a:rPr lang="en-US" dirty="0">
                <a:cs typeface="Calibri"/>
              </a:rPr>
              <a:t> relative à la </a:t>
            </a:r>
            <a:r>
              <a:rPr lang="en-US" dirty="0" err="1">
                <a:cs typeface="Calibri"/>
              </a:rPr>
              <a:t>bioéthique</a:t>
            </a:r>
            <a:r>
              <a:rPr lang="en-US" dirty="0">
                <a:cs typeface="Calibri"/>
              </a:rPr>
              <a:t>, </a:t>
            </a:r>
            <a:r>
              <a:rPr lang="en-US" dirty="0" err="1">
                <a:cs typeface="Calibri"/>
              </a:rPr>
              <a:t>voir</a:t>
            </a:r>
            <a:r>
              <a:rPr lang="en-US" dirty="0">
                <a:cs typeface="Calibri"/>
              </a:rPr>
              <a:t> :</a:t>
            </a:r>
          </a:p>
          <a:p>
            <a:r>
              <a:rPr lang="en-US" dirty="0">
                <a:cs typeface="Calibri"/>
              </a:rPr>
              <a:t>- </a:t>
            </a:r>
            <a:r>
              <a:rPr lang="en-US" dirty="0"/>
              <a:t>https://solidarites-sante.gouv.fr/grands-dossiers/bioethique/article/5-questions-sur-la-bioethique</a:t>
            </a:r>
            <a:endParaRPr lang="en-US">
              <a:cs typeface="Calibri"/>
            </a:endParaRPr>
          </a:p>
          <a:p>
            <a:r>
              <a:rPr lang="en-US" dirty="0">
                <a:cs typeface="Calibri"/>
              </a:rPr>
              <a:t>- </a:t>
            </a:r>
            <a:r>
              <a:rPr lang="en-US" dirty="0"/>
              <a:t>https://www.vie-publique.fr/dossier/268410-les-revisions-des-lois-de-bioethique</a:t>
            </a:r>
            <a:endParaRPr lang="en-US" dirty="0">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158</a:t>
            </a:fld>
            <a:endParaRPr lang="fr-FR"/>
          </a:p>
        </p:txBody>
      </p:sp>
    </p:spTree>
    <p:extLst>
      <p:ext uri="{BB962C8B-B14F-4D97-AF65-F5344CB8AC3E}">
        <p14:creationId xmlns:p14="http://schemas.microsoft.com/office/powerpoint/2010/main" val="234417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15</a:t>
            </a:fld>
            <a:endParaRPr lang="fr-FR"/>
          </a:p>
        </p:txBody>
      </p:sp>
    </p:spTree>
    <p:extLst>
      <p:ext uri="{BB962C8B-B14F-4D97-AF65-F5344CB8AC3E}">
        <p14:creationId xmlns:p14="http://schemas.microsoft.com/office/powerpoint/2010/main" val="428522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Philosophie éthique &gt; P. 11.</a:t>
            </a: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16</a:t>
            </a:fld>
            <a:endParaRPr lang="fr-FR"/>
          </a:p>
        </p:txBody>
      </p:sp>
    </p:spTree>
    <p:extLst>
      <p:ext uri="{BB962C8B-B14F-4D97-AF65-F5344CB8AC3E}">
        <p14:creationId xmlns:p14="http://schemas.microsoft.com/office/powerpoint/2010/main" val="244478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17</a:t>
            </a:fld>
            <a:endParaRPr lang="fr-FR"/>
          </a:p>
        </p:txBody>
      </p:sp>
    </p:spTree>
    <p:extLst>
      <p:ext uri="{BB962C8B-B14F-4D97-AF65-F5344CB8AC3E}">
        <p14:creationId xmlns:p14="http://schemas.microsoft.com/office/powerpoint/2010/main" val="70878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18</a:t>
            </a:fld>
            <a:endParaRPr lang="fr-FR"/>
          </a:p>
        </p:txBody>
      </p:sp>
    </p:spTree>
    <p:extLst>
      <p:ext uri="{BB962C8B-B14F-4D97-AF65-F5344CB8AC3E}">
        <p14:creationId xmlns:p14="http://schemas.microsoft.com/office/powerpoint/2010/main" val="228761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F107AA-3B01-42C6-AE5A-99928BA1E2D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A449371-5002-498B-A7FF-AFD68BE302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32A40AA-8A6C-4E2B-AED3-85E0C678D1A6}"/>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D5CDBAC4-2C49-4358-BD0B-6266582B3E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4579270-5552-46D3-B269-4F1F342ED466}"/>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109140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158B1D-876C-48BB-9620-E7F9AB99357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4BC9FBC-FBF6-4A3F-8B03-7D84B29E798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10D1C69-370E-443D-88A1-A90514561B07}"/>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DC2994EC-5C13-462F-9B8D-A99B5DBCBD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FAAB71-F997-4235-B10A-BEB415514375}"/>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2473260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CCCE80F-BABC-4693-93DB-710CBDD6F5D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F65308E-344B-4781-9554-6B70D5E3E21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B324446-6552-4722-9F2E-3913F38A5866}"/>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FB9C0C4E-B855-4BB7-92DE-A9096EAF31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50C266-1870-4A6E-AC20-B6D00FC7BF0F}"/>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199246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6FCB26-5A8E-4FC6-A30C-D1701EDB833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9381604-4E67-4851-A927-17E0C703476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93007DF-ADD9-4192-9F9B-54E09A0D73BF}"/>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44B895B8-2D2B-4736-AFCA-ED8CB01FB5B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AA9EF46-CD85-4957-A799-4F1D0E6B4551}"/>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2312441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D84873-E014-481B-B47D-688A80CEC58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DBF5D76-CCF9-49A7-AD19-92B19D6C97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2FA65DB-0BE3-4B71-954A-629AF81336C7}"/>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3C875926-B6EE-4F74-BD2C-DA4352276E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7E91221-2A76-4D6B-9800-C92A89517F62}"/>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3208225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97173F-0A44-4E1C-8616-F85A47666B3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CF7B5B8-4C18-4700-921B-F6CE029435D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B1F62BA-B115-4BE7-BB3C-97AB6F6F691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D289CE7-38DB-465C-B3EB-A6838F8FA868}"/>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03E966C4-AEA0-4340-9AA4-BBE1F1BE5ED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E4FD43D-9CF5-4A47-AC80-9AAF6842D408}"/>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2196899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B40F6-C89D-4320-8CAD-030D07AA9E8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3E3B650-C90B-4F3D-9A6A-AB5F7E2577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38C8A4A-D983-4216-9B60-9768F565CD9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ABB8B63-ED4D-44F8-9F48-AE633C4554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286C993-8F15-4A40-9A27-37EDD6D5B6D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804C915-0872-46BD-8B0F-947D36E6C770}"/>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8" name="Espace réservé du pied de page 7">
            <a:extLst>
              <a:ext uri="{FF2B5EF4-FFF2-40B4-BE49-F238E27FC236}">
                <a16:creationId xmlns:a16="http://schemas.microsoft.com/office/drawing/2014/main" id="{A092D33B-3EA8-4E29-A39E-5CB1BC841CB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70009F1-468B-4835-B932-F70F2FBF8FD9}"/>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143512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995748-5018-4B23-ABB7-983105C24AC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D5B218A-3919-42D1-BAC3-C022E7D33774}"/>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4" name="Espace réservé du pied de page 3">
            <a:extLst>
              <a:ext uri="{FF2B5EF4-FFF2-40B4-BE49-F238E27FC236}">
                <a16:creationId xmlns:a16="http://schemas.microsoft.com/office/drawing/2014/main" id="{69F3279F-F83D-48A2-ABCB-E83741FD12F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211EFC7-D082-4EB3-9A26-70777048E4AF}"/>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1808771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95FADC3-2714-4BCC-BE36-D24EE5615E3D}"/>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3" name="Espace réservé du pied de page 2">
            <a:extLst>
              <a:ext uri="{FF2B5EF4-FFF2-40B4-BE49-F238E27FC236}">
                <a16:creationId xmlns:a16="http://schemas.microsoft.com/office/drawing/2014/main" id="{A7256020-1532-4464-A4DC-C9432E8EA63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FBB494E-1B06-4CFA-B6AD-54046F80A869}"/>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334929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C2A88A-0352-4BA1-AE82-AA2C72E46A0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6AB7ADE-5E62-41C9-9A99-B01240A186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11994F3-C82B-400E-9F9E-8A71D3A255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6FD9336-7663-44C5-941E-78A98C7B5BA6}"/>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3B6D8132-C200-4103-A75F-1E6F3B662D8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2A1B461-4C9A-4713-A631-F6008119C7C7}"/>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161411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66522-CF0F-4548-ADED-47675090C2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2C5804A-8EFD-4C72-9653-7101705AC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AF1D955-F751-4A91-B792-F5B756E00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E75E3AC-BE5C-4D06-B2F4-DE3322D404D9}"/>
              </a:ext>
            </a:extLst>
          </p:cNvPr>
          <p:cNvSpPr>
            <a:spLocks noGrp="1"/>
          </p:cNvSpPr>
          <p:nvPr>
            <p:ph type="dt" sz="half" idx="10"/>
          </p:nvPr>
        </p:nvSpPr>
        <p:spPr/>
        <p:txBody>
          <a:bodyPr/>
          <a:lstStyle/>
          <a:p>
            <a:fld id="{6CA23D55-E866-4F52-ABAA-61B5FCCA23D6}"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0473AE40-A0B5-424E-AD2B-90895DAEE99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A476F90-04A8-4F45-96BA-4C64CEB5A867}"/>
              </a:ext>
            </a:extLst>
          </p:cNvPr>
          <p:cNvSpPr>
            <a:spLocks noGrp="1"/>
          </p:cNvSpPr>
          <p:nvPr>
            <p:ph type="sldNum" sz="quarter" idx="12"/>
          </p:nvPr>
        </p:nvSpPr>
        <p:spPr/>
        <p:txBody>
          <a:bodyPr/>
          <a:lstStyle/>
          <a:p>
            <a:fld id="{457382CC-2CC8-4CC4-914C-7D2B527AC13B}" type="slidenum">
              <a:rPr lang="fr-FR" smtClean="0"/>
              <a:t>‹N°›</a:t>
            </a:fld>
            <a:endParaRPr lang="fr-FR"/>
          </a:p>
        </p:txBody>
      </p:sp>
    </p:spTree>
    <p:extLst>
      <p:ext uri="{BB962C8B-B14F-4D97-AF65-F5344CB8AC3E}">
        <p14:creationId xmlns:p14="http://schemas.microsoft.com/office/powerpoint/2010/main" val="2901724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F75F1D4-8EF0-43FE-9B11-FF4AABF059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EEF8569-8B36-415F-99D9-604DE9046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79E7C63-8D5C-449F-86ED-292342234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A23D55-E866-4F52-ABAA-61B5FCCA23D6}"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335B1907-DA4A-4ECA-BA29-823A581E17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C238D52-2DF4-4528-9346-A50E4008A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7382CC-2CC8-4CC4-914C-7D2B527AC13B}" type="slidenum">
              <a:rPr lang="fr-FR" smtClean="0"/>
              <a:t>‹N°›</a:t>
            </a:fld>
            <a:endParaRPr lang="fr-FR"/>
          </a:p>
        </p:txBody>
      </p:sp>
    </p:spTree>
    <p:extLst>
      <p:ext uri="{BB962C8B-B14F-4D97-AF65-F5344CB8AC3E}">
        <p14:creationId xmlns:p14="http://schemas.microsoft.com/office/powerpoint/2010/main" val="2592879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hyperlink" Target="https://www.cairn.info/revue-raison-publique-2017-2-page-251.htm"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ww.idixa.net/Pixa/pagixa-0604010913.html" TargetMode="External"/><Relationship Id="rId2" Type="http://schemas.openxmlformats.org/officeDocument/2006/relationships/hyperlink" Target="https://www.cairn.info/revue-insistance-2012-2-page-57.htm"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35.xml"/><Relationship Id="rId3" Type="http://schemas.openxmlformats.org/officeDocument/2006/relationships/image" Target="../media/image1.jpeg"/><Relationship Id="rId7" Type="http://schemas.openxmlformats.org/officeDocument/2006/relationships/slide" Target="slide10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77.xml"/><Relationship Id="rId5" Type="http://schemas.openxmlformats.org/officeDocument/2006/relationships/slide" Target="slide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2.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1300364"/>
            <a:ext cx="9144000" cy="2029628"/>
          </a:xfrm>
        </p:spPr>
        <p:txBody>
          <a:bodyPr>
            <a:normAutofit/>
          </a:bodyPr>
          <a:lstStyle/>
          <a:p>
            <a:r>
              <a:rPr lang="fr-FR" spc="-240" dirty="0">
                <a:solidFill>
                  <a:schemeClr val="accent5">
                    <a:lumMod val="75000"/>
                  </a:schemeClr>
                </a:solidFill>
                <a:latin typeface="Cambria" panose="02040503050406030204" pitchFamily="18" charset="0"/>
                <a:cs typeface="Gotham Medium" pitchFamily="50" charset="0"/>
              </a:rPr>
              <a:t>Introduction à l’éthique et à la philosophie morale</a:t>
            </a:r>
            <a:endParaRPr lang="fr-FR" dirty="0">
              <a:latin typeface="Cambria" panose="02040503050406030204" pitchFamily="18" charset="0"/>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07AFE25F-0539-425B-9286-8433B06ABAB2}"/>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FFF4764A-4B7D-410E-AE10-EC0B8A2FECBA}"/>
              </a:ext>
            </a:extLst>
          </p:cNvPr>
          <p:cNvSpPr>
            <a:spLocks noGrp="1"/>
          </p:cNvSpPr>
          <p:nvPr>
            <p:ph type="sldNum" sz="quarter" idx="12"/>
          </p:nvPr>
        </p:nvSpPr>
        <p:spPr/>
        <p:txBody>
          <a:bodyPr/>
          <a:lstStyle/>
          <a:p>
            <a:fld id="{788DAB52-6294-4F97-81DD-ABD852645FBC}" type="slidenum">
              <a:rPr lang="fr-FR" smtClean="0"/>
              <a:t>1</a:t>
            </a:fld>
            <a:endParaRPr lang="fr-FR"/>
          </a:p>
        </p:txBody>
      </p:sp>
      <p:sp>
        <p:nvSpPr>
          <p:cNvPr id="5" name="ZoneTexte 4">
            <a:extLst>
              <a:ext uri="{FF2B5EF4-FFF2-40B4-BE49-F238E27FC236}">
                <a16:creationId xmlns:a16="http://schemas.microsoft.com/office/drawing/2014/main" id="{3F062EFB-F519-4840-A0BE-70A1CD73D974}"/>
              </a:ext>
            </a:extLst>
          </p:cNvPr>
          <p:cNvSpPr txBox="1"/>
          <p:nvPr/>
        </p:nvSpPr>
        <p:spPr>
          <a:xfrm>
            <a:off x="293615" y="6291743"/>
            <a:ext cx="2793534" cy="369332"/>
          </a:xfrm>
          <a:prstGeom prst="rect">
            <a:avLst/>
          </a:prstGeom>
          <a:noFill/>
        </p:spPr>
        <p:txBody>
          <a:bodyPr wrap="square" rtlCol="0">
            <a:spAutoFit/>
          </a:bodyPr>
          <a:lstStyle/>
          <a:p>
            <a:r>
              <a:rPr lang="fr-FR" dirty="0">
                <a:latin typeface="Cambria" panose="02040503050406030204" pitchFamily="18" charset="0"/>
              </a:rPr>
              <a:t>Pierre Plancoulaine</a:t>
            </a:r>
          </a:p>
        </p:txBody>
      </p:sp>
    </p:spTree>
    <p:extLst>
      <p:ext uri="{BB962C8B-B14F-4D97-AF65-F5344CB8AC3E}">
        <p14:creationId xmlns:p14="http://schemas.microsoft.com/office/powerpoint/2010/main" val="12681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D23C7E6-086F-4B39-AFFD-669B315D7CAD}"/>
              </a:ext>
            </a:extLst>
          </p:cNvPr>
          <p:cNvSpPr>
            <a:spLocks noGrp="1"/>
          </p:cNvSpPr>
          <p:nvPr>
            <p:ph idx="1"/>
          </p:nvPr>
        </p:nvSpPr>
        <p:spPr>
          <a:xfrm>
            <a:off x="838200" y="1936376"/>
            <a:ext cx="10515600" cy="3899648"/>
          </a:xfrm>
        </p:spPr>
        <p:txBody>
          <a:bodyPr>
            <a:normAutofit fontScale="92500" lnSpcReduction="10000"/>
          </a:bodyPr>
          <a:lstStyle/>
          <a:p>
            <a:r>
              <a:rPr lang="fr-FR" sz="3200" dirty="0"/>
              <a:t>Le support de présentation des séances sera </a:t>
            </a:r>
            <a:r>
              <a:rPr lang="fr-FR" sz="3200" b="1" dirty="0"/>
              <a:t>mis en ligne sur la classe Teams</a:t>
            </a:r>
            <a:r>
              <a:rPr lang="fr-FR" sz="3200" dirty="0"/>
              <a:t>.</a:t>
            </a:r>
          </a:p>
          <a:p>
            <a:r>
              <a:rPr lang="fr-FR" sz="3200" dirty="0"/>
              <a:t>La classe Teams est également un </a:t>
            </a:r>
            <a:r>
              <a:rPr lang="fr-FR" sz="3200" b="1" dirty="0"/>
              <a:t>espace de discussion et de réflexion collective </a:t>
            </a:r>
            <a:r>
              <a:rPr lang="fr-FR" sz="3200" dirty="0"/>
              <a:t>sur les enjeux du cours, que vous pouvez enrichir à votre guise.</a:t>
            </a:r>
          </a:p>
          <a:p>
            <a:r>
              <a:rPr lang="fr-FR" sz="3200" dirty="0"/>
              <a:t>L’évaluation repose sur un </a:t>
            </a:r>
            <a:r>
              <a:rPr lang="fr-FR" sz="3200" b="1" dirty="0"/>
              <a:t>devoir sur table final </a:t>
            </a:r>
            <a:r>
              <a:rPr lang="fr-FR" sz="3200" dirty="0"/>
              <a:t>qui consistera en plusieurs </a:t>
            </a:r>
            <a:r>
              <a:rPr lang="fr-FR" sz="3200" b="1" dirty="0"/>
              <a:t>questions de cours </a:t>
            </a:r>
            <a:r>
              <a:rPr lang="fr-FR" sz="3200" dirty="0"/>
              <a:t>et</a:t>
            </a:r>
            <a:r>
              <a:rPr lang="fr-FR" sz="3200" b="1" dirty="0"/>
              <a:t> de réflexion.</a:t>
            </a:r>
          </a:p>
          <a:p>
            <a:pPr marL="0" indent="0" algn="ctr">
              <a:buNone/>
            </a:pPr>
            <a:r>
              <a:rPr lang="fr-FR" sz="3200" b="1" dirty="0">
                <a:sym typeface="Wingdings" panose="05000000000000000000" pitchFamily="2" charset="2"/>
              </a:rPr>
              <a:t> </a:t>
            </a:r>
            <a:r>
              <a:rPr lang="fr-FR" sz="3200" dirty="0"/>
              <a:t>Le cours doit donc être </a:t>
            </a:r>
            <a:r>
              <a:rPr lang="fr-FR" sz="3200" b="1" dirty="0"/>
              <a:t>connu, compris et approprié personnellement.</a:t>
            </a:r>
          </a:p>
          <a:p>
            <a:endParaRPr lang="fr-FR" sz="3200" dirty="0"/>
          </a:p>
          <a:p>
            <a:endParaRPr lang="fr-FR" sz="3200" dirty="0"/>
          </a:p>
        </p:txBody>
      </p:sp>
      <p:sp>
        <p:nvSpPr>
          <p:cNvPr id="4" name="Espace réservé de la date 3">
            <a:extLst>
              <a:ext uri="{FF2B5EF4-FFF2-40B4-BE49-F238E27FC236}">
                <a16:creationId xmlns:a16="http://schemas.microsoft.com/office/drawing/2014/main" id="{DE8EB08C-47B4-46AB-B5D2-5825680CB6C5}"/>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5D63C974-DC42-401C-8147-0932885A8E33}"/>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E63680EF-7CAC-4495-8D82-4E93FD9ABD6B}"/>
              </a:ext>
            </a:extLst>
          </p:cNvPr>
          <p:cNvSpPr>
            <a:spLocks noGrp="1"/>
          </p:cNvSpPr>
          <p:nvPr>
            <p:ph type="sldNum" sz="quarter" idx="12"/>
          </p:nvPr>
        </p:nvSpPr>
        <p:spPr/>
        <p:txBody>
          <a:bodyPr/>
          <a:lstStyle/>
          <a:p>
            <a:fld id="{457382CC-2CC8-4CC4-914C-7D2B527AC13B}" type="slidenum">
              <a:rPr lang="fr-FR" smtClean="0"/>
              <a:t>10</a:t>
            </a:fld>
            <a:endParaRPr lang="fr-FR"/>
          </a:p>
        </p:txBody>
      </p:sp>
      <p:pic>
        <p:nvPicPr>
          <p:cNvPr id="7" name="Picture 2" descr="Panneau de signalisation attention autres dangers A14">
            <a:extLst>
              <a:ext uri="{FF2B5EF4-FFF2-40B4-BE49-F238E27FC236}">
                <a16:creationId xmlns:a16="http://schemas.microsoft.com/office/drawing/2014/main" id="{393EF513-7ED9-4898-AC22-213589003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44" y="283414"/>
            <a:ext cx="1268619" cy="1123996"/>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a:extLst>
              <a:ext uri="{FF2B5EF4-FFF2-40B4-BE49-F238E27FC236}">
                <a16:creationId xmlns:a16="http://schemas.microsoft.com/office/drawing/2014/main" id="{F735C37E-7F1B-42FE-AAA6-7CDC0E80A1EC}"/>
              </a:ext>
            </a:extLst>
          </p:cNvPr>
          <p:cNvSpPr>
            <a:spLocks noGrp="1"/>
          </p:cNvSpPr>
          <p:nvPr>
            <p:ph type="title"/>
          </p:nvPr>
        </p:nvSpPr>
        <p:spPr>
          <a:xfrm>
            <a:off x="186017" y="182631"/>
            <a:ext cx="11445689" cy="1325563"/>
          </a:xfrm>
          <a:ln>
            <a:solidFill>
              <a:srgbClr val="FF0000"/>
            </a:solidFill>
          </a:ln>
        </p:spPr>
        <p:txBody>
          <a:bodyPr/>
          <a:lstStyle/>
          <a:p>
            <a:pPr algn="ctr"/>
            <a:r>
              <a:rPr lang="fr-FR" b="1" dirty="0">
                <a:solidFill>
                  <a:srgbClr val="FF0000"/>
                </a:solidFill>
              </a:rPr>
              <a:t>Remarques importantes sur le cours </a:t>
            </a:r>
          </a:p>
        </p:txBody>
      </p:sp>
    </p:spTree>
    <p:extLst>
      <p:ext uri="{BB962C8B-B14F-4D97-AF65-F5344CB8AC3E}">
        <p14:creationId xmlns:p14="http://schemas.microsoft.com/office/powerpoint/2010/main" val="32361221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4A5747-E6C2-8049-AABA-7645006383D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0C05085-80E8-6C42-A1C3-02F339FA8FF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873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EDFEB7-57AE-284D-BBD7-E4E2DA0B32C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B19CBB2-FF26-A64F-A470-78691972345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580191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1004029"/>
            <a:ext cx="9144000" cy="2029628"/>
          </a:xfrm>
        </p:spPr>
        <p:txBody>
          <a:bodyPr>
            <a:normAutofit/>
          </a:bodyPr>
          <a:lstStyle/>
          <a:p>
            <a:r>
              <a:rPr lang="fr-FR" spc="-240" dirty="0">
                <a:solidFill>
                  <a:schemeClr val="accent5">
                    <a:lumMod val="75000"/>
                  </a:schemeClr>
                </a:solidFill>
                <a:latin typeface="Gotham Medium" pitchFamily="50" charset="0"/>
                <a:cs typeface="Gotham Medium" pitchFamily="50" charset="0"/>
              </a:rPr>
              <a:t>Introduction à la</a:t>
            </a:r>
            <a:br>
              <a:rPr lang="fr-FR" spc="-240">
                <a:solidFill>
                  <a:schemeClr val="accent5">
                    <a:lumMod val="75000"/>
                  </a:schemeClr>
                </a:solidFill>
                <a:latin typeface="Gotham Medium" pitchFamily="50" charset="0"/>
                <a:cs typeface="Gotham Medium" pitchFamily="50" charset="0"/>
              </a:rPr>
            </a:br>
            <a:r>
              <a:rPr lang="fr-FR" spc="-240" dirty="0">
                <a:solidFill>
                  <a:schemeClr val="accent5">
                    <a:lumMod val="75000"/>
                  </a:schemeClr>
                </a:solidFill>
                <a:latin typeface="Gotham Medium" pitchFamily="50" charset="0"/>
                <a:cs typeface="Gotham Medium" pitchFamily="50" charset="0"/>
              </a:rPr>
              <a:t>philosophie éthique et morale</a:t>
            </a:r>
            <a:endParaRPr lang="fr-FR" dirty="0"/>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vert="horz" lIns="91440" tIns="45720" rIns="91440" bIns="45720" rtlCol="0" anchor="t">
            <a:normAutofit lnSpcReduction="10000"/>
          </a:bodyPr>
          <a:lstStyle/>
          <a:p>
            <a:r>
              <a:rPr lang="fr-FR" sz="3200" dirty="0"/>
              <a:t>Séance 3)</a:t>
            </a:r>
          </a:p>
          <a:p>
            <a:r>
              <a:rPr lang="fr-FR" sz="3200" dirty="0"/>
              <a:t>La révolution de la morale kantienne et ses critiques,</a:t>
            </a:r>
          </a:p>
          <a:p>
            <a:r>
              <a:rPr lang="fr-FR" sz="3200" dirty="0"/>
              <a:t>du tournant des Lumières aux pensées du soupçon</a:t>
            </a:r>
            <a:endParaRPr lang="fr-FR" sz="3200" dirty="0">
              <a:cs typeface="Calibri"/>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4" name="Espace réservé du pied de page 3">
            <a:extLst>
              <a:ext uri="{FF2B5EF4-FFF2-40B4-BE49-F238E27FC236}">
                <a16:creationId xmlns:a16="http://schemas.microsoft.com/office/drawing/2014/main" id="{A2375724-604E-4FFD-BF12-5D1495647542}"/>
              </a:ext>
            </a:extLst>
          </p:cNvPr>
          <p:cNvSpPr>
            <a:spLocks noGrp="1"/>
          </p:cNvSpPr>
          <p:nvPr>
            <p:ph type="ftr" sz="quarter" idx="11"/>
          </p:nvPr>
        </p:nvSpPr>
        <p:spPr/>
        <p:txBody>
          <a:bodyPr/>
          <a:lstStyle/>
          <a:p>
            <a:r>
              <a:rPr lang="fr-FR" dirty="0"/>
              <a:t>Pole Humanités Design Département des Relations Humaines</a:t>
            </a:r>
          </a:p>
        </p:txBody>
      </p:sp>
      <p:sp>
        <p:nvSpPr>
          <p:cNvPr id="5" name="Espace réservé du numéro de diapositive 4">
            <a:extLst>
              <a:ext uri="{FF2B5EF4-FFF2-40B4-BE49-F238E27FC236}">
                <a16:creationId xmlns:a16="http://schemas.microsoft.com/office/drawing/2014/main" id="{99443C9B-DE6B-4FF0-A565-F1EEEB0E420F}"/>
              </a:ext>
            </a:extLst>
          </p:cNvPr>
          <p:cNvSpPr>
            <a:spLocks noGrp="1"/>
          </p:cNvSpPr>
          <p:nvPr>
            <p:ph type="sldNum" sz="quarter" idx="12"/>
          </p:nvPr>
        </p:nvSpPr>
        <p:spPr/>
        <p:txBody>
          <a:bodyPr/>
          <a:lstStyle/>
          <a:p>
            <a:fld id="{788DAB52-6294-4F97-81DD-ABD852645FBC}" type="slidenum">
              <a:rPr lang="fr-FR" dirty="0" smtClean="0"/>
              <a:t>102</a:t>
            </a:fld>
            <a:endParaRPr lang="fr-FR" dirty="0"/>
          </a:p>
        </p:txBody>
      </p:sp>
    </p:spTree>
    <p:extLst>
      <p:ext uri="{BB962C8B-B14F-4D97-AF65-F5344CB8AC3E}">
        <p14:creationId xmlns:p14="http://schemas.microsoft.com/office/powerpoint/2010/main" val="3193197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a:xfrm>
            <a:off x="1524000" y="1641764"/>
            <a:ext cx="9144000" cy="3844636"/>
          </a:xfrm>
        </p:spPr>
        <p:txBody>
          <a:bodyPr vert="horz" lIns="91440" tIns="45720" rIns="91440" bIns="45720" rtlCol="0" anchor="t">
            <a:normAutofit/>
          </a:bodyPr>
          <a:lstStyle/>
          <a:p>
            <a:r>
              <a:rPr lang="fr-FR" sz="3600" dirty="0"/>
              <a:t>Plan de la troisième séance</a:t>
            </a:r>
          </a:p>
          <a:p>
            <a:pPr marL="363855" algn="l"/>
            <a:r>
              <a:rPr lang="fr-FR" sz="3600" dirty="0"/>
              <a:t>A) De la Renaissance aux Lumières, </a:t>
            </a:r>
            <a:br>
              <a:rPr lang="fr-FR" sz="3600"/>
            </a:br>
            <a:r>
              <a:rPr lang="fr-FR" sz="3600" dirty="0"/>
              <a:t>la morale et l’entrée dans la modernité</a:t>
            </a:r>
            <a:endParaRPr lang="fr-FR" sz="3600" dirty="0">
              <a:cs typeface="Calibri" panose="020F0502020204030204"/>
            </a:endParaRPr>
          </a:p>
          <a:p>
            <a:pPr marL="363855" algn="l"/>
            <a:r>
              <a:rPr lang="fr-FR" sz="3600" spc="-240" dirty="0">
                <a:latin typeface="Calibri"/>
                <a:cs typeface="Gotham Medium" pitchFamily="50" charset="0"/>
              </a:rPr>
              <a:t>B) La révolution de la morale kantienne</a:t>
            </a:r>
          </a:p>
          <a:p>
            <a:pPr marL="363855" algn="l"/>
            <a:r>
              <a:rPr lang="fr-FR" sz="3600" spc="-240" dirty="0">
                <a:latin typeface="Calibri"/>
                <a:cs typeface="Gotham Medium" pitchFamily="50" charset="0"/>
              </a:rPr>
              <a:t>C) Controverses et critiques</a:t>
            </a: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2" name="Espace réservé du pied de page 1">
            <a:extLst>
              <a:ext uri="{FF2B5EF4-FFF2-40B4-BE49-F238E27FC236}">
                <a16:creationId xmlns:a16="http://schemas.microsoft.com/office/drawing/2014/main" id="{D3267CDA-589D-43B3-81EA-2EA858B40A74}"/>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ADA3AC80-55C0-40D0-98B4-9734978E36E8}"/>
              </a:ext>
            </a:extLst>
          </p:cNvPr>
          <p:cNvSpPr>
            <a:spLocks noGrp="1"/>
          </p:cNvSpPr>
          <p:nvPr>
            <p:ph type="sldNum" sz="quarter" idx="12"/>
          </p:nvPr>
        </p:nvSpPr>
        <p:spPr/>
        <p:txBody>
          <a:bodyPr/>
          <a:lstStyle/>
          <a:p>
            <a:fld id="{788DAB52-6294-4F97-81DD-ABD852645FBC}" type="slidenum">
              <a:rPr lang="fr-FR" dirty="0" smtClean="0"/>
              <a:t>103</a:t>
            </a:fld>
            <a:endParaRPr lang="fr-FR" dirty="0"/>
          </a:p>
        </p:txBody>
      </p:sp>
    </p:spTree>
    <p:extLst>
      <p:ext uri="{BB962C8B-B14F-4D97-AF65-F5344CB8AC3E}">
        <p14:creationId xmlns:p14="http://schemas.microsoft.com/office/powerpoint/2010/main" val="30323114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pitchFamily="50" charset="0"/>
                <a:cs typeface="Gotham Medium" pitchFamily="50" charset="0"/>
              </a:rPr>
              <a:t>A) De la Renaissance aux Lumières, </a:t>
            </a:r>
            <a:br>
              <a:rPr lang="fr-FR" sz="3200" spc="-240">
                <a:solidFill>
                  <a:schemeClr val="accent5">
                    <a:lumMod val="75000"/>
                  </a:schemeClr>
                </a:solidFill>
                <a:latin typeface="Gotham Medium" pitchFamily="50" charset="0"/>
                <a:cs typeface="Gotham Medium" pitchFamily="50" charset="0"/>
              </a:rPr>
            </a:br>
            <a:r>
              <a:rPr lang="fr-FR" sz="3200" spc="-240" dirty="0">
                <a:solidFill>
                  <a:schemeClr val="accent5">
                    <a:lumMod val="75000"/>
                  </a:schemeClr>
                </a:solidFill>
                <a:latin typeface="Gotham Medium" pitchFamily="50" charset="0"/>
                <a:cs typeface="Gotham Medium" pitchFamily="50" charset="0"/>
              </a:rPr>
              <a:t>la morale et l’entrée dans la modernité</a:t>
            </a:r>
            <a:endParaRPr lang="fr-FR" sz="32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7811FA23-C3AE-4137-AAFF-E64593D618E1}"/>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2541A819-BB3A-4FB7-BC22-3ED1538E4198}"/>
              </a:ext>
            </a:extLst>
          </p:cNvPr>
          <p:cNvSpPr>
            <a:spLocks noGrp="1"/>
          </p:cNvSpPr>
          <p:nvPr>
            <p:ph type="sldNum" sz="quarter" idx="12"/>
          </p:nvPr>
        </p:nvSpPr>
        <p:spPr/>
        <p:txBody>
          <a:bodyPr/>
          <a:lstStyle/>
          <a:p>
            <a:fld id="{788DAB52-6294-4F97-81DD-ABD852645FBC}" type="slidenum">
              <a:rPr lang="fr-FR" dirty="0" smtClean="0"/>
              <a:t>104</a:t>
            </a:fld>
            <a:endParaRPr lang="fr-FR" dirty="0"/>
          </a:p>
        </p:txBody>
      </p:sp>
    </p:spTree>
    <p:extLst>
      <p:ext uri="{BB962C8B-B14F-4D97-AF65-F5344CB8AC3E}">
        <p14:creationId xmlns:p14="http://schemas.microsoft.com/office/powerpoint/2010/main" val="27904595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63FD9E-570A-433A-802E-3132CFC2D17C}"/>
              </a:ext>
            </a:extLst>
          </p:cNvPr>
          <p:cNvSpPr>
            <a:spLocks noGrp="1"/>
          </p:cNvSpPr>
          <p:nvPr>
            <p:ph type="title"/>
          </p:nvPr>
        </p:nvSpPr>
        <p:spPr/>
        <p:txBody>
          <a:bodyPr>
            <a:normAutofit/>
          </a:bodyPr>
          <a:lstStyle/>
          <a:p>
            <a:pPr algn="ctr"/>
            <a:r>
              <a:rPr lang="fr-FR" dirty="0"/>
              <a:t>Doit-on toujours dire la vérité ? </a:t>
            </a:r>
            <a:br>
              <a:rPr lang="fr-FR"/>
            </a:br>
            <a:r>
              <a:rPr lang="fr-FR" dirty="0"/>
              <a:t>La controverse Kant/Constant</a:t>
            </a:r>
          </a:p>
        </p:txBody>
      </p:sp>
      <p:sp>
        <p:nvSpPr>
          <p:cNvPr id="3" name="Espace réservé du contenu 2">
            <a:extLst>
              <a:ext uri="{FF2B5EF4-FFF2-40B4-BE49-F238E27FC236}">
                <a16:creationId xmlns:a16="http://schemas.microsoft.com/office/drawing/2014/main" id="{A6BCB483-CEEA-44FD-B982-E5C8BE3CB23F}"/>
              </a:ext>
            </a:extLst>
          </p:cNvPr>
          <p:cNvSpPr>
            <a:spLocks noGrp="1"/>
          </p:cNvSpPr>
          <p:nvPr>
            <p:ph idx="1"/>
          </p:nvPr>
        </p:nvSpPr>
        <p:spPr/>
        <p:txBody>
          <a:bodyPr vert="horz" lIns="91440" tIns="45720" rIns="91440" bIns="45720" rtlCol="0" anchor="t">
            <a:normAutofit fontScale="92500" lnSpcReduction="10000"/>
          </a:bodyPr>
          <a:lstStyle/>
          <a:p>
            <a:r>
              <a:rPr lang="fr-FR" dirty="0">
                <a:cs typeface="Calibri"/>
              </a:rPr>
              <a:t>Faut-il interdire absolument le mensonge ? Même si les conséquences de la vérité sont pires que l'acte de mentir ? </a:t>
            </a:r>
          </a:p>
          <a:p>
            <a:r>
              <a:rPr lang="fr-FR" dirty="0">
                <a:cs typeface="Calibri"/>
              </a:rPr>
              <a:t>Le mensonge rend impossible la confiance nécessaire à la relation éthique. Un seul mensonge détruit la possibilité d'un rapport moral. </a:t>
            </a:r>
          </a:p>
          <a:p>
            <a:r>
              <a:rPr lang="fr-FR" dirty="0">
                <a:cs typeface="Calibri"/>
              </a:rPr>
              <a:t>Rien ne justifie que l'on déroge à l'obligation de dire la vérité, même les conséquences de cette vérité, fussent-elles dramatiques. </a:t>
            </a:r>
          </a:p>
          <a:p>
            <a:r>
              <a:rPr lang="fr-FR" dirty="0">
                <a:ea typeface="+mn-lt"/>
                <a:cs typeface="+mn-lt"/>
              </a:rPr>
              <a:t>Peut-on proclamer un droit de mentir sans supprimer tout droit et tout devoir de vérité ? La réponse de Kant à cette question l’a conduit à s’opposer au philosophe français Benjamin Constant. Deux siècles plus tard, cette polémique au sujet « d’un prétendu droit de mentir par humanité » demeure d’une actualité brûlante.</a:t>
            </a:r>
          </a:p>
        </p:txBody>
      </p:sp>
      <p:sp>
        <p:nvSpPr>
          <p:cNvPr id="5" name="Espace réservé du pied de page 4">
            <a:extLst>
              <a:ext uri="{FF2B5EF4-FFF2-40B4-BE49-F238E27FC236}">
                <a16:creationId xmlns:a16="http://schemas.microsoft.com/office/drawing/2014/main" id="{C6D5A289-B6AD-4438-A420-1AF6FCD20C65}"/>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D00027CE-AEBC-49F8-99BB-5E9B585D5FE7}"/>
              </a:ext>
            </a:extLst>
          </p:cNvPr>
          <p:cNvSpPr>
            <a:spLocks noGrp="1"/>
          </p:cNvSpPr>
          <p:nvPr>
            <p:ph type="sldNum" sz="quarter" idx="12"/>
          </p:nvPr>
        </p:nvSpPr>
        <p:spPr/>
        <p:txBody>
          <a:bodyPr/>
          <a:lstStyle/>
          <a:p>
            <a:fld id="{8C283176-C17C-43E1-862E-26F06C6D0497}" type="slidenum">
              <a:rPr lang="fr-FR" dirty="0" smtClean="0"/>
              <a:t>105</a:t>
            </a:fld>
            <a:endParaRPr lang="fr-FR" dirty="0"/>
          </a:p>
        </p:txBody>
      </p:sp>
    </p:spTree>
    <p:extLst>
      <p:ext uri="{BB962C8B-B14F-4D97-AF65-F5344CB8AC3E}">
        <p14:creationId xmlns:p14="http://schemas.microsoft.com/office/powerpoint/2010/main" val="21023758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1299C94-ED4B-46E1-AC81-2AD10A173835}"/>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F640867B-0FEE-49EE-B060-731E4955C615}"/>
              </a:ext>
            </a:extLst>
          </p:cNvPr>
          <p:cNvSpPr>
            <a:spLocks noGrp="1"/>
          </p:cNvSpPr>
          <p:nvPr>
            <p:ph type="sldNum" sz="quarter" idx="12"/>
          </p:nvPr>
        </p:nvSpPr>
        <p:spPr/>
        <p:txBody>
          <a:bodyPr/>
          <a:lstStyle/>
          <a:p>
            <a:fld id="{8C283176-C17C-43E1-862E-26F06C6D0497}" type="slidenum">
              <a:rPr lang="fr-FR" dirty="0" smtClean="0"/>
              <a:t>106</a:t>
            </a:fld>
            <a:endParaRPr lang="fr-FR" dirty="0"/>
          </a:p>
        </p:txBody>
      </p:sp>
      <p:sp>
        <p:nvSpPr>
          <p:cNvPr id="5" name="ZoneTexte 4">
            <a:extLst>
              <a:ext uri="{FF2B5EF4-FFF2-40B4-BE49-F238E27FC236}">
                <a16:creationId xmlns:a16="http://schemas.microsoft.com/office/drawing/2014/main" id="{65F16521-CD82-4394-A657-8DE426017E11}"/>
              </a:ext>
            </a:extLst>
          </p:cNvPr>
          <p:cNvSpPr txBox="1"/>
          <p:nvPr/>
        </p:nvSpPr>
        <p:spPr>
          <a:xfrm>
            <a:off x="1306163" y="1349214"/>
            <a:ext cx="946774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r>
              <a:rPr lang="fr-FR" dirty="0">
                <a:latin typeface="Cambria"/>
              </a:rPr>
              <a:t>« </a:t>
            </a:r>
            <a:r>
              <a:rPr lang="fr-FR" i="1" dirty="0">
                <a:latin typeface="Cambria"/>
              </a:rPr>
              <a:t>Le principe moral que dire la vérité est un devoir, s’il était pris de manière absolue et isolée, rendrait toute société impossible</a:t>
            </a:r>
            <a:r>
              <a:rPr lang="fr-FR" dirty="0">
                <a:latin typeface="Cambria"/>
              </a:rPr>
              <a:t> [...]. </a:t>
            </a:r>
            <a:r>
              <a:rPr lang="fr-FR" i="1" dirty="0">
                <a:latin typeface="Cambria"/>
              </a:rPr>
              <a:t>Dire la vérité est un devoir. Qu’est-ce qu’un devoir ? L’idée de devoir est inséparable de celle de droits : un devoir est ce qui, dans un être, correspond aux droits d’un autre. Là où il n’y a pas de droits, il n’y a pas de devoirs. Dire la vérité n’est donc un devoir qu’envers ceux qui ont droit à la vérité. Or nul homme n’a droit à la vérité qui nuit à autrui. </a:t>
            </a:r>
            <a:r>
              <a:rPr lang="fr-FR" dirty="0">
                <a:latin typeface="Cambria"/>
              </a:rPr>
              <a:t>»</a:t>
            </a:r>
            <a:endParaRPr lang="fr-FR" i="1" dirty="0">
              <a:latin typeface="Cambria"/>
              <a:cs typeface="Calibri"/>
            </a:endParaRPr>
          </a:p>
          <a:p>
            <a:endParaRPr lang="fr-FR">
              <a:latin typeface="Cambria"/>
            </a:endParaRPr>
          </a:p>
          <a:p>
            <a:r>
              <a:rPr lang="fr-FR" dirty="0">
                <a:latin typeface="Cambria"/>
              </a:rPr>
              <a:t>Benjamin Constant, </a:t>
            </a:r>
            <a:r>
              <a:rPr lang="fr-FR" i="1" dirty="0">
                <a:latin typeface="Cambria"/>
              </a:rPr>
              <a:t>Des réactions politiques,</a:t>
            </a:r>
            <a:r>
              <a:rPr lang="fr-FR" dirty="0">
                <a:latin typeface="Cambria"/>
              </a:rPr>
              <a:t> 1797.</a:t>
            </a:r>
            <a:endParaRPr lang="fr-FR" dirty="0">
              <a:latin typeface="Cambria"/>
              <a:cs typeface="Calibri"/>
            </a:endParaRPr>
          </a:p>
          <a:p>
            <a:endParaRPr lang="en-US">
              <a:cs typeface="Calibri"/>
            </a:endParaRPr>
          </a:p>
        </p:txBody>
      </p:sp>
    </p:spTree>
    <p:extLst>
      <p:ext uri="{BB962C8B-B14F-4D97-AF65-F5344CB8AC3E}">
        <p14:creationId xmlns:p14="http://schemas.microsoft.com/office/powerpoint/2010/main" val="5655666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1B97F91-6D79-4462-8973-B95DA1AE1BFA}"/>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BE690C0F-378B-451B-8DAB-A9F6464EE3AF}"/>
              </a:ext>
            </a:extLst>
          </p:cNvPr>
          <p:cNvSpPr>
            <a:spLocks noGrp="1"/>
          </p:cNvSpPr>
          <p:nvPr>
            <p:ph type="sldNum" sz="quarter" idx="12"/>
          </p:nvPr>
        </p:nvSpPr>
        <p:spPr/>
        <p:txBody>
          <a:bodyPr/>
          <a:lstStyle/>
          <a:p>
            <a:fld id="{8C283176-C17C-43E1-862E-26F06C6D0497}" type="slidenum">
              <a:rPr lang="fr-FR" dirty="0" smtClean="0"/>
              <a:t>107</a:t>
            </a:fld>
            <a:endParaRPr lang="fr-FR" dirty="0"/>
          </a:p>
        </p:txBody>
      </p:sp>
      <p:sp>
        <p:nvSpPr>
          <p:cNvPr id="7" name="ZoneTexte 6">
            <a:extLst>
              <a:ext uri="{FF2B5EF4-FFF2-40B4-BE49-F238E27FC236}">
                <a16:creationId xmlns:a16="http://schemas.microsoft.com/office/drawing/2014/main" id="{12269CBF-A33D-42F7-AC80-47CF700EEBF9}"/>
              </a:ext>
            </a:extLst>
          </p:cNvPr>
          <p:cNvSpPr txBox="1"/>
          <p:nvPr/>
        </p:nvSpPr>
        <p:spPr>
          <a:xfrm>
            <a:off x="649356" y="587027"/>
            <a:ext cx="1089328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sz="1600" i="1" dirty="0">
                <a:latin typeface="Cambria"/>
              </a:rPr>
              <a:t>" Ainsi, il suffit de définir le mensonge comme une déclaration intentionnellement fausse et point n’est besoin d’ajouter cette clause qu’il faut qu’elle nuise à autrui, que les juristes exigent pour leur définition (…). Car il nuit toujours à autrui : même si ce n’est pas à un autre homme, c’est à l’humanité en général, puisqu'il disqualifie la source du droit.</a:t>
            </a:r>
          </a:p>
          <a:p>
            <a:pPr algn="just"/>
            <a:r>
              <a:rPr lang="fr-FR" sz="1600" i="1" dirty="0">
                <a:latin typeface="Cambria"/>
              </a:rPr>
              <a:t>Mais ce mensonge par bonté d’âme peut même, par accident, tomber sous le coup des lois civiles ; or ce qui n’échappe à la sanction que par accident, peut également être réputé injustice selon des lois extérieures. C’est ainsi que si tu as par un mensonge empêché d’agir quelqu’un qui s’apprêtait à commettre un meurtre, tu es juridiquement responsable de toutes les conséquences qui pourraient en découler. Mais si tu t’en es tenu à la stricte vérité, la justice publique ne peut s’en prendre à toi, quelles que puissent être les conséquences imprévues qui s’ensuivent. Il est cependant possible que, après que tu as loyalement répondu par l’affirmative au meurtrier qui te demandait si celui à qui il en voulait était dans ta maison, ce dernier en soit sorti sans qu’on le remarque et ait ainsi échappé au meurtrier, et qu’ainsi le forfait n’ait pas eu lieu ; mais si tu as menti et dit qu’il n’était pas à la maison, et que de fait il soit réellement sorti (encore que tu ne le saches pas), supposé que le meurtrier le rencontre lors de sa sortie et perpètre son acte, c’est à bon droit qu’on peut t’accuser d’être à l’origine de sa mort. Car si tu avais dit la vérité exactement comme tu la savais, peut-être le meurtrier cherchant son ennemi dans la maison aurait-il été arrêté par les voisins accourus et le crime aurait-il été empêché. Donc celui qui ment, si généreuse puisse être son intention en mentant, doit répondre des conséquences de son mensonge, même devant les tribunaux civils, si imprévues qu’elles puissent être : c’est que la véracité est un devoir qui doit être considéré comme la base de tous les devoirs à fonder sur un contrat, devoirs dont la loi, si on y tolère la moindre exception, devient chancelante et vaine.</a:t>
            </a:r>
            <a:endParaRPr lang="fr-FR" sz="1600" i="1" dirty="0">
              <a:latin typeface="Cambria"/>
              <a:cs typeface="Calibri"/>
            </a:endParaRPr>
          </a:p>
          <a:p>
            <a:pPr algn="just"/>
            <a:r>
              <a:rPr lang="fr-FR" sz="1600" i="1" dirty="0">
                <a:latin typeface="Cambria"/>
              </a:rPr>
              <a:t>C’est donc un commandement de la raison qui est sacré, absolument impératif, qui ne peut être limité par aucune convenance : en toutes déclarations, il faut être véridique (loyal). "</a:t>
            </a:r>
            <a:endParaRPr lang="fr-FR" sz="1600" i="1" dirty="0">
              <a:latin typeface="Cambria"/>
              <a:cs typeface="Calibri"/>
            </a:endParaRPr>
          </a:p>
          <a:p>
            <a:pPr algn="r"/>
            <a:r>
              <a:rPr lang="en-US" sz="1600" dirty="0">
                <a:latin typeface="Cambria"/>
              </a:rPr>
              <a:t>Kant, </a:t>
            </a:r>
            <a:r>
              <a:rPr lang="en-US" sz="1600" i="1" dirty="0">
                <a:latin typeface="Cambria"/>
              </a:rPr>
              <a:t>Sur un </a:t>
            </a:r>
            <a:r>
              <a:rPr lang="en-US" sz="1600" i="1" dirty="0" err="1">
                <a:latin typeface="Cambria"/>
              </a:rPr>
              <a:t>prétendu</a:t>
            </a:r>
            <a:r>
              <a:rPr lang="en-US" sz="1600" i="1" dirty="0">
                <a:latin typeface="Cambria"/>
              </a:rPr>
              <a:t> droit de </a:t>
            </a:r>
            <a:r>
              <a:rPr lang="en-US" sz="1600" i="1" dirty="0" err="1">
                <a:latin typeface="Cambria"/>
              </a:rPr>
              <a:t>mentir</a:t>
            </a:r>
            <a:r>
              <a:rPr lang="en-US" sz="1600" i="1" dirty="0">
                <a:latin typeface="Cambria"/>
              </a:rPr>
              <a:t> par </a:t>
            </a:r>
            <a:r>
              <a:rPr lang="en-US" sz="1600" i="1" dirty="0" err="1">
                <a:latin typeface="Cambria"/>
              </a:rPr>
              <a:t>humanité</a:t>
            </a:r>
            <a:r>
              <a:rPr lang="en-US" sz="1600" dirty="0">
                <a:latin typeface="Cambria"/>
              </a:rPr>
              <a:t> (1797).</a:t>
            </a:r>
            <a:endParaRPr lang="en-US" sz="1600" dirty="0">
              <a:latin typeface="Cambria"/>
              <a:cs typeface="Calibri"/>
            </a:endParaRPr>
          </a:p>
        </p:txBody>
      </p:sp>
    </p:spTree>
    <p:extLst>
      <p:ext uri="{BB962C8B-B14F-4D97-AF65-F5344CB8AC3E}">
        <p14:creationId xmlns:p14="http://schemas.microsoft.com/office/powerpoint/2010/main" val="8802220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E6E9C2-7E68-46D5-8B34-243D8A1F5A3D}"/>
              </a:ext>
            </a:extLst>
          </p:cNvPr>
          <p:cNvSpPr>
            <a:spLocks noGrp="1"/>
          </p:cNvSpPr>
          <p:nvPr>
            <p:ph type="title"/>
          </p:nvPr>
        </p:nvSpPr>
        <p:spPr/>
        <p:txBody>
          <a:bodyPr/>
          <a:lstStyle/>
          <a:p>
            <a:pPr algn="ctr"/>
            <a:r>
              <a:rPr lang="fr-FR" dirty="0">
                <a:cs typeface="Calibri Light"/>
              </a:rPr>
              <a:t>Plusieurs dilemmes</a:t>
            </a:r>
          </a:p>
        </p:txBody>
      </p:sp>
      <p:sp>
        <p:nvSpPr>
          <p:cNvPr id="3" name="Espace réservé du contenu 2">
            <a:extLst>
              <a:ext uri="{FF2B5EF4-FFF2-40B4-BE49-F238E27FC236}">
                <a16:creationId xmlns:a16="http://schemas.microsoft.com/office/drawing/2014/main" id="{DAA4F4C4-969E-4E9A-A683-0DBC408E82B8}"/>
              </a:ext>
            </a:extLst>
          </p:cNvPr>
          <p:cNvSpPr>
            <a:spLocks noGrp="1"/>
          </p:cNvSpPr>
          <p:nvPr>
            <p:ph idx="1"/>
          </p:nvPr>
        </p:nvSpPr>
        <p:spPr/>
        <p:txBody>
          <a:bodyPr vert="horz" lIns="91440" tIns="45720" rIns="91440" bIns="45720" rtlCol="0" anchor="t">
            <a:normAutofit/>
          </a:bodyPr>
          <a:lstStyle/>
          <a:p>
            <a:pPr marL="514350" indent="-514350">
              <a:buAutoNum type="arabicParenR"/>
            </a:pPr>
            <a:r>
              <a:rPr lang="fr-FR" dirty="0">
                <a:cs typeface="Calibri"/>
              </a:rPr>
              <a:t>Le "dilemme du tramway" : Conducteur d'un tramway aux freins cassés, lancé à toute vitesse sur une voie principale où cinq hommes sont occupés à réparer les rails. En plus, sur le côté, sur une voie de traverse, se trouve un piéton inconscient du danger.</a:t>
            </a:r>
          </a:p>
          <a:p>
            <a:pPr marL="514350" indent="-514350">
              <a:buAutoNum type="arabicParenR"/>
            </a:pPr>
            <a:endParaRPr lang="fr-FR" dirty="0">
              <a:cs typeface="Calibri"/>
            </a:endParaRPr>
          </a:p>
        </p:txBody>
      </p:sp>
    </p:spTree>
    <p:extLst>
      <p:ext uri="{BB962C8B-B14F-4D97-AF65-F5344CB8AC3E}">
        <p14:creationId xmlns:p14="http://schemas.microsoft.com/office/powerpoint/2010/main" val="1741390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r>
              <a:rPr lang="fr-FR" dirty="0">
                <a:cs typeface="Calibri"/>
              </a:rPr>
              <a:t>2) Le dilemme de la "prise d'otage" : négocier avec les preneurs d'otage pour sauver le plus de vies sur le moment, ou bien mener l'assaut en risquant des vies (voir prise d'otages de Beslan) ?</a:t>
            </a:r>
          </a:p>
          <a:p>
            <a:pPr marL="0" indent="0">
              <a:buNone/>
            </a:pPr>
            <a:endParaRPr lang="fr-FR" dirty="0"/>
          </a:p>
        </p:txBody>
      </p:sp>
    </p:spTree>
    <p:extLst>
      <p:ext uri="{BB962C8B-B14F-4D97-AF65-F5344CB8AC3E}">
        <p14:creationId xmlns:p14="http://schemas.microsoft.com/office/powerpoint/2010/main" val="2768332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D23C7E6-086F-4B39-AFFD-669B315D7CAD}"/>
              </a:ext>
            </a:extLst>
          </p:cNvPr>
          <p:cNvSpPr>
            <a:spLocks noGrp="1"/>
          </p:cNvSpPr>
          <p:nvPr>
            <p:ph idx="1"/>
          </p:nvPr>
        </p:nvSpPr>
        <p:spPr>
          <a:xfrm>
            <a:off x="186017" y="1567610"/>
            <a:ext cx="11553265" cy="5048343"/>
          </a:xfrm>
        </p:spPr>
        <p:txBody>
          <a:bodyPr>
            <a:normAutofit fontScale="92500"/>
          </a:bodyPr>
          <a:lstStyle/>
          <a:p>
            <a:pPr marL="457200" lvl="1" indent="0" algn="ctr">
              <a:buNone/>
            </a:pPr>
            <a:r>
              <a:rPr lang="fr-FR" sz="3800" dirty="0"/>
              <a:t>Pour réussir le devoir final, il faut :</a:t>
            </a:r>
          </a:p>
          <a:p>
            <a:pPr marL="457200" lvl="1" indent="0" algn="ctr">
              <a:buNone/>
            </a:pPr>
            <a:endParaRPr lang="fr-FR" sz="3200" b="1" dirty="0"/>
          </a:p>
          <a:p>
            <a:pPr lvl="1">
              <a:buFont typeface="Wingdings" panose="05000000000000000000" pitchFamily="2" charset="2"/>
              <a:buChar char="q"/>
            </a:pPr>
            <a:r>
              <a:rPr lang="fr-FR" sz="3200" b="1" dirty="0"/>
              <a:t>Avoir assisté aux séances de manière active</a:t>
            </a:r>
          </a:p>
          <a:p>
            <a:pPr marL="457200" lvl="1" indent="0">
              <a:buNone/>
            </a:pPr>
            <a:r>
              <a:rPr lang="fr-FR" sz="3200" dirty="0">
                <a:sym typeface="Wingdings" panose="05000000000000000000" pitchFamily="2" charset="2"/>
              </a:rPr>
              <a:t> certains points sont éclaircis uniquement à l’oral, d’où la nécessité d’assister au cours pour éviter les contresens et réussir le devoir final.</a:t>
            </a:r>
          </a:p>
          <a:p>
            <a:pPr marL="457200" lvl="1" indent="0">
              <a:buNone/>
            </a:pPr>
            <a:endParaRPr lang="fr-FR" sz="3200" dirty="0"/>
          </a:p>
          <a:p>
            <a:pPr lvl="1">
              <a:buFont typeface="Wingdings" panose="05000000000000000000" pitchFamily="2" charset="2"/>
              <a:buChar char="q"/>
            </a:pPr>
            <a:r>
              <a:rPr lang="fr-FR" sz="3200" b="1" dirty="0"/>
              <a:t>Relire attentivement les cours </a:t>
            </a:r>
            <a:r>
              <a:rPr lang="fr-FR" sz="3200" dirty="0"/>
              <a:t>(et ne pas hésiter à poser des questions, y compris sur la classe Teams)</a:t>
            </a:r>
          </a:p>
          <a:p>
            <a:pPr marL="457200" lvl="1" indent="0">
              <a:buNone/>
            </a:pPr>
            <a:r>
              <a:rPr lang="fr-FR" sz="3200" dirty="0">
                <a:sym typeface="Wingdings" panose="05000000000000000000" pitchFamily="2" charset="2"/>
              </a:rPr>
              <a:t> le support de cours est plus riche que ce qui peut être fait en 1h30, sa relecture intégrale est nécessaire et sera supposée acquise.</a:t>
            </a:r>
          </a:p>
          <a:p>
            <a:pPr marL="971550" lvl="1" indent="-514350">
              <a:buFont typeface="+mj-lt"/>
              <a:buAutoNum type="arabicPeriod"/>
            </a:pPr>
            <a:endParaRPr lang="fr-FR" sz="3200" dirty="0">
              <a:sym typeface="Wingdings" panose="05000000000000000000" pitchFamily="2" charset="2"/>
            </a:endParaRPr>
          </a:p>
          <a:p>
            <a:endParaRPr lang="fr-FR" sz="3200" dirty="0"/>
          </a:p>
        </p:txBody>
      </p:sp>
      <p:sp>
        <p:nvSpPr>
          <p:cNvPr id="4" name="Espace réservé de la date 3">
            <a:extLst>
              <a:ext uri="{FF2B5EF4-FFF2-40B4-BE49-F238E27FC236}">
                <a16:creationId xmlns:a16="http://schemas.microsoft.com/office/drawing/2014/main" id="{DE8EB08C-47B4-46AB-B5D2-5825680CB6C5}"/>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5D63C974-DC42-401C-8147-0932885A8E33}"/>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E63680EF-7CAC-4495-8D82-4E93FD9ABD6B}"/>
              </a:ext>
            </a:extLst>
          </p:cNvPr>
          <p:cNvSpPr>
            <a:spLocks noGrp="1"/>
          </p:cNvSpPr>
          <p:nvPr>
            <p:ph type="sldNum" sz="quarter" idx="12"/>
          </p:nvPr>
        </p:nvSpPr>
        <p:spPr/>
        <p:txBody>
          <a:bodyPr/>
          <a:lstStyle/>
          <a:p>
            <a:fld id="{457382CC-2CC8-4CC4-914C-7D2B527AC13B}" type="slidenum">
              <a:rPr lang="fr-FR" smtClean="0"/>
              <a:t>11</a:t>
            </a:fld>
            <a:endParaRPr lang="fr-FR"/>
          </a:p>
        </p:txBody>
      </p:sp>
      <p:pic>
        <p:nvPicPr>
          <p:cNvPr id="7" name="Picture 2" descr="Panneau de signalisation attention autres dangers A14">
            <a:extLst>
              <a:ext uri="{FF2B5EF4-FFF2-40B4-BE49-F238E27FC236}">
                <a16:creationId xmlns:a16="http://schemas.microsoft.com/office/drawing/2014/main" id="{393EF513-7ED9-4898-AC22-213589003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87" y="242047"/>
            <a:ext cx="1368351" cy="1212359"/>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a:extLst>
              <a:ext uri="{FF2B5EF4-FFF2-40B4-BE49-F238E27FC236}">
                <a16:creationId xmlns:a16="http://schemas.microsoft.com/office/drawing/2014/main" id="{F735C37E-7F1B-42FE-AAA6-7CDC0E80A1EC}"/>
              </a:ext>
            </a:extLst>
          </p:cNvPr>
          <p:cNvSpPr>
            <a:spLocks noGrp="1"/>
          </p:cNvSpPr>
          <p:nvPr>
            <p:ph type="title"/>
          </p:nvPr>
        </p:nvSpPr>
        <p:spPr>
          <a:xfrm>
            <a:off x="186017" y="182631"/>
            <a:ext cx="11445689" cy="1325563"/>
          </a:xfrm>
          <a:ln>
            <a:solidFill>
              <a:srgbClr val="FF0000"/>
            </a:solidFill>
          </a:ln>
        </p:spPr>
        <p:txBody>
          <a:bodyPr/>
          <a:lstStyle/>
          <a:p>
            <a:pPr algn="ctr"/>
            <a:r>
              <a:rPr lang="fr-FR" b="1" dirty="0">
                <a:solidFill>
                  <a:srgbClr val="FF0000"/>
                </a:solidFill>
              </a:rPr>
              <a:t>Remarques importantes sur le cours </a:t>
            </a:r>
          </a:p>
        </p:txBody>
      </p:sp>
    </p:spTree>
    <p:extLst>
      <p:ext uri="{BB962C8B-B14F-4D97-AF65-F5344CB8AC3E}">
        <p14:creationId xmlns:p14="http://schemas.microsoft.com/office/powerpoint/2010/main" val="22248956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FAA3C8-AB2A-994D-8A84-A4BC575F2524}"/>
              </a:ext>
            </a:extLst>
          </p:cNvPr>
          <p:cNvSpPr>
            <a:spLocks noGrp="1"/>
          </p:cNvSpPr>
          <p:nvPr>
            <p:ph type="title"/>
          </p:nvPr>
        </p:nvSpPr>
        <p:spPr/>
        <p:txBody>
          <a:bodyPr/>
          <a:lstStyle/>
          <a:p>
            <a:r>
              <a:rPr lang="fr-FR" dirty="0"/>
              <a:t>3) Quand vous l’aurez trompé(e), le direz-vous à votre ami(e) ?</a:t>
            </a:r>
          </a:p>
        </p:txBody>
      </p:sp>
      <p:sp>
        <p:nvSpPr>
          <p:cNvPr id="3" name="Espace réservé du contenu 2">
            <a:extLst>
              <a:ext uri="{FF2B5EF4-FFF2-40B4-BE49-F238E27FC236}">
                <a16:creationId xmlns:a16="http://schemas.microsoft.com/office/drawing/2014/main" id="{B3DDCC97-9F0C-7B46-8B18-32C5AE912B6A}"/>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1295557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BEA936-3601-4DED-A5F1-D24958D83C70}"/>
              </a:ext>
            </a:extLst>
          </p:cNvPr>
          <p:cNvSpPr>
            <a:spLocks noGrp="1"/>
          </p:cNvSpPr>
          <p:nvPr>
            <p:ph type="title"/>
          </p:nvPr>
        </p:nvSpPr>
        <p:spPr/>
        <p:txBody>
          <a:bodyPr/>
          <a:lstStyle/>
          <a:p>
            <a:pPr algn="ctr"/>
            <a:r>
              <a:rPr lang="fr-FR" dirty="0"/>
              <a:t>Le Renaissance et l’entrée dans la modernité,</a:t>
            </a:r>
            <a:br>
              <a:rPr lang="fr-FR"/>
            </a:br>
            <a:r>
              <a:rPr lang="fr-FR" dirty="0"/>
              <a:t>un renouveau de la réflexion morale</a:t>
            </a:r>
          </a:p>
        </p:txBody>
      </p:sp>
      <p:sp>
        <p:nvSpPr>
          <p:cNvPr id="3" name="Espace réservé du contenu 2">
            <a:extLst>
              <a:ext uri="{FF2B5EF4-FFF2-40B4-BE49-F238E27FC236}">
                <a16:creationId xmlns:a16="http://schemas.microsoft.com/office/drawing/2014/main" id="{680BFD15-6673-4EB4-9C55-D973C4C3BCA6}"/>
              </a:ext>
            </a:extLst>
          </p:cNvPr>
          <p:cNvSpPr>
            <a:spLocks noGrp="1"/>
          </p:cNvSpPr>
          <p:nvPr>
            <p:ph idx="1"/>
          </p:nvPr>
        </p:nvSpPr>
        <p:spPr/>
        <p:txBody>
          <a:bodyPr>
            <a:normAutofit fontScale="92500" lnSpcReduction="10000"/>
          </a:bodyPr>
          <a:lstStyle/>
          <a:p>
            <a:r>
              <a:rPr lang="en-US" dirty="0"/>
              <a:t>La Renaissance </a:t>
            </a:r>
            <a:r>
              <a:rPr lang="en-US" dirty="0" err="1"/>
              <a:t>voit</a:t>
            </a:r>
            <a:r>
              <a:rPr lang="en-US" dirty="0"/>
              <a:t> le </a:t>
            </a:r>
            <a:r>
              <a:rPr lang="en-US" dirty="0" err="1"/>
              <a:t>questionnement</a:t>
            </a:r>
            <a:r>
              <a:rPr lang="en-US" dirty="0"/>
              <a:t> </a:t>
            </a:r>
            <a:r>
              <a:rPr lang="en-US" dirty="0" err="1"/>
              <a:t>philosophique</a:t>
            </a:r>
            <a:r>
              <a:rPr lang="en-US" dirty="0"/>
              <a:t> se </a:t>
            </a:r>
            <a:r>
              <a:rPr lang="en-US" dirty="0" err="1"/>
              <a:t>renouveler</a:t>
            </a:r>
            <a:r>
              <a:rPr lang="en-US" dirty="0"/>
              <a:t> </a:t>
            </a:r>
            <a:r>
              <a:rPr lang="en-US" dirty="0" err="1"/>
              <a:t>en</a:t>
            </a:r>
            <a:r>
              <a:rPr lang="en-US" dirty="0"/>
              <a:t> Europe, qui </a:t>
            </a:r>
            <a:r>
              <a:rPr lang="en-US" dirty="0" err="1"/>
              <a:t>avait</a:t>
            </a:r>
            <a:r>
              <a:rPr lang="en-US" dirty="0"/>
              <a:t> </a:t>
            </a:r>
            <a:r>
              <a:rPr lang="en-US" dirty="0" err="1"/>
              <a:t>été</a:t>
            </a:r>
            <a:r>
              <a:rPr lang="en-US" dirty="0"/>
              <a:t> </a:t>
            </a:r>
            <a:r>
              <a:rPr lang="en-US" dirty="0" err="1"/>
              <a:t>largement</a:t>
            </a:r>
            <a:r>
              <a:rPr lang="en-US" dirty="0"/>
              <a:t> </a:t>
            </a:r>
            <a:r>
              <a:rPr lang="en-US" dirty="0" err="1"/>
              <a:t>dominé</a:t>
            </a:r>
            <a:r>
              <a:rPr lang="en-US" dirty="0"/>
              <a:t> au Moyen Age, </a:t>
            </a:r>
            <a:r>
              <a:rPr lang="en-US" dirty="0" err="1"/>
              <a:t>en</a:t>
            </a:r>
            <a:r>
              <a:rPr lang="en-US" dirty="0"/>
              <a:t> Europe par la </a:t>
            </a:r>
            <a:r>
              <a:rPr lang="en-US" b="1" dirty="0" err="1"/>
              <a:t>théologie</a:t>
            </a:r>
            <a:r>
              <a:rPr lang="en-US" b="1" dirty="0"/>
              <a:t> </a:t>
            </a:r>
            <a:r>
              <a:rPr lang="en-US" b="1" dirty="0" err="1"/>
              <a:t>chrétienne</a:t>
            </a:r>
            <a:r>
              <a:rPr lang="en-US" dirty="0"/>
              <a:t> (dans un dialogue avec les </a:t>
            </a:r>
            <a:r>
              <a:rPr lang="en-US" dirty="0" err="1"/>
              <a:t>théologies</a:t>
            </a:r>
            <a:r>
              <a:rPr lang="en-US" dirty="0"/>
              <a:t> </a:t>
            </a:r>
            <a:r>
              <a:rPr lang="en-US" dirty="0" err="1"/>
              <a:t>juive</a:t>
            </a:r>
            <a:r>
              <a:rPr lang="en-US" dirty="0"/>
              <a:t> et </a:t>
            </a:r>
            <a:r>
              <a:rPr lang="en-US" dirty="0" err="1"/>
              <a:t>musulmane</a:t>
            </a:r>
            <a:r>
              <a:rPr lang="en-US" dirty="0"/>
              <a:t>) et par la </a:t>
            </a:r>
            <a:r>
              <a:rPr lang="en-US" b="1" dirty="0" err="1"/>
              <a:t>scolastique</a:t>
            </a:r>
            <a:r>
              <a:rPr lang="en-US" dirty="0"/>
              <a:t>.</a:t>
            </a:r>
          </a:p>
          <a:p>
            <a:r>
              <a:rPr lang="en-US" dirty="0"/>
              <a:t>Les </a:t>
            </a:r>
            <a:r>
              <a:rPr lang="en-US" dirty="0" err="1"/>
              <a:t>principaux</a:t>
            </a:r>
            <a:r>
              <a:rPr lang="en-US" dirty="0"/>
              <a:t> </a:t>
            </a:r>
            <a:r>
              <a:rPr lang="en-US" dirty="0" err="1"/>
              <a:t>facteurs</a:t>
            </a:r>
            <a:r>
              <a:rPr lang="en-US" dirty="0"/>
              <a:t> qui </a:t>
            </a:r>
            <a:r>
              <a:rPr lang="en-US" dirty="0" err="1"/>
              <a:t>conditionnent</a:t>
            </a:r>
            <a:r>
              <a:rPr lang="en-US" dirty="0"/>
              <a:t> </a:t>
            </a:r>
            <a:r>
              <a:rPr lang="en-US" dirty="0" err="1"/>
              <a:t>une</a:t>
            </a:r>
            <a:r>
              <a:rPr lang="en-US" dirty="0"/>
              <a:t> </a:t>
            </a:r>
            <a:r>
              <a:rPr lang="en-US" dirty="0" err="1"/>
              <a:t>telle</a:t>
            </a:r>
            <a:r>
              <a:rPr lang="en-US" dirty="0"/>
              <a:t> </a:t>
            </a:r>
            <a:r>
              <a:rPr lang="en-US" dirty="0" err="1"/>
              <a:t>évolution</a:t>
            </a:r>
            <a:r>
              <a:rPr lang="en-US" dirty="0"/>
              <a:t> </a:t>
            </a:r>
            <a:r>
              <a:rPr lang="en-US" dirty="0" err="1"/>
              <a:t>sont</a:t>
            </a:r>
            <a:r>
              <a:rPr lang="en-US" dirty="0"/>
              <a:t> </a:t>
            </a:r>
            <a:r>
              <a:rPr lang="fr-FR" b="0" i="0" dirty="0">
                <a:solidFill>
                  <a:srgbClr val="000000"/>
                </a:solidFill>
                <a:effectLst/>
              </a:rPr>
              <a:t>la </a:t>
            </a:r>
            <a:r>
              <a:rPr lang="en-US" b="0" i="0" dirty="0" err="1">
                <a:solidFill>
                  <a:srgbClr val="000000"/>
                </a:solidFill>
                <a:effectLst/>
              </a:rPr>
              <a:t>redécouverte</a:t>
            </a:r>
            <a:r>
              <a:rPr lang="fr-FR" b="0" i="0" dirty="0">
                <a:solidFill>
                  <a:srgbClr val="000000"/>
                </a:solidFill>
                <a:effectLst/>
              </a:rPr>
              <a:t> de</a:t>
            </a:r>
            <a:r>
              <a:rPr lang="en-US" b="0" i="0" dirty="0">
                <a:solidFill>
                  <a:srgbClr val="000000"/>
                </a:solidFill>
                <a:effectLst/>
              </a:rPr>
              <a:t>s sources antiques (</a:t>
            </a:r>
            <a:r>
              <a:rPr lang="en-US" b="1" i="0" dirty="0" err="1">
                <a:solidFill>
                  <a:srgbClr val="000000"/>
                </a:solidFill>
                <a:effectLst/>
              </a:rPr>
              <a:t>l’humanisme</a:t>
            </a:r>
            <a:r>
              <a:rPr lang="en-US" b="0" i="0" dirty="0">
                <a:solidFill>
                  <a:srgbClr val="000000"/>
                </a:solidFill>
                <a:effectLst/>
              </a:rPr>
              <a:t>)</a:t>
            </a:r>
            <a:r>
              <a:rPr lang="fr-FR" b="0" i="0" dirty="0">
                <a:solidFill>
                  <a:srgbClr val="000000"/>
                </a:solidFill>
                <a:effectLst/>
              </a:rPr>
              <a:t>, la réforme </a:t>
            </a:r>
            <a:r>
              <a:rPr lang="en-US" b="0" i="0" dirty="0" err="1">
                <a:solidFill>
                  <a:srgbClr val="000000"/>
                </a:solidFill>
                <a:effectLst/>
              </a:rPr>
              <a:t>protestante</a:t>
            </a:r>
            <a:r>
              <a:rPr lang="fr-FR" b="0" i="0" dirty="0">
                <a:solidFill>
                  <a:srgbClr val="000000"/>
                </a:solidFill>
                <a:effectLst/>
              </a:rPr>
              <a:t>,</a:t>
            </a:r>
            <a:r>
              <a:rPr lang="en-US" b="0" i="0" dirty="0">
                <a:solidFill>
                  <a:srgbClr val="000000"/>
                </a:solidFill>
                <a:effectLst/>
              </a:rPr>
              <a:t> et</a:t>
            </a:r>
            <a:r>
              <a:rPr lang="fr-FR" b="0" i="0" dirty="0">
                <a:solidFill>
                  <a:srgbClr val="000000"/>
                </a:solidFill>
                <a:effectLst/>
              </a:rPr>
              <a:t> les </a:t>
            </a:r>
            <a:r>
              <a:rPr lang="fr-FR" b="0" i="0" dirty="0">
                <a:effectLst/>
              </a:rPr>
              <a:t>progrès</a:t>
            </a:r>
            <a:r>
              <a:rPr lang="fr-FR" b="0" i="0" dirty="0">
                <a:solidFill>
                  <a:srgbClr val="000000"/>
                </a:solidFill>
                <a:effectLst/>
              </a:rPr>
              <a:t> des </a:t>
            </a:r>
            <a:r>
              <a:rPr lang="fr-FR" b="0" i="0" dirty="0">
                <a:effectLst/>
              </a:rPr>
              <a:t>sciences</a:t>
            </a:r>
            <a:r>
              <a:rPr lang="en-US" b="0" i="0" dirty="0">
                <a:effectLst/>
              </a:rPr>
              <a:t>, </a:t>
            </a:r>
            <a:r>
              <a:rPr lang="en-US" b="0" i="0" dirty="0" err="1">
                <a:effectLst/>
              </a:rPr>
              <a:t>l’imprimerie</a:t>
            </a:r>
            <a:r>
              <a:rPr lang="en-US" b="0" i="0" dirty="0">
                <a:effectLst/>
              </a:rPr>
              <a:t>, les </a:t>
            </a:r>
            <a:r>
              <a:rPr lang="en-US" b="0" i="0" dirty="0" err="1">
                <a:effectLst/>
              </a:rPr>
              <a:t>grandes</a:t>
            </a:r>
            <a:r>
              <a:rPr lang="en-US" b="0" i="0" dirty="0">
                <a:effectLst/>
              </a:rPr>
              <a:t> </a:t>
            </a:r>
            <a:r>
              <a:rPr lang="en-US" b="0" i="0" dirty="0" err="1">
                <a:effectLst/>
              </a:rPr>
              <a:t>découvertes</a:t>
            </a:r>
            <a:r>
              <a:rPr lang="en-US" b="0" i="0" dirty="0">
                <a:effectLst/>
              </a:rPr>
              <a:t> et la </a:t>
            </a:r>
            <a:r>
              <a:rPr lang="en-US" b="0" i="0" dirty="0" err="1">
                <a:effectLst/>
              </a:rPr>
              <a:t>révolution</a:t>
            </a:r>
            <a:r>
              <a:rPr lang="en-US" b="0" i="0" dirty="0">
                <a:effectLst/>
              </a:rPr>
              <a:t> </a:t>
            </a:r>
            <a:r>
              <a:rPr lang="en-US" b="0" i="0" dirty="0" err="1">
                <a:effectLst/>
              </a:rPr>
              <a:t>galiléenne</a:t>
            </a:r>
            <a:r>
              <a:rPr lang="fr-FR" b="0" i="0" dirty="0">
                <a:solidFill>
                  <a:srgbClr val="000000"/>
                </a:solidFill>
                <a:effectLst/>
              </a:rPr>
              <a:t>.</a:t>
            </a:r>
            <a:endParaRPr lang="en-US" dirty="0"/>
          </a:p>
          <a:p>
            <a:r>
              <a:rPr lang="en-US" dirty="0"/>
              <a:t>Ce grand </a:t>
            </a:r>
            <a:r>
              <a:rPr lang="en-US" dirty="0" err="1"/>
              <a:t>mouvement</a:t>
            </a:r>
            <a:r>
              <a:rPr lang="en-US" dirty="0"/>
              <a:t> </a:t>
            </a:r>
            <a:r>
              <a:rPr lang="en-US" dirty="0" err="1"/>
              <a:t>va</a:t>
            </a:r>
            <a:r>
              <a:rPr lang="en-US" dirty="0"/>
              <a:t> donner lieu à des </a:t>
            </a:r>
            <a:r>
              <a:rPr lang="en-US" dirty="0" err="1"/>
              <a:t>systèmes</a:t>
            </a:r>
            <a:r>
              <a:rPr lang="en-US" dirty="0"/>
              <a:t> </a:t>
            </a:r>
            <a:r>
              <a:rPr lang="en-US" dirty="0" err="1"/>
              <a:t>philosophiques</a:t>
            </a:r>
            <a:r>
              <a:rPr lang="en-US" dirty="0"/>
              <a:t> </a:t>
            </a:r>
            <a:r>
              <a:rPr lang="en-US" dirty="0" err="1"/>
              <a:t>où</a:t>
            </a:r>
            <a:r>
              <a:rPr lang="en-US" dirty="0"/>
              <a:t> </a:t>
            </a:r>
            <a:r>
              <a:rPr lang="en-US" dirty="0" err="1"/>
              <a:t>l’éthique</a:t>
            </a:r>
            <a:r>
              <a:rPr lang="en-US" dirty="0"/>
              <a:t> </a:t>
            </a:r>
            <a:r>
              <a:rPr lang="en-US" dirty="0" err="1"/>
              <a:t>n’est</a:t>
            </a:r>
            <a:r>
              <a:rPr lang="en-US" dirty="0"/>
              <a:t> plus </a:t>
            </a:r>
            <a:r>
              <a:rPr lang="en-US" dirty="0" err="1"/>
              <a:t>directement</a:t>
            </a:r>
            <a:r>
              <a:rPr lang="en-US" dirty="0"/>
              <a:t> </a:t>
            </a:r>
            <a:r>
              <a:rPr lang="en-US" dirty="0" err="1"/>
              <a:t>associée</a:t>
            </a:r>
            <a:r>
              <a:rPr lang="en-US" dirty="0"/>
              <a:t> au </a:t>
            </a:r>
            <a:r>
              <a:rPr lang="en-US" dirty="0" err="1"/>
              <a:t>dogme</a:t>
            </a:r>
            <a:r>
              <a:rPr lang="en-US" dirty="0"/>
              <a:t> religieux. On </a:t>
            </a:r>
            <a:r>
              <a:rPr lang="en-US" dirty="0" err="1"/>
              <a:t>parlera</a:t>
            </a:r>
            <a:r>
              <a:rPr lang="en-US" dirty="0"/>
              <a:t> du “</a:t>
            </a:r>
            <a:r>
              <a:rPr lang="en-US" dirty="0" err="1"/>
              <a:t>dieu</a:t>
            </a:r>
            <a:r>
              <a:rPr lang="en-US" dirty="0"/>
              <a:t> des philosophes” pour le </a:t>
            </a:r>
            <a:r>
              <a:rPr lang="en-US" dirty="0" err="1"/>
              <a:t>distinguer</a:t>
            </a:r>
            <a:r>
              <a:rPr lang="en-US" dirty="0"/>
              <a:t> dans la conception </a:t>
            </a:r>
            <a:r>
              <a:rPr lang="en-US" dirty="0" err="1"/>
              <a:t>théologique</a:t>
            </a:r>
            <a:r>
              <a:rPr lang="en-US" dirty="0"/>
              <a:t> du </a:t>
            </a:r>
            <a:r>
              <a:rPr lang="en-US" dirty="0" err="1"/>
              <a:t>divin</a:t>
            </a:r>
            <a:r>
              <a:rPr lang="en-US" dirty="0"/>
              <a:t>.</a:t>
            </a:r>
            <a:endParaRPr lang="fr-FR" dirty="0"/>
          </a:p>
        </p:txBody>
      </p:sp>
      <p:sp>
        <p:nvSpPr>
          <p:cNvPr id="5" name="Espace réservé du pied de page 4">
            <a:extLst>
              <a:ext uri="{FF2B5EF4-FFF2-40B4-BE49-F238E27FC236}">
                <a16:creationId xmlns:a16="http://schemas.microsoft.com/office/drawing/2014/main" id="{215A47CE-8CD1-49A8-B41A-180134525C17}"/>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FED4E645-AE51-459D-BA30-1F600AD6EEBE}"/>
              </a:ext>
            </a:extLst>
          </p:cNvPr>
          <p:cNvSpPr>
            <a:spLocks noGrp="1"/>
          </p:cNvSpPr>
          <p:nvPr>
            <p:ph type="sldNum" sz="quarter" idx="12"/>
          </p:nvPr>
        </p:nvSpPr>
        <p:spPr/>
        <p:txBody>
          <a:bodyPr/>
          <a:lstStyle/>
          <a:p>
            <a:fld id="{8C283176-C17C-43E1-862E-26F06C6D0497}" type="slidenum">
              <a:rPr lang="fr-FR" dirty="0" smtClean="0"/>
              <a:t>111</a:t>
            </a:fld>
            <a:endParaRPr lang="fr-FR" dirty="0"/>
          </a:p>
        </p:txBody>
      </p:sp>
    </p:spTree>
    <p:extLst>
      <p:ext uri="{BB962C8B-B14F-4D97-AF65-F5344CB8AC3E}">
        <p14:creationId xmlns:p14="http://schemas.microsoft.com/office/powerpoint/2010/main" val="18160498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34081D-68F5-4D91-9C8F-AB9CF4B7B955}"/>
              </a:ext>
            </a:extLst>
          </p:cNvPr>
          <p:cNvSpPr>
            <a:spLocks noGrp="1"/>
          </p:cNvSpPr>
          <p:nvPr>
            <p:ph type="title"/>
          </p:nvPr>
        </p:nvSpPr>
        <p:spPr/>
        <p:txBody>
          <a:bodyPr/>
          <a:lstStyle/>
          <a:p>
            <a:pPr algn="ctr"/>
            <a:r>
              <a:rPr lang="fr-FR" dirty="0"/>
              <a:t>Le contexte culturel des Lumières</a:t>
            </a:r>
          </a:p>
        </p:txBody>
      </p:sp>
      <p:sp>
        <p:nvSpPr>
          <p:cNvPr id="3" name="Espace réservé du contenu 2">
            <a:extLst>
              <a:ext uri="{FF2B5EF4-FFF2-40B4-BE49-F238E27FC236}">
                <a16:creationId xmlns:a16="http://schemas.microsoft.com/office/drawing/2014/main" id="{CECDFFD1-F59F-4AEE-9C25-8E6E1BF51FDA}"/>
              </a:ext>
            </a:extLst>
          </p:cNvPr>
          <p:cNvSpPr>
            <a:spLocks noGrp="1"/>
          </p:cNvSpPr>
          <p:nvPr>
            <p:ph idx="1"/>
          </p:nvPr>
        </p:nvSpPr>
        <p:spPr/>
        <p:txBody>
          <a:bodyPr/>
          <a:lstStyle/>
          <a:p>
            <a:r>
              <a:rPr lang="fr-FR" dirty="0"/>
              <a:t>Les Lumières marquent un effort pour mettre en avant l’autonomie de la raison, en s’affranchissant des tutelles notamment religieuses.</a:t>
            </a:r>
          </a:p>
          <a:p>
            <a:r>
              <a:rPr lang="fr-FR" dirty="0"/>
              <a:t>Elles prennent le relais de morales des grandes métaphysiques de l’âge classique, tout en renonçant à certains présupposés strictement métaphysiques.</a:t>
            </a:r>
          </a:p>
        </p:txBody>
      </p:sp>
      <p:sp>
        <p:nvSpPr>
          <p:cNvPr id="5" name="Espace réservé du pied de page 4">
            <a:extLst>
              <a:ext uri="{FF2B5EF4-FFF2-40B4-BE49-F238E27FC236}">
                <a16:creationId xmlns:a16="http://schemas.microsoft.com/office/drawing/2014/main" id="{05C3EC9B-99BD-495B-914D-3DFDBE52D2CF}"/>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2ACFE965-12E4-42D9-803D-CF1DBA043B33}"/>
              </a:ext>
            </a:extLst>
          </p:cNvPr>
          <p:cNvSpPr>
            <a:spLocks noGrp="1"/>
          </p:cNvSpPr>
          <p:nvPr>
            <p:ph type="sldNum" sz="quarter" idx="12"/>
          </p:nvPr>
        </p:nvSpPr>
        <p:spPr/>
        <p:txBody>
          <a:bodyPr/>
          <a:lstStyle/>
          <a:p>
            <a:fld id="{8C283176-C17C-43E1-862E-26F06C6D0497}" type="slidenum">
              <a:rPr lang="fr-FR" dirty="0" smtClean="0"/>
              <a:t>112</a:t>
            </a:fld>
            <a:endParaRPr lang="fr-FR" dirty="0"/>
          </a:p>
        </p:txBody>
      </p:sp>
    </p:spTree>
    <p:extLst>
      <p:ext uri="{BB962C8B-B14F-4D97-AF65-F5344CB8AC3E}">
        <p14:creationId xmlns:p14="http://schemas.microsoft.com/office/powerpoint/2010/main" val="1639159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pitchFamily="50" charset="0"/>
                <a:cs typeface="Gotham Medium" pitchFamily="50" charset="0"/>
              </a:rPr>
              <a:t>B) La révolution de la morale kantienne</a:t>
            </a:r>
            <a:endParaRPr lang="fr-FR" sz="32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25A5D305-02D6-42D0-97E7-55430F4BA872}"/>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EF74FD12-378D-4322-BCCA-CC50BB665D04}"/>
              </a:ext>
            </a:extLst>
          </p:cNvPr>
          <p:cNvSpPr>
            <a:spLocks noGrp="1"/>
          </p:cNvSpPr>
          <p:nvPr>
            <p:ph type="sldNum" sz="quarter" idx="12"/>
          </p:nvPr>
        </p:nvSpPr>
        <p:spPr/>
        <p:txBody>
          <a:bodyPr/>
          <a:lstStyle/>
          <a:p>
            <a:fld id="{788DAB52-6294-4F97-81DD-ABD852645FBC}" type="slidenum">
              <a:rPr lang="fr-FR" dirty="0" smtClean="0"/>
              <a:t>113</a:t>
            </a:fld>
            <a:endParaRPr lang="fr-FR" dirty="0"/>
          </a:p>
        </p:txBody>
      </p:sp>
    </p:spTree>
    <p:extLst>
      <p:ext uri="{BB962C8B-B14F-4D97-AF65-F5344CB8AC3E}">
        <p14:creationId xmlns:p14="http://schemas.microsoft.com/office/powerpoint/2010/main" val="6596397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CCEFBA-B0D3-4A38-A08A-634C5291D1A1}"/>
              </a:ext>
            </a:extLst>
          </p:cNvPr>
          <p:cNvSpPr>
            <a:spLocks noGrp="1"/>
          </p:cNvSpPr>
          <p:nvPr>
            <p:ph type="title"/>
          </p:nvPr>
        </p:nvSpPr>
        <p:spPr/>
        <p:txBody>
          <a:bodyPr/>
          <a:lstStyle/>
          <a:p>
            <a:pPr algn="ctr"/>
            <a:r>
              <a:rPr lang="fr-FR" dirty="0">
                <a:cs typeface="Calibri Light"/>
              </a:rPr>
              <a:t>Les enjeux d'une morale déontologique</a:t>
            </a:r>
          </a:p>
        </p:txBody>
      </p:sp>
      <p:sp>
        <p:nvSpPr>
          <p:cNvPr id="3" name="Espace réservé du contenu 2">
            <a:extLst>
              <a:ext uri="{FF2B5EF4-FFF2-40B4-BE49-F238E27FC236}">
                <a16:creationId xmlns:a16="http://schemas.microsoft.com/office/drawing/2014/main" id="{1B8C0557-704E-41B1-9CCE-6102DD1C5651}"/>
              </a:ext>
            </a:extLst>
          </p:cNvPr>
          <p:cNvSpPr>
            <a:spLocks noGrp="1"/>
          </p:cNvSpPr>
          <p:nvPr>
            <p:ph idx="1"/>
          </p:nvPr>
        </p:nvSpPr>
        <p:spPr>
          <a:xfrm>
            <a:off x="838200" y="1825625"/>
            <a:ext cx="10515600" cy="4617433"/>
          </a:xfrm>
        </p:spPr>
        <p:txBody>
          <a:bodyPr vert="horz" lIns="91440" tIns="45720" rIns="91440" bIns="45720" rtlCol="0" anchor="t">
            <a:normAutofit/>
          </a:bodyPr>
          <a:lstStyle/>
          <a:p>
            <a:r>
              <a:rPr lang="fr-FR" dirty="0">
                <a:cs typeface="Calibri"/>
              </a:rPr>
              <a:t>Peut-on torturer quelqu'un pour sauver des centaines de personnes (Guerre d'Algérie, Guantanamo, etc.) ? Peut-on sacrifier une petite minorité pour le plus grand bien de la majorité ?</a:t>
            </a:r>
          </a:p>
          <a:p>
            <a:r>
              <a:rPr lang="fr-FR" dirty="0">
                <a:cs typeface="Calibri"/>
              </a:rPr>
              <a:t>Une réponse de type utilitariste aurait de grandes chances de glisser sur une pente sacrificielle, d'autoriser de fâcheuses exceptions, c'est pourquoi, dans ce type de cas, un </a:t>
            </a:r>
            <a:r>
              <a:rPr lang="fr-FR" b="1" dirty="0">
                <a:cs typeface="Calibri"/>
              </a:rPr>
              <a:t>impératif catégorique</a:t>
            </a:r>
            <a:r>
              <a:rPr lang="fr-FR" dirty="0">
                <a:cs typeface="Calibri"/>
              </a:rPr>
              <a:t> peut être opposé au raisonnement conséquentialiste : certains principes ne doivent </a:t>
            </a:r>
            <a:r>
              <a:rPr lang="fr-FR" b="1" i="1" dirty="0">
                <a:cs typeface="Calibri"/>
              </a:rPr>
              <a:t>en aucun</a:t>
            </a:r>
            <a:r>
              <a:rPr lang="fr-FR" b="1" dirty="0">
                <a:cs typeface="Calibri"/>
              </a:rPr>
              <a:t> </a:t>
            </a:r>
            <a:r>
              <a:rPr lang="fr-FR" b="1" i="1" dirty="0">
                <a:cs typeface="Calibri"/>
              </a:rPr>
              <a:t>cas</a:t>
            </a:r>
            <a:r>
              <a:rPr lang="fr-FR" dirty="0">
                <a:cs typeface="Calibri"/>
              </a:rPr>
              <a:t> être enfreints.</a:t>
            </a:r>
          </a:p>
          <a:p>
            <a:r>
              <a:rPr lang="fr-FR" dirty="0">
                <a:cs typeface="Calibri"/>
              </a:rPr>
              <a:t>C'est Kant qui a formulé avec le plus de force les principes d'une morale déontologique.</a:t>
            </a:r>
          </a:p>
          <a:p>
            <a:pPr marL="0" indent="0">
              <a:buNone/>
            </a:pPr>
            <a:endParaRPr lang="fr-FR" dirty="0">
              <a:cs typeface="Calibri"/>
            </a:endParaRPr>
          </a:p>
        </p:txBody>
      </p:sp>
    </p:spTree>
    <p:extLst>
      <p:ext uri="{BB962C8B-B14F-4D97-AF65-F5344CB8AC3E}">
        <p14:creationId xmlns:p14="http://schemas.microsoft.com/office/powerpoint/2010/main" val="30276693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C3C040-5B3D-4965-B569-7A295C9FA621}"/>
              </a:ext>
            </a:extLst>
          </p:cNvPr>
          <p:cNvSpPr>
            <a:spLocks noGrp="1"/>
          </p:cNvSpPr>
          <p:nvPr>
            <p:ph type="title"/>
          </p:nvPr>
        </p:nvSpPr>
        <p:spPr>
          <a:xfrm>
            <a:off x="838200" y="365125"/>
            <a:ext cx="10515600" cy="1019537"/>
          </a:xfrm>
        </p:spPr>
        <p:txBody>
          <a:bodyPr/>
          <a:lstStyle/>
          <a:p>
            <a:pPr algn="ctr"/>
            <a:r>
              <a:rPr lang="fr-FR" dirty="0"/>
              <a:t>La révolution de la morale kantienne</a:t>
            </a:r>
          </a:p>
        </p:txBody>
      </p:sp>
      <p:sp>
        <p:nvSpPr>
          <p:cNvPr id="3" name="Espace réservé du contenu 2">
            <a:extLst>
              <a:ext uri="{FF2B5EF4-FFF2-40B4-BE49-F238E27FC236}">
                <a16:creationId xmlns:a16="http://schemas.microsoft.com/office/drawing/2014/main" id="{9DE583E4-086B-4A2F-A2BA-1E065210AE1E}"/>
              </a:ext>
            </a:extLst>
          </p:cNvPr>
          <p:cNvSpPr>
            <a:spLocks noGrp="1"/>
          </p:cNvSpPr>
          <p:nvPr>
            <p:ph idx="1"/>
          </p:nvPr>
        </p:nvSpPr>
        <p:spPr>
          <a:xfrm>
            <a:off x="838200" y="1694837"/>
            <a:ext cx="10515600" cy="4351338"/>
          </a:xfrm>
        </p:spPr>
        <p:txBody>
          <a:bodyPr vert="horz" lIns="91440" tIns="45720" rIns="91440" bIns="45720" rtlCol="0" anchor="t">
            <a:normAutofit/>
          </a:bodyPr>
          <a:lstStyle/>
          <a:p>
            <a:r>
              <a:rPr lang="fr-FR" sz="2800" dirty="0">
                <a:effectLst/>
                <a:latin typeface="Calibri"/>
                <a:ea typeface="Calibri" panose="020F0502020204030204" pitchFamily="34" charset="0"/>
                <a:cs typeface="Calibri"/>
              </a:rPr>
              <a:t>Les éthiques anciennes en Grèce, notamment le </a:t>
            </a:r>
            <a:r>
              <a:rPr lang="fr-FR" sz="2800" b="1" dirty="0">
                <a:effectLst/>
                <a:latin typeface="Calibri"/>
                <a:ea typeface="Calibri" panose="020F0502020204030204" pitchFamily="34" charset="0"/>
                <a:cs typeface="Calibri"/>
              </a:rPr>
              <a:t>stoïcisme </a:t>
            </a:r>
            <a:r>
              <a:rPr lang="fr-FR" sz="2800" dirty="0">
                <a:effectLst/>
                <a:latin typeface="Calibri"/>
                <a:ea typeface="Calibri" panose="020F0502020204030204" pitchFamily="34" charset="0"/>
                <a:cs typeface="Calibri"/>
              </a:rPr>
              <a:t>et </a:t>
            </a:r>
            <a:r>
              <a:rPr lang="fr-FR" sz="2800" b="1" dirty="0">
                <a:effectLst/>
                <a:latin typeface="Calibri"/>
                <a:ea typeface="Calibri" panose="020F0502020204030204" pitchFamily="34" charset="0"/>
                <a:cs typeface="Calibri"/>
              </a:rPr>
              <a:t>l’épicurisme</a:t>
            </a:r>
            <a:r>
              <a:rPr lang="fr-FR" sz="2800" dirty="0">
                <a:effectLst/>
                <a:latin typeface="Calibri"/>
                <a:ea typeface="Calibri" panose="020F0502020204030204" pitchFamily="34" charset="0"/>
                <a:cs typeface="Calibri"/>
              </a:rPr>
              <a:t>, ont toutes mis en avant la </a:t>
            </a:r>
            <a:r>
              <a:rPr lang="fr-FR" sz="2800" b="1" dirty="0">
                <a:effectLst/>
                <a:latin typeface="Calibri"/>
                <a:ea typeface="Calibri" panose="020F0502020204030204" pitchFamily="34" charset="0"/>
                <a:cs typeface="Calibri"/>
              </a:rPr>
              <a:t>sagesse</a:t>
            </a:r>
            <a:r>
              <a:rPr lang="fr-FR" sz="2800" dirty="0">
                <a:effectLst/>
                <a:latin typeface="Calibri"/>
                <a:ea typeface="Calibri" panose="020F0502020204030204" pitchFamily="34" charset="0"/>
                <a:cs typeface="Calibri"/>
              </a:rPr>
              <a:t> comme fin suprême.</a:t>
            </a:r>
          </a:p>
          <a:p>
            <a:r>
              <a:rPr lang="fr-FR" sz="2800" dirty="0">
                <a:latin typeface="Calibri"/>
                <a:cs typeface="Calibri"/>
              </a:rPr>
              <a:t>Mais le problème, c’est ce qui sera jugé sage par l’un ne le sera pas par l’autre, d’où une difficulté à universaliser un contenu précis qui vaudrait donc pour tous.</a:t>
            </a:r>
            <a:endParaRPr lang="fr-FR" dirty="0">
              <a:latin typeface="Calibri"/>
              <a:cs typeface="Calibri"/>
            </a:endParaRPr>
          </a:p>
          <a:p>
            <a:r>
              <a:rPr lang="fr-FR" dirty="0"/>
              <a:t>Kant propose au contraire une morale du devoir qui récuse toute morale soumise à une définition préalable du bien, toujours dépendante des conditions empiriques et donc particulière.</a:t>
            </a:r>
            <a:endParaRPr lang="fr-FR">
              <a:cs typeface="Calibri"/>
            </a:endParaRPr>
          </a:p>
          <a:p>
            <a:r>
              <a:rPr lang="fr-FR" dirty="0"/>
              <a:t>Sera valable une action dont le principe est universalisable.</a:t>
            </a:r>
            <a:endParaRPr lang="fr-FR" dirty="0">
              <a:cs typeface="Calibri"/>
            </a:endParaRPr>
          </a:p>
        </p:txBody>
      </p:sp>
      <p:sp>
        <p:nvSpPr>
          <p:cNvPr id="5" name="Espace réservé du pied de page 4">
            <a:extLst>
              <a:ext uri="{FF2B5EF4-FFF2-40B4-BE49-F238E27FC236}">
                <a16:creationId xmlns:a16="http://schemas.microsoft.com/office/drawing/2014/main" id="{9986AD83-881B-4895-97C7-C1409DDCCE3B}"/>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D3B337A0-65D9-448B-AD2E-1DD46F4A1480}"/>
              </a:ext>
            </a:extLst>
          </p:cNvPr>
          <p:cNvSpPr>
            <a:spLocks noGrp="1"/>
          </p:cNvSpPr>
          <p:nvPr>
            <p:ph type="sldNum" sz="quarter" idx="12"/>
          </p:nvPr>
        </p:nvSpPr>
        <p:spPr/>
        <p:txBody>
          <a:bodyPr/>
          <a:lstStyle/>
          <a:p>
            <a:fld id="{8C283176-C17C-43E1-862E-26F06C6D0497}" type="slidenum">
              <a:rPr lang="fr-FR" dirty="0" smtClean="0"/>
              <a:t>115</a:t>
            </a:fld>
            <a:endParaRPr lang="fr-FR" dirty="0"/>
          </a:p>
        </p:txBody>
      </p:sp>
    </p:spTree>
    <p:extLst>
      <p:ext uri="{BB962C8B-B14F-4D97-AF65-F5344CB8AC3E}">
        <p14:creationId xmlns:p14="http://schemas.microsoft.com/office/powerpoint/2010/main" val="30979723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C3C040-5B3D-4965-B569-7A295C9FA621}"/>
              </a:ext>
            </a:extLst>
          </p:cNvPr>
          <p:cNvSpPr>
            <a:spLocks noGrp="1"/>
          </p:cNvSpPr>
          <p:nvPr>
            <p:ph type="title"/>
          </p:nvPr>
        </p:nvSpPr>
        <p:spPr>
          <a:xfrm>
            <a:off x="838200" y="365125"/>
            <a:ext cx="10515600" cy="1019537"/>
          </a:xfrm>
        </p:spPr>
        <p:txBody>
          <a:bodyPr>
            <a:normAutofit fontScale="90000"/>
          </a:bodyPr>
          <a:lstStyle/>
          <a:p>
            <a:pPr algn="ctr"/>
            <a:r>
              <a:rPr lang="fr-FR" b="1" dirty="0"/>
              <a:t>La révolution de la morale kantienne</a:t>
            </a:r>
            <a:br>
              <a:rPr lang="fr-FR" b="1"/>
            </a:br>
            <a:r>
              <a:rPr lang="fr-FR" sz="3200" dirty="0">
                <a:cs typeface="Calibri Light"/>
              </a:rPr>
              <a:t>...</a:t>
            </a:r>
          </a:p>
        </p:txBody>
      </p:sp>
      <p:sp>
        <p:nvSpPr>
          <p:cNvPr id="3" name="Espace réservé du contenu 2">
            <a:extLst>
              <a:ext uri="{FF2B5EF4-FFF2-40B4-BE49-F238E27FC236}">
                <a16:creationId xmlns:a16="http://schemas.microsoft.com/office/drawing/2014/main" id="{9DE583E4-086B-4A2F-A2BA-1E065210AE1E}"/>
              </a:ext>
            </a:extLst>
          </p:cNvPr>
          <p:cNvSpPr>
            <a:spLocks noGrp="1"/>
          </p:cNvSpPr>
          <p:nvPr>
            <p:ph idx="1"/>
          </p:nvPr>
        </p:nvSpPr>
        <p:spPr>
          <a:xfrm>
            <a:off x="838200" y="1711584"/>
            <a:ext cx="10716567" cy="4334591"/>
          </a:xfrm>
        </p:spPr>
        <p:txBody>
          <a:bodyPr vert="horz" lIns="91440" tIns="45720" rIns="91440" bIns="45720" rtlCol="0" anchor="t">
            <a:normAutofit/>
          </a:bodyPr>
          <a:lstStyle/>
          <a:p>
            <a:r>
              <a:rPr lang="fr-FR" dirty="0">
                <a:latin typeface="Calibri"/>
                <a:cs typeface="Calibri"/>
              </a:rPr>
              <a:t>Qu'est-ce qui peut être bon absolument, de manière inconditionnelle ?</a:t>
            </a:r>
          </a:p>
          <a:p>
            <a:r>
              <a:rPr lang="fr-FR" sz="2800" dirty="0">
                <a:solidFill>
                  <a:srgbClr val="0070C0"/>
                </a:solidFill>
                <a:latin typeface="Calibri"/>
                <a:cs typeface="Calibri"/>
              </a:rPr>
              <a:t>« De tout ce qu’il est possible de concevoir dans le monde, et même en général hors du monde, il n’est rien qui puisse sans restriction être tenu pour bon, si ce n’est seulement une BONNE VOLONTÉ »</a:t>
            </a:r>
            <a:r>
              <a:rPr lang="fr-FR" dirty="0">
                <a:solidFill>
                  <a:srgbClr val="0070C0"/>
                </a:solidFill>
                <a:latin typeface="Calibri"/>
                <a:cs typeface="Calibri"/>
              </a:rPr>
              <a:t> (Kant, </a:t>
            </a:r>
            <a:r>
              <a:rPr lang="fr-FR" i="1" dirty="0">
                <a:solidFill>
                  <a:srgbClr val="0070C0"/>
                </a:solidFill>
                <a:latin typeface="Calibri"/>
                <a:cs typeface="Calibri"/>
              </a:rPr>
              <a:t>Fondements de la métaphysique des mœurs</a:t>
            </a:r>
            <a:r>
              <a:rPr lang="fr-FR" dirty="0">
                <a:solidFill>
                  <a:srgbClr val="0070C0"/>
                </a:solidFill>
                <a:latin typeface="Calibri"/>
                <a:cs typeface="Calibri"/>
              </a:rPr>
              <a:t>)</a:t>
            </a:r>
            <a:endParaRPr lang="fr-FR" sz="2800" dirty="0">
              <a:solidFill>
                <a:srgbClr val="0070C0"/>
              </a:solidFill>
              <a:latin typeface="Calibri"/>
              <a:cs typeface="Calibri"/>
            </a:endParaRPr>
          </a:p>
          <a:p>
            <a:r>
              <a:rPr lang="fr-FR" dirty="0">
                <a:cs typeface="Calibri"/>
              </a:rPr>
              <a:t>La diversité des vertus antiques est réduite à une vertu valant absolument, qui est la capacité à faire preuve durablement de "bonne volonté"</a:t>
            </a:r>
          </a:p>
          <a:p>
            <a:endParaRPr lang="fr-FR">
              <a:cs typeface="Calibri"/>
            </a:endParaRPr>
          </a:p>
        </p:txBody>
      </p:sp>
      <p:sp>
        <p:nvSpPr>
          <p:cNvPr id="5" name="Espace réservé du pied de page 4">
            <a:extLst>
              <a:ext uri="{FF2B5EF4-FFF2-40B4-BE49-F238E27FC236}">
                <a16:creationId xmlns:a16="http://schemas.microsoft.com/office/drawing/2014/main" id="{9986AD83-881B-4895-97C7-C1409DDCCE3B}"/>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D3B337A0-65D9-448B-AD2E-1DD46F4A1480}"/>
              </a:ext>
            </a:extLst>
          </p:cNvPr>
          <p:cNvSpPr>
            <a:spLocks noGrp="1"/>
          </p:cNvSpPr>
          <p:nvPr>
            <p:ph type="sldNum" sz="quarter" idx="12"/>
          </p:nvPr>
        </p:nvSpPr>
        <p:spPr/>
        <p:txBody>
          <a:bodyPr/>
          <a:lstStyle/>
          <a:p>
            <a:fld id="{8C283176-C17C-43E1-862E-26F06C6D0497}" type="slidenum">
              <a:rPr lang="fr-FR" dirty="0" smtClean="0"/>
              <a:t>116</a:t>
            </a:fld>
            <a:endParaRPr lang="fr-FR" dirty="0"/>
          </a:p>
        </p:txBody>
      </p:sp>
    </p:spTree>
    <p:extLst>
      <p:ext uri="{BB962C8B-B14F-4D97-AF65-F5344CB8AC3E}">
        <p14:creationId xmlns:p14="http://schemas.microsoft.com/office/powerpoint/2010/main" val="3818832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C3C040-5B3D-4965-B569-7A295C9FA621}"/>
              </a:ext>
            </a:extLst>
          </p:cNvPr>
          <p:cNvSpPr>
            <a:spLocks noGrp="1"/>
          </p:cNvSpPr>
          <p:nvPr>
            <p:ph type="title"/>
          </p:nvPr>
        </p:nvSpPr>
        <p:spPr>
          <a:xfrm>
            <a:off x="838200" y="88795"/>
            <a:ext cx="10515600" cy="1019537"/>
          </a:xfrm>
        </p:spPr>
        <p:txBody>
          <a:bodyPr>
            <a:normAutofit fontScale="90000"/>
          </a:bodyPr>
          <a:lstStyle/>
          <a:p>
            <a:pPr algn="ctr"/>
            <a:r>
              <a:rPr lang="fr-FR" b="1" dirty="0"/>
              <a:t>La révolution de la morale kantienne</a:t>
            </a:r>
            <a:br>
              <a:rPr lang="fr-FR"/>
            </a:br>
            <a:r>
              <a:rPr lang="fr-FR" sz="3200" dirty="0">
                <a:cs typeface="Calibri Light"/>
              </a:rPr>
              <a:t>Détermination autonome de la volonté et rejet du conséquentialisme</a:t>
            </a:r>
          </a:p>
        </p:txBody>
      </p:sp>
      <p:sp>
        <p:nvSpPr>
          <p:cNvPr id="3" name="Espace réservé du contenu 2">
            <a:extLst>
              <a:ext uri="{FF2B5EF4-FFF2-40B4-BE49-F238E27FC236}">
                <a16:creationId xmlns:a16="http://schemas.microsoft.com/office/drawing/2014/main" id="{9DE583E4-086B-4A2F-A2BA-1E065210AE1E}"/>
              </a:ext>
            </a:extLst>
          </p:cNvPr>
          <p:cNvSpPr>
            <a:spLocks noGrp="1"/>
          </p:cNvSpPr>
          <p:nvPr>
            <p:ph idx="1"/>
          </p:nvPr>
        </p:nvSpPr>
        <p:spPr>
          <a:xfrm>
            <a:off x="695850" y="1343145"/>
            <a:ext cx="10858917" cy="4979359"/>
          </a:xfrm>
        </p:spPr>
        <p:txBody>
          <a:bodyPr vert="horz" lIns="91440" tIns="45720" rIns="91440" bIns="45720" rtlCol="0" anchor="t">
            <a:normAutofit/>
          </a:bodyPr>
          <a:lstStyle/>
          <a:p>
            <a:r>
              <a:rPr lang="fr-FR" dirty="0">
                <a:solidFill>
                  <a:srgbClr val="000000"/>
                </a:solidFill>
                <a:latin typeface="Calibri"/>
                <a:cs typeface="Calibri"/>
              </a:rPr>
              <a:t>L'</a:t>
            </a:r>
            <a:r>
              <a:rPr lang="fr-FR" b="1" dirty="0">
                <a:solidFill>
                  <a:srgbClr val="000000"/>
                </a:solidFill>
                <a:latin typeface="Calibri"/>
                <a:cs typeface="Calibri"/>
              </a:rPr>
              <a:t>impératif catégorique</a:t>
            </a:r>
            <a:r>
              <a:rPr lang="fr-FR" dirty="0">
                <a:solidFill>
                  <a:srgbClr val="000000"/>
                </a:solidFill>
                <a:latin typeface="Calibri"/>
                <a:cs typeface="Calibri"/>
              </a:rPr>
              <a:t> est par définition étranger à toute considération </a:t>
            </a:r>
            <a:r>
              <a:rPr lang="fr-FR" b="1" dirty="0">
                <a:solidFill>
                  <a:srgbClr val="000000"/>
                </a:solidFill>
                <a:latin typeface="Calibri"/>
                <a:cs typeface="Calibri"/>
              </a:rPr>
              <a:t>utilitariste </a:t>
            </a:r>
            <a:r>
              <a:rPr lang="fr-FR" dirty="0">
                <a:solidFill>
                  <a:srgbClr val="000000"/>
                </a:solidFill>
                <a:latin typeface="Calibri"/>
                <a:cs typeface="Calibri"/>
              </a:rPr>
              <a:t>ou </a:t>
            </a:r>
            <a:r>
              <a:rPr lang="fr-FR" b="1" dirty="0">
                <a:solidFill>
                  <a:srgbClr val="000000"/>
                </a:solidFill>
                <a:latin typeface="Calibri"/>
                <a:cs typeface="Calibri"/>
              </a:rPr>
              <a:t>conséquentialiste</a:t>
            </a:r>
            <a:r>
              <a:rPr lang="fr-FR" dirty="0">
                <a:solidFill>
                  <a:srgbClr val="000000"/>
                </a:solidFill>
                <a:latin typeface="Calibri"/>
                <a:cs typeface="Calibri"/>
              </a:rPr>
              <a:t>. Ce ne sont pas les conséquences de l'action qui importent, mais la forme de la volonté qui l'anime.</a:t>
            </a:r>
            <a:endParaRPr lang="fr-FR">
              <a:cs typeface="Calibri"/>
            </a:endParaRPr>
          </a:p>
          <a:p>
            <a:r>
              <a:rPr lang="fr-FR" dirty="0">
                <a:solidFill>
                  <a:srgbClr val="000000"/>
                </a:solidFill>
                <a:cs typeface="Calibri"/>
              </a:rPr>
              <a:t>Agir "</a:t>
            </a:r>
            <a:r>
              <a:rPr lang="fr-FR" b="1" dirty="0">
                <a:solidFill>
                  <a:srgbClr val="000000"/>
                </a:solidFill>
                <a:cs typeface="Calibri"/>
              </a:rPr>
              <a:t>par devoir</a:t>
            </a:r>
            <a:r>
              <a:rPr lang="fr-FR" dirty="0">
                <a:solidFill>
                  <a:srgbClr val="000000"/>
                </a:solidFill>
                <a:cs typeface="Calibri"/>
              </a:rPr>
              <a:t>" </a:t>
            </a:r>
            <a:r>
              <a:rPr lang="fr-FR" i="1" dirty="0">
                <a:solidFill>
                  <a:srgbClr val="000000"/>
                </a:solidFill>
                <a:cs typeface="Calibri"/>
              </a:rPr>
              <a:t>vs </a:t>
            </a:r>
            <a:r>
              <a:rPr lang="fr-FR" dirty="0">
                <a:solidFill>
                  <a:srgbClr val="000000"/>
                </a:solidFill>
                <a:cs typeface="Calibri"/>
              </a:rPr>
              <a:t>agir "</a:t>
            </a:r>
            <a:r>
              <a:rPr lang="fr-FR" b="1" dirty="0">
                <a:solidFill>
                  <a:srgbClr val="000000"/>
                </a:solidFill>
                <a:cs typeface="Calibri"/>
              </a:rPr>
              <a:t>conformément au devoir</a:t>
            </a:r>
            <a:r>
              <a:rPr lang="fr-FR" dirty="0">
                <a:solidFill>
                  <a:srgbClr val="000000"/>
                </a:solidFill>
                <a:cs typeface="Calibri"/>
              </a:rPr>
              <a:t>" : le marchand honnête agit de la même manière dans les deux cas, mais sa volonté est déterminée de manière très différente.</a:t>
            </a:r>
          </a:p>
          <a:p>
            <a:r>
              <a:rPr lang="fr-FR" dirty="0">
                <a:solidFill>
                  <a:srgbClr val="0070C0"/>
                </a:solidFill>
                <a:cs typeface="Calibri"/>
              </a:rPr>
              <a:t>"Une action accomplie par devoir tire sa valeur morale, non pas du but qui doit être atteint par elle, mais de la maxime d'après laquelle elle est décidée" (</a:t>
            </a:r>
            <a:r>
              <a:rPr lang="fr-FR" i="1" dirty="0">
                <a:solidFill>
                  <a:srgbClr val="0070C0"/>
                </a:solidFill>
                <a:cs typeface="Calibri"/>
              </a:rPr>
              <a:t>FMM</a:t>
            </a:r>
            <a:r>
              <a:rPr lang="fr-FR" dirty="0">
                <a:solidFill>
                  <a:srgbClr val="0070C0"/>
                </a:solidFill>
                <a:cs typeface="Calibri"/>
              </a:rPr>
              <a:t>, Delagrave, p. 99)</a:t>
            </a:r>
            <a:endParaRPr lang="fr-FR">
              <a:solidFill>
                <a:srgbClr val="000000"/>
              </a:solidFill>
              <a:cs typeface="Calibri"/>
            </a:endParaRPr>
          </a:p>
          <a:p>
            <a:r>
              <a:rPr lang="fr-FR" dirty="0">
                <a:solidFill>
                  <a:srgbClr val="000000"/>
                </a:solidFill>
                <a:cs typeface="Calibri"/>
              </a:rPr>
              <a:t>Ce n'est donc pas même la compassion qui doit déterminer l'action bienfaisante, mais seulement le devoir moral.</a:t>
            </a:r>
          </a:p>
          <a:p>
            <a:pPr lvl="1"/>
            <a:endParaRPr lang="fr-FR">
              <a:solidFill>
                <a:srgbClr val="0070C0"/>
              </a:solidFill>
              <a:cs typeface="Calibri" panose="020F0502020204030204"/>
            </a:endParaRPr>
          </a:p>
          <a:p>
            <a:endParaRPr lang="fr-FR">
              <a:solidFill>
                <a:srgbClr val="0070C0"/>
              </a:solidFill>
              <a:cs typeface="Calibri" panose="020F0502020204030204"/>
            </a:endParaRPr>
          </a:p>
          <a:p>
            <a:endParaRPr lang="fr-FR">
              <a:cs typeface="Calibri" panose="020F0502020204030204"/>
            </a:endParaRPr>
          </a:p>
        </p:txBody>
      </p:sp>
      <p:sp>
        <p:nvSpPr>
          <p:cNvPr id="5" name="Espace réservé du pied de page 4">
            <a:extLst>
              <a:ext uri="{FF2B5EF4-FFF2-40B4-BE49-F238E27FC236}">
                <a16:creationId xmlns:a16="http://schemas.microsoft.com/office/drawing/2014/main" id="{9986AD83-881B-4895-97C7-C1409DDCCE3B}"/>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D3B337A0-65D9-448B-AD2E-1DD46F4A1480}"/>
              </a:ext>
            </a:extLst>
          </p:cNvPr>
          <p:cNvSpPr>
            <a:spLocks noGrp="1"/>
          </p:cNvSpPr>
          <p:nvPr>
            <p:ph type="sldNum" sz="quarter" idx="12"/>
          </p:nvPr>
        </p:nvSpPr>
        <p:spPr/>
        <p:txBody>
          <a:bodyPr/>
          <a:lstStyle/>
          <a:p>
            <a:fld id="{8C283176-C17C-43E1-862E-26F06C6D0497}" type="slidenum">
              <a:rPr lang="fr-FR" dirty="0" smtClean="0"/>
              <a:t>117</a:t>
            </a:fld>
            <a:endParaRPr lang="fr-FR" dirty="0"/>
          </a:p>
        </p:txBody>
      </p:sp>
    </p:spTree>
    <p:extLst>
      <p:ext uri="{BB962C8B-B14F-4D97-AF65-F5344CB8AC3E}">
        <p14:creationId xmlns:p14="http://schemas.microsoft.com/office/powerpoint/2010/main" val="33076836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C3C040-5B3D-4965-B569-7A295C9FA621}"/>
              </a:ext>
            </a:extLst>
          </p:cNvPr>
          <p:cNvSpPr>
            <a:spLocks noGrp="1"/>
          </p:cNvSpPr>
          <p:nvPr>
            <p:ph type="title"/>
          </p:nvPr>
        </p:nvSpPr>
        <p:spPr>
          <a:xfrm>
            <a:off x="838200" y="88795"/>
            <a:ext cx="10515600" cy="1019537"/>
          </a:xfrm>
        </p:spPr>
        <p:txBody>
          <a:bodyPr>
            <a:normAutofit fontScale="90000"/>
          </a:bodyPr>
          <a:lstStyle/>
          <a:p>
            <a:pPr algn="ctr"/>
            <a:r>
              <a:rPr lang="fr-FR" b="1" dirty="0"/>
              <a:t>La révolution de la morale kantienne</a:t>
            </a:r>
            <a:br>
              <a:rPr lang="fr-FR"/>
            </a:br>
            <a:r>
              <a:rPr lang="fr-FR" sz="3200" dirty="0">
                <a:cs typeface="Calibri Light"/>
              </a:rPr>
              <a:t>Détermination autonome de la volonté et rejet du conséquentialisme</a:t>
            </a:r>
          </a:p>
        </p:txBody>
      </p:sp>
      <p:sp>
        <p:nvSpPr>
          <p:cNvPr id="3" name="Espace réservé du contenu 2">
            <a:extLst>
              <a:ext uri="{FF2B5EF4-FFF2-40B4-BE49-F238E27FC236}">
                <a16:creationId xmlns:a16="http://schemas.microsoft.com/office/drawing/2014/main" id="{9DE583E4-086B-4A2F-A2BA-1E065210AE1E}"/>
              </a:ext>
            </a:extLst>
          </p:cNvPr>
          <p:cNvSpPr>
            <a:spLocks noGrp="1"/>
          </p:cNvSpPr>
          <p:nvPr>
            <p:ph idx="1"/>
          </p:nvPr>
        </p:nvSpPr>
        <p:spPr>
          <a:xfrm>
            <a:off x="695850" y="1393386"/>
            <a:ext cx="10858917" cy="4929118"/>
          </a:xfrm>
        </p:spPr>
        <p:txBody>
          <a:bodyPr vert="horz" lIns="91440" tIns="45720" rIns="91440" bIns="45720" rtlCol="0" anchor="t">
            <a:normAutofit/>
          </a:bodyPr>
          <a:lstStyle/>
          <a:p>
            <a:r>
              <a:rPr lang="fr-FR" dirty="0">
                <a:solidFill>
                  <a:srgbClr val="000000"/>
                </a:solidFill>
                <a:latin typeface="Calibri"/>
                <a:cs typeface="Calibri"/>
              </a:rPr>
              <a:t>La volonté bonne, la seule volonté "libre" : seule une volonté déterminée par elle-même peut être dite "libre", sinon elle s'inscrit dans un réseau de déterminations causales.</a:t>
            </a:r>
            <a:endParaRPr lang="fr-FR">
              <a:solidFill>
                <a:srgbClr val="000000"/>
              </a:solidFill>
              <a:cs typeface="Calibri"/>
            </a:endParaRPr>
          </a:p>
          <a:p>
            <a:r>
              <a:rPr lang="fr-FR" dirty="0">
                <a:solidFill>
                  <a:srgbClr val="000000"/>
                </a:solidFill>
                <a:cs typeface="Calibri"/>
              </a:rPr>
              <a:t>L'être moral doit agir par devoir, indépendamment de ses penchants sensibles.</a:t>
            </a:r>
          </a:p>
          <a:p>
            <a:r>
              <a:rPr lang="fr-FR" dirty="0">
                <a:solidFill>
                  <a:srgbClr val="0070C0"/>
                </a:solidFill>
                <a:cs typeface="Calibri"/>
              </a:rPr>
              <a:t>"Toute chose dans la nature agit d'après des lois. Il n'y a qu'un être raisonnable qui ait la faculté d'agir </a:t>
            </a:r>
            <a:r>
              <a:rPr lang="fr-FR" i="1" dirty="0">
                <a:solidFill>
                  <a:srgbClr val="0070C0"/>
                </a:solidFill>
                <a:cs typeface="Calibri"/>
              </a:rPr>
              <a:t>d'après la représentation des loi</a:t>
            </a:r>
            <a:r>
              <a:rPr lang="fr-FR" dirty="0">
                <a:solidFill>
                  <a:srgbClr val="0070C0"/>
                </a:solidFill>
                <a:cs typeface="Calibri"/>
              </a:rPr>
              <a:t>s, c'est-à-dire d'après des principes, en d'autres termes, qui ait une volonté. Puisque la </a:t>
            </a:r>
            <a:r>
              <a:rPr lang="fr-FR" i="1" dirty="0">
                <a:solidFill>
                  <a:srgbClr val="0070C0"/>
                </a:solidFill>
                <a:cs typeface="Calibri"/>
              </a:rPr>
              <a:t>raison </a:t>
            </a:r>
            <a:r>
              <a:rPr lang="fr-FR" dirty="0">
                <a:solidFill>
                  <a:srgbClr val="0070C0"/>
                </a:solidFill>
                <a:cs typeface="Calibri"/>
              </a:rPr>
              <a:t>est requise pour déduire les actions des lois, la volonté n'est rien d'autre qu'une raison pratique." (</a:t>
            </a:r>
            <a:r>
              <a:rPr lang="fr-FR" i="1" dirty="0">
                <a:solidFill>
                  <a:srgbClr val="0070C0"/>
                </a:solidFill>
                <a:cs typeface="Calibri"/>
              </a:rPr>
              <a:t>Métaphysique des mœurs</a:t>
            </a:r>
            <a:r>
              <a:rPr lang="fr-FR" dirty="0">
                <a:solidFill>
                  <a:srgbClr val="0070C0"/>
                </a:solidFill>
                <a:cs typeface="Calibri"/>
              </a:rPr>
              <a:t>, OC, Pléiade, III, p. 473-474)</a:t>
            </a:r>
          </a:p>
          <a:p>
            <a:pPr lvl="1"/>
            <a:endParaRPr lang="fr-FR">
              <a:solidFill>
                <a:srgbClr val="0070C0"/>
              </a:solidFill>
              <a:cs typeface="Calibri"/>
            </a:endParaRPr>
          </a:p>
          <a:p>
            <a:endParaRPr lang="fr-FR">
              <a:solidFill>
                <a:srgbClr val="0070C0"/>
              </a:solidFill>
              <a:cs typeface="Calibri"/>
            </a:endParaRPr>
          </a:p>
          <a:p>
            <a:endParaRPr lang="fr-FR">
              <a:cs typeface="Calibri" panose="020F0502020204030204"/>
            </a:endParaRPr>
          </a:p>
        </p:txBody>
      </p:sp>
      <p:sp>
        <p:nvSpPr>
          <p:cNvPr id="5" name="Espace réservé du pied de page 4">
            <a:extLst>
              <a:ext uri="{FF2B5EF4-FFF2-40B4-BE49-F238E27FC236}">
                <a16:creationId xmlns:a16="http://schemas.microsoft.com/office/drawing/2014/main" id="{9986AD83-881B-4895-97C7-C1409DDCCE3B}"/>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D3B337A0-65D9-448B-AD2E-1DD46F4A1480}"/>
              </a:ext>
            </a:extLst>
          </p:cNvPr>
          <p:cNvSpPr>
            <a:spLocks noGrp="1"/>
          </p:cNvSpPr>
          <p:nvPr>
            <p:ph type="sldNum" sz="quarter" idx="12"/>
          </p:nvPr>
        </p:nvSpPr>
        <p:spPr/>
        <p:txBody>
          <a:bodyPr/>
          <a:lstStyle/>
          <a:p>
            <a:fld id="{8C283176-C17C-43E1-862E-26F06C6D0497}" type="slidenum">
              <a:rPr lang="fr-FR" dirty="0" smtClean="0"/>
              <a:t>118</a:t>
            </a:fld>
            <a:endParaRPr lang="fr-FR" dirty="0"/>
          </a:p>
        </p:txBody>
      </p:sp>
    </p:spTree>
    <p:extLst>
      <p:ext uri="{BB962C8B-B14F-4D97-AF65-F5344CB8AC3E}">
        <p14:creationId xmlns:p14="http://schemas.microsoft.com/office/powerpoint/2010/main" val="30154102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6136A4-5D08-48FB-9E41-7E974B7EA811}"/>
              </a:ext>
            </a:extLst>
          </p:cNvPr>
          <p:cNvSpPr>
            <a:spLocks noGrp="1"/>
          </p:cNvSpPr>
          <p:nvPr>
            <p:ph type="title"/>
          </p:nvPr>
        </p:nvSpPr>
        <p:spPr/>
        <p:txBody>
          <a:bodyPr/>
          <a:lstStyle/>
          <a:p>
            <a:pPr algn="ctr"/>
            <a:r>
              <a:rPr lang="fr-FR" dirty="0"/>
              <a:t>Les formulations de l’impératif catégorique</a:t>
            </a:r>
            <a:br>
              <a:rPr lang="fr-FR"/>
            </a:br>
            <a:r>
              <a:rPr lang="fr-FR" dirty="0"/>
              <a:t>Première formulation</a:t>
            </a:r>
          </a:p>
        </p:txBody>
      </p:sp>
      <p:sp>
        <p:nvSpPr>
          <p:cNvPr id="3" name="Espace réservé du contenu 2">
            <a:extLst>
              <a:ext uri="{FF2B5EF4-FFF2-40B4-BE49-F238E27FC236}">
                <a16:creationId xmlns:a16="http://schemas.microsoft.com/office/drawing/2014/main" id="{6A066123-2DDF-41D2-AA0B-0407C36E4613}"/>
              </a:ext>
            </a:extLst>
          </p:cNvPr>
          <p:cNvSpPr>
            <a:spLocks noGrp="1"/>
          </p:cNvSpPr>
          <p:nvPr>
            <p:ph idx="1"/>
          </p:nvPr>
        </p:nvSpPr>
        <p:spPr/>
        <p:txBody>
          <a:bodyPr vert="horz" lIns="91440" tIns="45720" rIns="91440" bIns="45720" rtlCol="0" anchor="t">
            <a:normAutofit/>
          </a:bodyPr>
          <a:lstStyle/>
          <a:p>
            <a:r>
              <a:rPr lang="fr-FR" dirty="0">
                <a:solidFill>
                  <a:srgbClr val="0070C0"/>
                </a:solidFill>
                <a:cs typeface="Calibri"/>
              </a:rPr>
              <a:t>"Agis uniquement d'après la maxime qui fait que tu puisses vouloir  en même temps qu'elle devienne une loi universelle".</a:t>
            </a:r>
          </a:p>
        </p:txBody>
      </p:sp>
      <p:sp>
        <p:nvSpPr>
          <p:cNvPr id="5" name="Espace réservé du pied de page 4">
            <a:extLst>
              <a:ext uri="{FF2B5EF4-FFF2-40B4-BE49-F238E27FC236}">
                <a16:creationId xmlns:a16="http://schemas.microsoft.com/office/drawing/2014/main" id="{40761837-4D98-4CE7-84E3-0C2448065054}"/>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0DED9E02-227B-4B0C-AF0D-7A74AC60DFB7}"/>
              </a:ext>
            </a:extLst>
          </p:cNvPr>
          <p:cNvSpPr>
            <a:spLocks noGrp="1"/>
          </p:cNvSpPr>
          <p:nvPr>
            <p:ph type="sldNum" sz="quarter" idx="12"/>
          </p:nvPr>
        </p:nvSpPr>
        <p:spPr/>
        <p:txBody>
          <a:bodyPr/>
          <a:lstStyle/>
          <a:p>
            <a:fld id="{8C283176-C17C-43E1-862E-26F06C6D0497}" type="slidenum">
              <a:rPr lang="fr-FR" dirty="0" smtClean="0"/>
              <a:t>119</a:t>
            </a:fld>
            <a:endParaRPr lang="fr-FR" dirty="0"/>
          </a:p>
        </p:txBody>
      </p:sp>
    </p:spTree>
    <p:extLst>
      <p:ext uri="{BB962C8B-B14F-4D97-AF65-F5344CB8AC3E}">
        <p14:creationId xmlns:p14="http://schemas.microsoft.com/office/powerpoint/2010/main" val="871195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D23C7E6-086F-4B39-AFFD-669B315D7CAD}"/>
              </a:ext>
            </a:extLst>
          </p:cNvPr>
          <p:cNvSpPr>
            <a:spLocks noGrp="1"/>
          </p:cNvSpPr>
          <p:nvPr>
            <p:ph idx="1"/>
          </p:nvPr>
        </p:nvSpPr>
        <p:spPr>
          <a:xfrm>
            <a:off x="186017" y="2124635"/>
            <a:ext cx="11553265" cy="2218765"/>
          </a:xfrm>
        </p:spPr>
        <p:txBody>
          <a:bodyPr>
            <a:normAutofit/>
          </a:bodyPr>
          <a:lstStyle/>
          <a:p>
            <a:pPr marL="971550" lvl="1" indent="-514350">
              <a:buFont typeface="+mj-lt"/>
              <a:buAutoNum type="arabicPeriod"/>
            </a:pPr>
            <a:endParaRPr lang="fr-FR" sz="3200" dirty="0">
              <a:sym typeface="Wingdings" panose="05000000000000000000" pitchFamily="2" charset="2"/>
            </a:endParaRPr>
          </a:p>
          <a:p>
            <a:pPr marL="457200" lvl="1" indent="0" algn="ctr">
              <a:buNone/>
            </a:pPr>
            <a:r>
              <a:rPr lang="fr-FR" sz="3200" b="1" dirty="0">
                <a:solidFill>
                  <a:srgbClr val="FF0000"/>
                </a:solidFill>
                <a:sym typeface="Wingdings" panose="05000000000000000000" pitchFamily="2" charset="2"/>
              </a:rPr>
              <a:t>Présence en cours et relecture à la maison sont toutes deux fortement conseillées, pour mettre toutes les chances de réussite de son côté.</a:t>
            </a:r>
            <a:endParaRPr lang="fr-FR" sz="3200" b="1" dirty="0">
              <a:solidFill>
                <a:srgbClr val="FF0000"/>
              </a:solidFill>
            </a:endParaRPr>
          </a:p>
          <a:p>
            <a:endParaRPr lang="fr-FR" sz="3200" dirty="0"/>
          </a:p>
        </p:txBody>
      </p:sp>
      <p:sp>
        <p:nvSpPr>
          <p:cNvPr id="4" name="Espace réservé de la date 3">
            <a:extLst>
              <a:ext uri="{FF2B5EF4-FFF2-40B4-BE49-F238E27FC236}">
                <a16:creationId xmlns:a16="http://schemas.microsoft.com/office/drawing/2014/main" id="{DE8EB08C-47B4-46AB-B5D2-5825680CB6C5}"/>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5D63C974-DC42-401C-8147-0932885A8E33}"/>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E63680EF-7CAC-4495-8D82-4E93FD9ABD6B}"/>
              </a:ext>
            </a:extLst>
          </p:cNvPr>
          <p:cNvSpPr>
            <a:spLocks noGrp="1"/>
          </p:cNvSpPr>
          <p:nvPr>
            <p:ph type="sldNum" sz="quarter" idx="12"/>
          </p:nvPr>
        </p:nvSpPr>
        <p:spPr/>
        <p:txBody>
          <a:bodyPr/>
          <a:lstStyle/>
          <a:p>
            <a:fld id="{457382CC-2CC8-4CC4-914C-7D2B527AC13B}" type="slidenum">
              <a:rPr lang="fr-FR" smtClean="0"/>
              <a:t>12</a:t>
            </a:fld>
            <a:endParaRPr lang="fr-FR"/>
          </a:p>
        </p:txBody>
      </p:sp>
      <p:pic>
        <p:nvPicPr>
          <p:cNvPr id="7" name="Picture 2" descr="Panneau de signalisation attention autres dangers A14">
            <a:extLst>
              <a:ext uri="{FF2B5EF4-FFF2-40B4-BE49-F238E27FC236}">
                <a16:creationId xmlns:a16="http://schemas.microsoft.com/office/drawing/2014/main" id="{393EF513-7ED9-4898-AC22-213589003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87" y="242047"/>
            <a:ext cx="1368351" cy="1212359"/>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a:extLst>
              <a:ext uri="{FF2B5EF4-FFF2-40B4-BE49-F238E27FC236}">
                <a16:creationId xmlns:a16="http://schemas.microsoft.com/office/drawing/2014/main" id="{F735C37E-7F1B-42FE-AAA6-7CDC0E80A1EC}"/>
              </a:ext>
            </a:extLst>
          </p:cNvPr>
          <p:cNvSpPr>
            <a:spLocks noGrp="1"/>
          </p:cNvSpPr>
          <p:nvPr>
            <p:ph type="title"/>
          </p:nvPr>
        </p:nvSpPr>
        <p:spPr>
          <a:xfrm>
            <a:off x="186017" y="182631"/>
            <a:ext cx="11445689" cy="1325563"/>
          </a:xfrm>
          <a:ln>
            <a:solidFill>
              <a:srgbClr val="FF0000"/>
            </a:solidFill>
          </a:ln>
        </p:spPr>
        <p:txBody>
          <a:bodyPr/>
          <a:lstStyle/>
          <a:p>
            <a:pPr algn="ctr"/>
            <a:r>
              <a:rPr lang="fr-FR" b="1" dirty="0">
                <a:solidFill>
                  <a:srgbClr val="FF0000"/>
                </a:solidFill>
              </a:rPr>
              <a:t>Remarques importantes sur le cours </a:t>
            </a:r>
          </a:p>
        </p:txBody>
      </p:sp>
    </p:spTree>
    <p:extLst>
      <p:ext uri="{BB962C8B-B14F-4D97-AF65-F5344CB8AC3E}">
        <p14:creationId xmlns:p14="http://schemas.microsoft.com/office/powerpoint/2010/main" val="23175354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6136A4-5D08-48FB-9E41-7E974B7EA811}"/>
              </a:ext>
            </a:extLst>
          </p:cNvPr>
          <p:cNvSpPr>
            <a:spLocks noGrp="1"/>
          </p:cNvSpPr>
          <p:nvPr>
            <p:ph type="title"/>
          </p:nvPr>
        </p:nvSpPr>
        <p:spPr/>
        <p:txBody>
          <a:bodyPr/>
          <a:lstStyle/>
          <a:p>
            <a:pPr algn="ctr"/>
            <a:r>
              <a:rPr lang="fr-FR" dirty="0"/>
              <a:t>Les formulations de l’impératif catégorique</a:t>
            </a:r>
            <a:br>
              <a:rPr lang="fr-FR"/>
            </a:br>
            <a:r>
              <a:rPr lang="fr-FR" dirty="0"/>
              <a:t>Deuxième formulation</a:t>
            </a:r>
          </a:p>
        </p:txBody>
      </p:sp>
      <p:sp>
        <p:nvSpPr>
          <p:cNvPr id="3" name="Espace réservé du contenu 2">
            <a:extLst>
              <a:ext uri="{FF2B5EF4-FFF2-40B4-BE49-F238E27FC236}">
                <a16:creationId xmlns:a16="http://schemas.microsoft.com/office/drawing/2014/main" id="{6A066123-2DDF-41D2-AA0B-0407C36E4613}"/>
              </a:ext>
            </a:extLst>
          </p:cNvPr>
          <p:cNvSpPr>
            <a:spLocks noGrp="1"/>
          </p:cNvSpPr>
          <p:nvPr>
            <p:ph idx="1"/>
          </p:nvPr>
        </p:nvSpPr>
        <p:spPr/>
        <p:txBody>
          <a:bodyPr vert="horz" lIns="91440" tIns="45720" rIns="91440" bIns="45720" rtlCol="0" anchor="t">
            <a:normAutofit/>
          </a:bodyPr>
          <a:lstStyle/>
          <a:p>
            <a:r>
              <a:rPr lang="fr-FR" dirty="0">
                <a:solidFill>
                  <a:srgbClr val="0070C0"/>
                </a:solidFill>
                <a:cs typeface="Calibri"/>
              </a:rPr>
              <a:t>"Agis de telle sorte que tu traites l'humanité aussi bien dans ta personne que dans la personne de tout autre toujours en même temps comme une fin, et jamais simplement comme un moyen." (</a:t>
            </a:r>
            <a:r>
              <a:rPr lang="fr-FR" i="1" dirty="0">
                <a:solidFill>
                  <a:srgbClr val="0070C0"/>
                </a:solidFill>
                <a:cs typeface="Calibri"/>
              </a:rPr>
              <a:t>FMM</a:t>
            </a:r>
            <a:r>
              <a:rPr lang="fr-FR" dirty="0">
                <a:solidFill>
                  <a:srgbClr val="0070C0"/>
                </a:solidFill>
                <a:cs typeface="Calibri"/>
              </a:rPr>
              <a:t>, Delagrave, p. 150-151)</a:t>
            </a:r>
          </a:p>
          <a:p>
            <a:r>
              <a:rPr lang="fr-FR" dirty="0">
                <a:cs typeface="Calibri"/>
              </a:rPr>
              <a:t>Ce qui suppose que l'être humain possède une "valeur intrinsèque", une "dignité", contrairement aux choses.</a:t>
            </a:r>
          </a:p>
          <a:p>
            <a:r>
              <a:rPr lang="fr-FR" dirty="0">
                <a:cs typeface="Calibri"/>
              </a:rPr>
              <a:t>Cela va plus loin que : "ne fais pas aux autres ce que tu ne veux pas qu'il te fasse", maxime contractualiste qui peut être motivée par l'intérêt égoïste.</a:t>
            </a:r>
          </a:p>
        </p:txBody>
      </p:sp>
      <p:sp>
        <p:nvSpPr>
          <p:cNvPr id="5" name="Espace réservé du pied de page 4">
            <a:extLst>
              <a:ext uri="{FF2B5EF4-FFF2-40B4-BE49-F238E27FC236}">
                <a16:creationId xmlns:a16="http://schemas.microsoft.com/office/drawing/2014/main" id="{40761837-4D98-4CE7-84E3-0C2448065054}"/>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0DED9E02-227B-4B0C-AF0D-7A74AC60DFB7}"/>
              </a:ext>
            </a:extLst>
          </p:cNvPr>
          <p:cNvSpPr>
            <a:spLocks noGrp="1"/>
          </p:cNvSpPr>
          <p:nvPr>
            <p:ph type="sldNum" sz="quarter" idx="12"/>
          </p:nvPr>
        </p:nvSpPr>
        <p:spPr/>
        <p:txBody>
          <a:bodyPr/>
          <a:lstStyle/>
          <a:p>
            <a:fld id="{8C283176-C17C-43E1-862E-26F06C6D0497}" type="slidenum">
              <a:rPr lang="fr-FR" dirty="0" smtClean="0"/>
              <a:t>120</a:t>
            </a:fld>
            <a:endParaRPr lang="fr-FR" dirty="0"/>
          </a:p>
        </p:txBody>
      </p:sp>
    </p:spTree>
    <p:extLst>
      <p:ext uri="{BB962C8B-B14F-4D97-AF65-F5344CB8AC3E}">
        <p14:creationId xmlns:p14="http://schemas.microsoft.com/office/powerpoint/2010/main" val="4521557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2A8617-1FF6-41C7-AA3F-EAA40A1539DD}"/>
              </a:ext>
            </a:extLst>
          </p:cNvPr>
          <p:cNvSpPr>
            <a:spLocks noGrp="1"/>
          </p:cNvSpPr>
          <p:nvPr>
            <p:ph type="title"/>
          </p:nvPr>
        </p:nvSpPr>
        <p:spPr>
          <a:xfrm>
            <a:off x="838200" y="365125"/>
            <a:ext cx="10515600" cy="919163"/>
          </a:xfrm>
        </p:spPr>
        <p:txBody>
          <a:bodyPr>
            <a:normAutofit fontScale="90000"/>
          </a:bodyPr>
          <a:lstStyle/>
          <a:p>
            <a:pPr algn="ctr"/>
            <a:r>
              <a:rPr lang="fr-FR" dirty="0">
                <a:cs typeface="Calibri Light"/>
              </a:rPr>
              <a:t>La morale kantienne, une morale de la raison : forces et faiblesses</a:t>
            </a:r>
          </a:p>
        </p:txBody>
      </p:sp>
      <p:sp>
        <p:nvSpPr>
          <p:cNvPr id="3" name="Espace réservé du contenu 2">
            <a:extLst>
              <a:ext uri="{FF2B5EF4-FFF2-40B4-BE49-F238E27FC236}">
                <a16:creationId xmlns:a16="http://schemas.microsoft.com/office/drawing/2014/main" id="{BDCD40D3-8A09-4814-9266-EF346E9F9CAE}"/>
              </a:ext>
            </a:extLst>
          </p:cNvPr>
          <p:cNvSpPr>
            <a:spLocks noGrp="1"/>
          </p:cNvSpPr>
          <p:nvPr>
            <p:ph idx="1"/>
          </p:nvPr>
        </p:nvSpPr>
        <p:spPr>
          <a:xfrm>
            <a:off x="762000" y="1563158"/>
            <a:ext cx="10761133" cy="4825471"/>
          </a:xfrm>
        </p:spPr>
        <p:txBody>
          <a:bodyPr vert="horz" lIns="91440" tIns="45720" rIns="91440" bIns="45720" rtlCol="0" anchor="t">
            <a:normAutofit fontScale="92500" lnSpcReduction="10000"/>
          </a:bodyPr>
          <a:lstStyle/>
          <a:p>
            <a:r>
              <a:rPr lang="fr-FR" dirty="0">
                <a:cs typeface="Calibri"/>
              </a:rPr>
              <a:t>La raison humaine n'a pour fin, selon Kant, le bonheur. Sa finalité est plus élevée que le bonheur égoïste. </a:t>
            </a:r>
            <a:r>
              <a:rPr lang="fr-FR" dirty="0">
                <a:ea typeface="+mn-lt"/>
                <a:cs typeface="+mn-lt"/>
              </a:rPr>
              <a:t>Son rôle est en revanche de produire une "volonté bonne" en aidant à universaliser la maxime de nos actions.</a:t>
            </a:r>
            <a:endParaRPr lang="fr-FR" dirty="0"/>
          </a:p>
          <a:p>
            <a:r>
              <a:rPr lang="fr-FR" dirty="0">
                <a:cs typeface="Calibri"/>
              </a:rPr>
              <a:t>Se pose toutefois la question d'un</a:t>
            </a:r>
            <a:r>
              <a:rPr lang="fr-FR" b="1" dirty="0">
                <a:cs typeface="Calibri"/>
              </a:rPr>
              <a:t> conflit entre devoir et bonheur</a:t>
            </a:r>
            <a:r>
              <a:rPr lang="fr-FR" dirty="0">
                <a:cs typeface="Calibri"/>
              </a:rPr>
              <a:t>. Si ce conflit est trop sévère, la motivation à agir moralement s'en trouve fragilisée. En effet, en récusant les </a:t>
            </a:r>
            <a:r>
              <a:rPr lang="fr-FR" b="1" dirty="0">
                <a:cs typeface="Calibri"/>
              </a:rPr>
              <a:t>morales eudémonistes</a:t>
            </a:r>
            <a:r>
              <a:rPr lang="fr-FR" dirty="0">
                <a:cs typeface="Calibri"/>
              </a:rPr>
              <a:t>, l'éthique kantienne peine à expliquer ce que peut être la motivation profonde à agir "</a:t>
            </a:r>
            <a:r>
              <a:rPr lang="fr-FR" b="1" dirty="0">
                <a:cs typeface="Calibri"/>
              </a:rPr>
              <a:t>par devoir</a:t>
            </a:r>
            <a:r>
              <a:rPr lang="fr-FR" dirty="0">
                <a:cs typeface="Calibri"/>
              </a:rPr>
              <a:t>" (et pas seulement "conformément au devoir").</a:t>
            </a:r>
            <a:endParaRPr lang="fr-FR" dirty="0"/>
          </a:p>
          <a:p>
            <a:r>
              <a:rPr lang="fr-FR" dirty="0">
                <a:cs typeface="Calibri"/>
              </a:rPr>
              <a:t>De plus, comme pour toute morale de la raison, supposant la capacité à universaliser des maximes, se pose la question du </a:t>
            </a:r>
            <a:r>
              <a:rPr lang="fr-FR" b="1" dirty="0">
                <a:cs typeface="Calibri"/>
              </a:rPr>
              <a:t>statut moral des êtes n'ayant pas cette capacité raisonnable d'universalisation</a:t>
            </a:r>
            <a:r>
              <a:rPr lang="fr-FR" dirty="0">
                <a:cs typeface="Calibri"/>
              </a:rPr>
              <a:t>. A-t-on le droit de les priver de tout statut moral ? De faire dépendre leur traitement des seuls devoirs des sujets moraux humains, disposant de leurs capacités cognitives ?</a:t>
            </a:r>
          </a:p>
          <a:p>
            <a:endParaRPr lang="fr-FR">
              <a:cs typeface="Calibri"/>
            </a:endParaRPr>
          </a:p>
        </p:txBody>
      </p:sp>
      <p:sp>
        <p:nvSpPr>
          <p:cNvPr id="5" name="Espace réservé du pied de page 4">
            <a:extLst>
              <a:ext uri="{FF2B5EF4-FFF2-40B4-BE49-F238E27FC236}">
                <a16:creationId xmlns:a16="http://schemas.microsoft.com/office/drawing/2014/main" id="{A2CBBB50-3A26-4C97-8106-72041A95D84C}"/>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CF672933-2AF6-41B5-A095-04DA2B5C522E}"/>
              </a:ext>
            </a:extLst>
          </p:cNvPr>
          <p:cNvSpPr>
            <a:spLocks noGrp="1"/>
          </p:cNvSpPr>
          <p:nvPr>
            <p:ph type="sldNum" sz="quarter" idx="12"/>
          </p:nvPr>
        </p:nvSpPr>
        <p:spPr/>
        <p:txBody>
          <a:bodyPr/>
          <a:lstStyle/>
          <a:p>
            <a:fld id="{8C283176-C17C-43E1-862E-26F06C6D0497}" type="slidenum">
              <a:rPr lang="fr-FR" dirty="0" smtClean="0"/>
              <a:t>121</a:t>
            </a:fld>
            <a:endParaRPr lang="fr-FR" dirty="0"/>
          </a:p>
        </p:txBody>
      </p:sp>
    </p:spTree>
    <p:extLst>
      <p:ext uri="{BB962C8B-B14F-4D97-AF65-F5344CB8AC3E}">
        <p14:creationId xmlns:p14="http://schemas.microsoft.com/office/powerpoint/2010/main" val="974022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pitchFamily="50" charset="0"/>
                <a:cs typeface="Gotham Medium" pitchFamily="50" charset="0"/>
              </a:rPr>
              <a:t>C) Controverses et critiques</a:t>
            </a:r>
            <a:endParaRPr lang="fr-FR" sz="32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B66A96E6-318F-4B9E-99DA-FF2C6D2BD27E}"/>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41C4F442-61EF-409A-8A0F-2FB59BCF7501}"/>
              </a:ext>
            </a:extLst>
          </p:cNvPr>
          <p:cNvSpPr>
            <a:spLocks noGrp="1"/>
          </p:cNvSpPr>
          <p:nvPr>
            <p:ph type="sldNum" sz="quarter" idx="12"/>
          </p:nvPr>
        </p:nvSpPr>
        <p:spPr/>
        <p:txBody>
          <a:bodyPr/>
          <a:lstStyle/>
          <a:p>
            <a:fld id="{788DAB52-6294-4F97-81DD-ABD852645FBC}" type="slidenum">
              <a:rPr lang="fr-FR" dirty="0" smtClean="0"/>
              <a:t>122</a:t>
            </a:fld>
            <a:endParaRPr lang="fr-FR" dirty="0"/>
          </a:p>
        </p:txBody>
      </p:sp>
    </p:spTree>
    <p:extLst>
      <p:ext uri="{BB962C8B-B14F-4D97-AF65-F5344CB8AC3E}">
        <p14:creationId xmlns:p14="http://schemas.microsoft.com/office/powerpoint/2010/main" val="1095031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9A782B-8A04-4DF3-AF87-56236744078B}"/>
              </a:ext>
            </a:extLst>
          </p:cNvPr>
          <p:cNvSpPr>
            <a:spLocks noGrp="1"/>
          </p:cNvSpPr>
          <p:nvPr>
            <p:ph type="title"/>
          </p:nvPr>
        </p:nvSpPr>
        <p:spPr/>
        <p:txBody>
          <a:bodyPr/>
          <a:lstStyle/>
          <a:p>
            <a:pPr algn="ctr"/>
            <a:r>
              <a:rPr lang="fr-FR" b="1" dirty="0"/>
              <a:t>Les critiques de la morale kantienn</a:t>
            </a:r>
            <a:r>
              <a:rPr lang="fr-FR" dirty="0"/>
              <a:t>e</a:t>
            </a:r>
            <a:br>
              <a:rPr lang="fr-FR"/>
            </a:br>
            <a:r>
              <a:rPr lang="fr-FR" dirty="0"/>
              <a:t>Le sentiment contre la raison</a:t>
            </a:r>
          </a:p>
        </p:txBody>
      </p:sp>
      <p:sp>
        <p:nvSpPr>
          <p:cNvPr id="3" name="Espace réservé du contenu 2">
            <a:extLst>
              <a:ext uri="{FF2B5EF4-FFF2-40B4-BE49-F238E27FC236}">
                <a16:creationId xmlns:a16="http://schemas.microsoft.com/office/drawing/2014/main" id="{75D8B280-3E25-4699-BEB2-9D22CF591122}"/>
              </a:ext>
            </a:extLst>
          </p:cNvPr>
          <p:cNvSpPr>
            <a:spLocks noGrp="1"/>
          </p:cNvSpPr>
          <p:nvPr>
            <p:ph idx="1"/>
          </p:nvPr>
        </p:nvSpPr>
        <p:spPr>
          <a:xfrm>
            <a:off x="600891" y="1825625"/>
            <a:ext cx="11077303" cy="4351338"/>
          </a:xfrm>
        </p:spPr>
        <p:txBody>
          <a:bodyPr vert="horz" lIns="91440" tIns="45720" rIns="91440" bIns="45720" rtlCol="0" anchor="t">
            <a:normAutofit/>
          </a:bodyPr>
          <a:lstStyle/>
          <a:p>
            <a:r>
              <a:rPr lang="fr-FR" dirty="0">
                <a:cs typeface="Calibri"/>
              </a:rPr>
              <a:t>La critique du </a:t>
            </a:r>
            <a:r>
              <a:rPr lang="fr-FR" b="1" dirty="0">
                <a:cs typeface="Calibri"/>
              </a:rPr>
              <a:t>rigorisme kantien</a:t>
            </a:r>
            <a:r>
              <a:rPr lang="fr-FR" dirty="0">
                <a:cs typeface="Calibri"/>
              </a:rPr>
              <a:t> : la morale peut-elle être fondée sur la raison, en visant le désintéressement.</a:t>
            </a:r>
            <a:endParaRPr lang="fr-FR" dirty="0"/>
          </a:p>
          <a:p>
            <a:r>
              <a:rPr lang="fr-FR" dirty="0">
                <a:cs typeface="Calibri"/>
              </a:rPr>
              <a:t>Ne serait-ce pas plutôt le "</a:t>
            </a:r>
            <a:r>
              <a:rPr lang="fr-FR" b="1" dirty="0">
                <a:cs typeface="Calibri"/>
              </a:rPr>
              <a:t>sentiment</a:t>
            </a:r>
            <a:r>
              <a:rPr lang="fr-FR" dirty="0">
                <a:cs typeface="Calibri"/>
              </a:rPr>
              <a:t>" au fondement de la morale ? Rousseau (avant Kant) envisageait le sentiment de "</a:t>
            </a:r>
            <a:r>
              <a:rPr lang="fr-FR" b="1" dirty="0">
                <a:cs typeface="Calibri"/>
              </a:rPr>
              <a:t>pitié</a:t>
            </a:r>
            <a:r>
              <a:rPr lang="fr-FR" dirty="0">
                <a:cs typeface="Calibri"/>
              </a:rPr>
              <a:t>" comme étant le plus fondamental, et pouvant guider l'exercice du jugement moral. Schopenhauer développe une morale de la "</a:t>
            </a:r>
            <a:r>
              <a:rPr lang="fr-FR" b="1" dirty="0">
                <a:cs typeface="Calibri"/>
              </a:rPr>
              <a:t>compassion"</a:t>
            </a:r>
            <a:r>
              <a:rPr lang="fr-FR" dirty="0">
                <a:cs typeface="Calibri"/>
              </a:rPr>
              <a:t>.</a:t>
            </a:r>
            <a:endParaRPr lang="fr-FR" dirty="0"/>
          </a:p>
          <a:p>
            <a:r>
              <a:rPr lang="fr-FR" dirty="0">
                <a:ea typeface="+mn-lt"/>
                <a:cs typeface="+mn-lt"/>
              </a:rPr>
              <a:t>Ou bien la prise en compte d'une appartenance commune au monde,  du partage d'une condition de mortalité et de finitude, qui inclurait également les autres vivants, en particulier les </a:t>
            </a:r>
            <a:r>
              <a:rPr lang="fr-FR" b="1" dirty="0">
                <a:ea typeface="+mn-lt"/>
                <a:cs typeface="+mn-lt"/>
              </a:rPr>
              <a:t>animaux</a:t>
            </a:r>
            <a:r>
              <a:rPr lang="fr-FR" dirty="0">
                <a:ea typeface="+mn-lt"/>
                <a:cs typeface="+mn-lt"/>
              </a:rPr>
              <a:t>. C'est l'objet, actuel, d'une "</a:t>
            </a:r>
            <a:r>
              <a:rPr lang="fr-FR" b="1" dirty="0">
                <a:ea typeface="+mn-lt"/>
                <a:cs typeface="+mn-lt"/>
              </a:rPr>
              <a:t>éthique de la considération</a:t>
            </a:r>
            <a:r>
              <a:rPr lang="fr-FR" dirty="0">
                <a:ea typeface="+mn-lt"/>
                <a:cs typeface="+mn-lt"/>
              </a:rPr>
              <a:t>".</a:t>
            </a:r>
          </a:p>
        </p:txBody>
      </p:sp>
      <p:sp>
        <p:nvSpPr>
          <p:cNvPr id="5" name="Espace réservé du pied de page 4">
            <a:extLst>
              <a:ext uri="{FF2B5EF4-FFF2-40B4-BE49-F238E27FC236}">
                <a16:creationId xmlns:a16="http://schemas.microsoft.com/office/drawing/2014/main" id="{65C62E7B-2E19-458E-91EB-D495417C8214}"/>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948952A5-1711-4063-94E4-CF72598ECBD8}"/>
              </a:ext>
            </a:extLst>
          </p:cNvPr>
          <p:cNvSpPr>
            <a:spLocks noGrp="1"/>
          </p:cNvSpPr>
          <p:nvPr>
            <p:ph type="sldNum" sz="quarter" idx="12"/>
          </p:nvPr>
        </p:nvSpPr>
        <p:spPr/>
        <p:txBody>
          <a:bodyPr/>
          <a:lstStyle/>
          <a:p>
            <a:fld id="{8C283176-C17C-43E1-862E-26F06C6D0497}" type="slidenum">
              <a:rPr lang="fr-FR" dirty="0" smtClean="0"/>
              <a:t>123</a:t>
            </a:fld>
            <a:endParaRPr lang="fr-FR" dirty="0"/>
          </a:p>
        </p:txBody>
      </p:sp>
    </p:spTree>
    <p:extLst>
      <p:ext uri="{BB962C8B-B14F-4D97-AF65-F5344CB8AC3E}">
        <p14:creationId xmlns:p14="http://schemas.microsoft.com/office/powerpoint/2010/main" val="4171531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91574-C7E1-422F-B784-4352F7DE513B}"/>
              </a:ext>
            </a:extLst>
          </p:cNvPr>
          <p:cNvSpPr>
            <a:spLocks noGrp="1"/>
          </p:cNvSpPr>
          <p:nvPr>
            <p:ph type="title"/>
          </p:nvPr>
        </p:nvSpPr>
        <p:spPr>
          <a:xfrm>
            <a:off x="838200" y="51323"/>
            <a:ext cx="10515600" cy="1149717"/>
          </a:xfrm>
        </p:spPr>
        <p:txBody>
          <a:bodyPr/>
          <a:lstStyle/>
          <a:p>
            <a:pPr algn="ctr"/>
            <a:r>
              <a:rPr lang="fr-FR" dirty="0"/>
              <a:t>La critique hégélienne </a:t>
            </a:r>
            <a:endParaRPr lang="fr-FR" sz="2400" i="1" dirty="0">
              <a:cs typeface="Calibri Light"/>
            </a:endParaRPr>
          </a:p>
        </p:txBody>
      </p:sp>
      <p:sp>
        <p:nvSpPr>
          <p:cNvPr id="3" name="Espace réservé du contenu 2">
            <a:extLst>
              <a:ext uri="{FF2B5EF4-FFF2-40B4-BE49-F238E27FC236}">
                <a16:creationId xmlns:a16="http://schemas.microsoft.com/office/drawing/2014/main" id="{C8227FD6-86C1-4716-B09B-1DA6B8FF12A3}"/>
              </a:ext>
            </a:extLst>
          </p:cNvPr>
          <p:cNvSpPr>
            <a:spLocks noGrp="1"/>
          </p:cNvSpPr>
          <p:nvPr>
            <p:ph idx="1"/>
          </p:nvPr>
        </p:nvSpPr>
        <p:spPr>
          <a:xfrm>
            <a:off x="345895" y="1108739"/>
            <a:ext cx="11424012" cy="5645690"/>
          </a:xfrm>
        </p:spPr>
        <p:txBody>
          <a:bodyPr vert="horz" lIns="91440" tIns="45720" rIns="91440" bIns="45720" rtlCol="0" anchor="t">
            <a:normAutofit fontScale="85000" lnSpcReduction="20000"/>
          </a:bodyPr>
          <a:lstStyle/>
          <a:p>
            <a:r>
              <a:rPr lang="fr-FR" dirty="0">
                <a:ea typeface="+mn-lt"/>
                <a:cs typeface="+mn-lt"/>
              </a:rPr>
              <a:t>Que vaut une morale qui ne tient aucun compte des spécificités d'un contexte culturel ?</a:t>
            </a:r>
            <a:endParaRPr lang="fr-FR">
              <a:cs typeface="Calibri"/>
            </a:endParaRPr>
          </a:p>
          <a:p>
            <a:r>
              <a:rPr lang="fr-FR" dirty="0">
                <a:cs typeface="Calibri"/>
              </a:rPr>
              <a:t>Hegel reproche à Kant le </a:t>
            </a:r>
            <a:r>
              <a:rPr lang="fr-FR" b="1" dirty="0">
                <a:cs typeface="Calibri"/>
              </a:rPr>
              <a:t>rigorisme </a:t>
            </a:r>
            <a:r>
              <a:rPr lang="fr-FR" dirty="0">
                <a:cs typeface="Calibri"/>
              </a:rPr>
              <a:t>et l'</a:t>
            </a:r>
            <a:r>
              <a:rPr lang="fr-FR" b="1" dirty="0">
                <a:cs typeface="Calibri"/>
              </a:rPr>
              <a:t>abstraction</a:t>
            </a:r>
            <a:r>
              <a:rPr lang="fr-FR" dirty="0">
                <a:cs typeface="Calibri"/>
              </a:rPr>
              <a:t> de sa morale. Il oppose la </a:t>
            </a:r>
            <a:r>
              <a:rPr lang="fr-FR" b="1" i="1" dirty="0" err="1">
                <a:cs typeface="Calibri"/>
              </a:rPr>
              <a:t>Sittlichkeit</a:t>
            </a:r>
            <a:r>
              <a:rPr lang="fr-FR" b="1" i="1" dirty="0">
                <a:cs typeface="Calibri"/>
              </a:rPr>
              <a:t> </a:t>
            </a:r>
            <a:r>
              <a:rPr lang="fr-FR" dirty="0">
                <a:cs typeface="Calibri"/>
              </a:rPr>
              <a:t>(la vie éthique concrète)</a:t>
            </a:r>
            <a:r>
              <a:rPr lang="fr-FR" i="1" dirty="0">
                <a:cs typeface="Calibri"/>
              </a:rPr>
              <a:t> </a:t>
            </a:r>
            <a:r>
              <a:rPr lang="fr-FR" dirty="0">
                <a:cs typeface="Calibri"/>
              </a:rPr>
              <a:t>à la</a:t>
            </a:r>
            <a:r>
              <a:rPr lang="fr-FR" i="1" dirty="0">
                <a:cs typeface="Calibri"/>
              </a:rPr>
              <a:t> </a:t>
            </a:r>
            <a:r>
              <a:rPr lang="fr-FR" b="1" i="1" dirty="0" err="1">
                <a:cs typeface="Calibri"/>
              </a:rPr>
              <a:t>Moralität</a:t>
            </a:r>
            <a:r>
              <a:rPr lang="fr-FR" b="1" dirty="0">
                <a:cs typeface="Calibri"/>
              </a:rPr>
              <a:t> </a:t>
            </a:r>
            <a:r>
              <a:rPr lang="fr-FR" dirty="0">
                <a:cs typeface="Calibri"/>
              </a:rPr>
              <a:t>kantienne, cherchant à concilier l'apport formel kantien avec les éthiques antérieures</a:t>
            </a:r>
            <a:r>
              <a:rPr lang="fr-FR" i="1" dirty="0">
                <a:cs typeface="Calibri"/>
              </a:rPr>
              <a:t>.</a:t>
            </a:r>
            <a:endParaRPr lang="fr-FR">
              <a:cs typeface="Calibri" panose="020F0502020204030204"/>
            </a:endParaRPr>
          </a:p>
          <a:p>
            <a:r>
              <a:rPr lang="fr-FR" dirty="0">
                <a:ea typeface="+mn-lt"/>
                <a:cs typeface="+mn-lt"/>
              </a:rPr>
              <a:t>Cette distinction a plusieurs conséquences décisives :</a:t>
            </a:r>
          </a:p>
          <a:p>
            <a:pPr lvl="1"/>
            <a:r>
              <a:rPr lang="fr-FR" sz="2600" dirty="0">
                <a:ea typeface="+mn-lt"/>
                <a:cs typeface="+mn-lt"/>
              </a:rPr>
              <a:t>L'éthique est le fait d'une communauté structurée, et non d'un individu.</a:t>
            </a:r>
            <a:endParaRPr lang="en-US" sz="2600">
              <a:ea typeface="+mn-lt"/>
              <a:cs typeface="+mn-lt"/>
            </a:endParaRPr>
          </a:p>
          <a:p>
            <a:pPr lvl="1"/>
            <a:r>
              <a:rPr lang="fr-FR" sz="2600" dirty="0">
                <a:ea typeface="+mn-lt"/>
                <a:cs typeface="+mn-lt"/>
              </a:rPr>
              <a:t>La rationalité de l'éthique est toujours en contexte. En effet, si l'éthique selon Hegel se veut rationnelle, elle est partie prenante de l'histoire qui réalise différemment cette rationalité selon le lieu et l'époque.</a:t>
            </a:r>
            <a:endParaRPr lang="en-US" sz="2600">
              <a:ea typeface="+mn-lt"/>
              <a:cs typeface="+mn-lt"/>
            </a:endParaRPr>
          </a:p>
          <a:p>
            <a:r>
              <a:rPr lang="fr-FR" dirty="0">
                <a:ea typeface="+mn-lt"/>
                <a:cs typeface="+mn-lt"/>
              </a:rPr>
              <a:t>La manière dont Hegel conçoit l'Histoire, </a:t>
            </a:r>
            <a:r>
              <a:rPr lang="fr-FR" b="1" dirty="0">
                <a:ea typeface="+mn-lt"/>
                <a:cs typeface="+mn-lt"/>
              </a:rPr>
              <a:t>rationnelle et téléologiquement orientée</a:t>
            </a:r>
            <a:r>
              <a:rPr lang="fr-FR" dirty="0">
                <a:ea typeface="+mn-lt"/>
                <a:cs typeface="+mn-lt"/>
              </a:rPr>
              <a:t> vers un dénouement, une </a:t>
            </a:r>
            <a:r>
              <a:rPr lang="fr-FR" b="1" dirty="0">
                <a:ea typeface="+mn-lt"/>
                <a:cs typeface="+mn-lt"/>
              </a:rPr>
              <a:t>fin de l'Histoire</a:t>
            </a:r>
            <a:r>
              <a:rPr lang="fr-FR" dirty="0">
                <a:ea typeface="+mn-lt"/>
                <a:cs typeface="+mn-lt"/>
              </a:rPr>
              <a:t>, l'amenant à hiérarchiser époques et cultures, est aujourd'hui datée et peu acceptable. </a:t>
            </a:r>
            <a:endParaRPr lang="en-US">
              <a:ea typeface="+mn-lt"/>
              <a:cs typeface="+mn-lt"/>
            </a:endParaRPr>
          </a:p>
          <a:p>
            <a:r>
              <a:rPr lang="fr-FR" dirty="0">
                <a:ea typeface="+mn-lt"/>
                <a:cs typeface="+mn-lt"/>
              </a:rPr>
              <a:t>De plus, l'éthique concrète hégélienne a tendance à considérer comme acceptable ce qui advient, en vertu de la </a:t>
            </a:r>
            <a:r>
              <a:rPr lang="fr-FR" b="1" dirty="0">
                <a:ea typeface="+mn-lt"/>
                <a:cs typeface="+mn-lt"/>
              </a:rPr>
              <a:t>rationalité de la réalité </a:t>
            </a:r>
            <a:r>
              <a:rPr lang="fr-FR" dirty="0">
                <a:ea typeface="+mn-lt"/>
                <a:cs typeface="+mn-lt"/>
              </a:rPr>
              <a:t>("ce qui est effectif est rationnel", et inversement), et donc à entériner un </a:t>
            </a:r>
            <a:r>
              <a:rPr lang="fr-FR" b="1" dirty="0">
                <a:ea typeface="+mn-lt"/>
                <a:cs typeface="+mn-lt"/>
              </a:rPr>
              <a:t>ordre des choses</a:t>
            </a:r>
            <a:r>
              <a:rPr lang="fr-FR" dirty="0">
                <a:ea typeface="+mn-lt"/>
                <a:cs typeface="+mn-lt"/>
              </a:rPr>
              <a:t>.</a:t>
            </a:r>
          </a:p>
          <a:p>
            <a:r>
              <a:rPr lang="fr-FR" dirty="0">
                <a:ea typeface="+mn-lt"/>
                <a:cs typeface="+mn-lt"/>
              </a:rPr>
              <a:t>Mais on peut s'inspirer de son souci d'articuler </a:t>
            </a:r>
            <a:r>
              <a:rPr lang="fr-FR" b="1" dirty="0">
                <a:ea typeface="+mn-lt"/>
                <a:cs typeface="+mn-lt"/>
              </a:rPr>
              <a:t>l'objectif </a:t>
            </a:r>
            <a:r>
              <a:rPr lang="fr-FR" dirty="0">
                <a:ea typeface="+mn-lt"/>
                <a:cs typeface="+mn-lt"/>
              </a:rPr>
              <a:t>et le </a:t>
            </a:r>
            <a:r>
              <a:rPr lang="fr-FR" b="1" dirty="0">
                <a:ea typeface="+mn-lt"/>
                <a:cs typeface="+mn-lt"/>
              </a:rPr>
              <a:t>subjectif</a:t>
            </a:r>
            <a:r>
              <a:rPr lang="fr-FR" dirty="0">
                <a:ea typeface="+mn-lt"/>
                <a:cs typeface="+mn-lt"/>
              </a:rPr>
              <a:t>, </a:t>
            </a:r>
            <a:r>
              <a:rPr lang="fr-FR" b="1" dirty="0">
                <a:ea typeface="+mn-lt"/>
                <a:cs typeface="+mn-lt"/>
              </a:rPr>
              <a:t>l'universel </a:t>
            </a:r>
            <a:r>
              <a:rPr lang="fr-FR" dirty="0">
                <a:ea typeface="+mn-lt"/>
                <a:cs typeface="+mn-lt"/>
              </a:rPr>
              <a:t>et le </a:t>
            </a:r>
            <a:r>
              <a:rPr lang="fr-FR" b="1" dirty="0">
                <a:ea typeface="+mn-lt"/>
                <a:cs typeface="+mn-lt"/>
              </a:rPr>
              <a:t>particulier</a:t>
            </a:r>
            <a:r>
              <a:rPr lang="fr-FR" dirty="0">
                <a:ea typeface="+mn-lt"/>
                <a:cs typeface="+mn-lt"/>
              </a:rPr>
              <a:t>.</a:t>
            </a:r>
            <a:endParaRPr lang="fr-FR" dirty="0"/>
          </a:p>
          <a:p>
            <a:pPr lvl="1"/>
            <a:endParaRPr lang="fr-FR">
              <a:cs typeface="Calibri"/>
            </a:endParaRPr>
          </a:p>
        </p:txBody>
      </p:sp>
      <p:sp>
        <p:nvSpPr>
          <p:cNvPr id="5" name="Espace réservé du pied de page 4">
            <a:extLst>
              <a:ext uri="{FF2B5EF4-FFF2-40B4-BE49-F238E27FC236}">
                <a16:creationId xmlns:a16="http://schemas.microsoft.com/office/drawing/2014/main" id="{F2AA9427-25BB-4A9C-8E1F-0AF2B947AED0}"/>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69F1FB64-6081-49D5-9124-AA7129A4428E}"/>
              </a:ext>
            </a:extLst>
          </p:cNvPr>
          <p:cNvSpPr>
            <a:spLocks noGrp="1"/>
          </p:cNvSpPr>
          <p:nvPr>
            <p:ph type="sldNum" sz="quarter" idx="12"/>
          </p:nvPr>
        </p:nvSpPr>
        <p:spPr/>
        <p:txBody>
          <a:bodyPr/>
          <a:lstStyle/>
          <a:p>
            <a:fld id="{8C283176-C17C-43E1-862E-26F06C6D0497}" type="slidenum">
              <a:rPr lang="fr-FR" dirty="0" smtClean="0"/>
              <a:t>124</a:t>
            </a:fld>
            <a:endParaRPr lang="fr-FR" dirty="0"/>
          </a:p>
        </p:txBody>
      </p:sp>
    </p:spTree>
    <p:extLst>
      <p:ext uri="{BB962C8B-B14F-4D97-AF65-F5344CB8AC3E}">
        <p14:creationId xmlns:p14="http://schemas.microsoft.com/office/powerpoint/2010/main" val="18429949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a:rPr>
              <a:t>La critique utilitarisme du déontologisme</a:t>
            </a:r>
            <a:endParaRPr lang="fr-FR" sz="3200" dirty="0">
              <a:solidFill>
                <a:schemeClr val="accent5">
                  <a:lumMod val="75000"/>
                </a:schemeClr>
              </a:solidFill>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B66A96E6-318F-4B9E-99DA-FF2C6D2BD27E}"/>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41C4F442-61EF-409A-8A0F-2FB59BCF7501}"/>
              </a:ext>
            </a:extLst>
          </p:cNvPr>
          <p:cNvSpPr>
            <a:spLocks noGrp="1"/>
          </p:cNvSpPr>
          <p:nvPr>
            <p:ph type="sldNum" sz="quarter" idx="12"/>
          </p:nvPr>
        </p:nvSpPr>
        <p:spPr/>
        <p:txBody>
          <a:bodyPr/>
          <a:lstStyle/>
          <a:p>
            <a:fld id="{788DAB52-6294-4F97-81DD-ABD852645FBC}" type="slidenum">
              <a:rPr lang="fr-FR" dirty="0" smtClean="0"/>
              <a:t>125</a:t>
            </a:fld>
            <a:endParaRPr lang="fr-FR" dirty="0"/>
          </a:p>
        </p:txBody>
      </p:sp>
    </p:spTree>
    <p:extLst>
      <p:ext uri="{BB962C8B-B14F-4D97-AF65-F5344CB8AC3E}">
        <p14:creationId xmlns:p14="http://schemas.microsoft.com/office/powerpoint/2010/main" val="11141175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0311F-697E-439A-BB23-854806C74EDD}"/>
              </a:ext>
            </a:extLst>
          </p:cNvPr>
          <p:cNvSpPr>
            <a:spLocks noGrp="1"/>
          </p:cNvSpPr>
          <p:nvPr>
            <p:ph type="title"/>
          </p:nvPr>
        </p:nvSpPr>
        <p:spPr>
          <a:xfrm>
            <a:off x="855618" y="235768"/>
            <a:ext cx="10515600" cy="836657"/>
          </a:xfrm>
        </p:spPr>
        <p:txBody>
          <a:bodyPr/>
          <a:lstStyle/>
          <a:p>
            <a:pPr algn="ctr"/>
            <a:r>
              <a:rPr lang="fr-FR" dirty="0"/>
              <a:t>La critique utilitariste/conséquentialiste </a:t>
            </a:r>
            <a:r>
              <a:rPr lang="fr-FR" sz="2400" i="1" dirty="0"/>
              <a:t>(1/2)</a:t>
            </a:r>
          </a:p>
        </p:txBody>
      </p:sp>
      <p:sp>
        <p:nvSpPr>
          <p:cNvPr id="3" name="Espace réservé du contenu 2">
            <a:extLst>
              <a:ext uri="{FF2B5EF4-FFF2-40B4-BE49-F238E27FC236}">
                <a16:creationId xmlns:a16="http://schemas.microsoft.com/office/drawing/2014/main" id="{462618E5-40BE-4309-92AB-196DAE855372}"/>
              </a:ext>
            </a:extLst>
          </p:cNvPr>
          <p:cNvSpPr>
            <a:spLocks noGrp="1"/>
          </p:cNvSpPr>
          <p:nvPr>
            <p:ph idx="1"/>
          </p:nvPr>
        </p:nvSpPr>
        <p:spPr>
          <a:xfrm>
            <a:off x="509452" y="1215164"/>
            <a:ext cx="11207932" cy="5323748"/>
          </a:xfrm>
        </p:spPr>
        <p:txBody>
          <a:bodyPr vert="horz" lIns="91440" tIns="45720" rIns="91440" bIns="45720" rtlCol="0" anchor="t">
            <a:normAutofit lnSpcReduction="10000"/>
          </a:bodyPr>
          <a:lstStyle/>
          <a:p>
            <a:r>
              <a:rPr lang="fr-FR" dirty="0"/>
              <a:t>La doctrine utilitariste est principalement associée aux noms de </a:t>
            </a:r>
            <a:r>
              <a:rPr lang="fr-FR" b="1" dirty="0"/>
              <a:t>Jeremy Bentham</a:t>
            </a:r>
            <a:r>
              <a:rPr lang="fr-FR" dirty="0"/>
              <a:t>, qui s’inspire de </a:t>
            </a:r>
            <a:r>
              <a:rPr lang="fr-FR" b="1" dirty="0"/>
              <a:t>Hume </a:t>
            </a:r>
            <a:r>
              <a:rPr lang="fr-FR" dirty="0"/>
              <a:t>(1748-1832), et John </a:t>
            </a:r>
            <a:r>
              <a:rPr lang="fr-FR" b="1" dirty="0"/>
              <a:t>Stuart Mill </a:t>
            </a:r>
            <a:r>
              <a:rPr lang="fr-FR" dirty="0"/>
              <a:t>(1806-1873). </a:t>
            </a:r>
            <a:endParaRPr lang="fr-FR" dirty="0">
              <a:cs typeface="Calibri"/>
            </a:endParaRPr>
          </a:p>
          <a:p>
            <a:r>
              <a:rPr lang="fr-FR" dirty="0"/>
              <a:t>Pour </a:t>
            </a:r>
            <a:r>
              <a:rPr lang="fr-FR" b="1" dirty="0"/>
              <a:t>Bentham</a:t>
            </a:r>
            <a:r>
              <a:rPr lang="fr-FR" dirty="0"/>
              <a:t>, l’utilité est la propriété qu’a une action d’augmenter le bonheur ou le plaisir et de diminuer la douleur ou le malheur. Le principe d’utilité consiste à maximiser cette utilité pour le plus grand nombre. Cette « utilité » a un sens moral, et ne doit pas être simplement confondu avec l’utilité au sens de la théorie économique.</a:t>
            </a:r>
            <a:endParaRPr lang="fr-FR" dirty="0">
              <a:cs typeface="Calibri"/>
            </a:endParaRPr>
          </a:p>
          <a:p>
            <a:r>
              <a:rPr lang="fr-FR" dirty="0"/>
              <a:t>L’utilitarisme est défini par </a:t>
            </a:r>
            <a:r>
              <a:rPr lang="fr-FR" b="1" dirty="0"/>
              <a:t>J. S. Mill </a:t>
            </a:r>
            <a:r>
              <a:rPr lang="fr-FR" dirty="0"/>
              <a:t>comme </a:t>
            </a:r>
            <a:r>
              <a:rPr lang="fr-FR" i="1" dirty="0">
                <a:solidFill>
                  <a:srgbClr val="0070C0"/>
                </a:solidFill>
              </a:rPr>
              <a:t>« l’école qui accepte comme fondement de la morale le principe d’utilité ou du plus grand bonheur et qui pose que les actions sont moralement correctes dans la mesure où elles tendent à promouvoir le bonheur, moralement mauvaises dans la mesure où elles tendent à produire le contraire du bonheur ». (J. S. Mill, Utilitarisme, chap. II)</a:t>
            </a:r>
            <a:endParaRPr lang="fr-FR" i="1" dirty="0">
              <a:solidFill>
                <a:srgbClr val="0070C0"/>
              </a:solidFill>
              <a:cs typeface="Calibri"/>
            </a:endParaRPr>
          </a:p>
        </p:txBody>
      </p:sp>
      <p:sp>
        <p:nvSpPr>
          <p:cNvPr id="5" name="Espace réservé du pied de page 4">
            <a:extLst>
              <a:ext uri="{FF2B5EF4-FFF2-40B4-BE49-F238E27FC236}">
                <a16:creationId xmlns:a16="http://schemas.microsoft.com/office/drawing/2014/main" id="{CF4F43CE-B202-4E32-8D89-024BF35A27F4}"/>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4C9DB41D-4FE3-437B-9B2C-BB82FBD532DD}"/>
              </a:ext>
            </a:extLst>
          </p:cNvPr>
          <p:cNvSpPr>
            <a:spLocks noGrp="1"/>
          </p:cNvSpPr>
          <p:nvPr>
            <p:ph type="sldNum" sz="quarter" idx="12"/>
          </p:nvPr>
        </p:nvSpPr>
        <p:spPr/>
        <p:txBody>
          <a:bodyPr/>
          <a:lstStyle/>
          <a:p>
            <a:fld id="{8C283176-C17C-43E1-862E-26F06C6D0497}" type="slidenum">
              <a:rPr lang="fr-FR" dirty="0" smtClean="0"/>
              <a:t>126</a:t>
            </a:fld>
            <a:endParaRPr lang="fr-FR" dirty="0"/>
          </a:p>
        </p:txBody>
      </p:sp>
    </p:spTree>
    <p:extLst>
      <p:ext uri="{BB962C8B-B14F-4D97-AF65-F5344CB8AC3E}">
        <p14:creationId xmlns:p14="http://schemas.microsoft.com/office/powerpoint/2010/main" val="36602012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0311F-697E-439A-BB23-854806C74EDD}"/>
              </a:ext>
            </a:extLst>
          </p:cNvPr>
          <p:cNvSpPr>
            <a:spLocks noGrp="1"/>
          </p:cNvSpPr>
          <p:nvPr>
            <p:ph type="title"/>
          </p:nvPr>
        </p:nvSpPr>
        <p:spPr>
          <a:xfrm>
            <a:off x="838200" y="274321"/>
            <a:ext cx="10515600" cy="849086"/>
          </a:xfrm>
        </p:spPr>
        <p:txBody>
          <a:bodyPr/>
          <a:lstStyle/>
          <a:p>
            <a:pPr algn="ctr"/>
            <a:r>
              <a:rPr lang="fr-FR" dirty="0"/>
              <a:t>La critique utilitariste/conséquentialiste </a:t>
            </a:r>
            <a:r>
              <a:rPr lang="fr-FR" sz="2400" i="1" dirty="0"/>
              <a:t>(2/2)</a:t>
            </a:r>
          </a:p>
        </p:txBody>
      </p:sp>
      <p:sp>
        <p:nvSpPr>
          <p:cNvPr id="3" name="Espace réservé du contenu 2">
            <a:extLst>
              <a:ext uri="{FF2B5EF4-FFF2-40B4-BE49-F238E27FC236}">
                <a16:creationId xmlns:a16="http://schemas.microsoft.com/office/drawing/2014/main" id="{462618E5-40BE-4309-92AB-196DAE855372}"/>
              </a:ext>
            </a:extLst>
          </p:cNvPr>
          <p:cNvSpPr>
            <a:spLocks noGrp="1"/>
          </p:cNvSpPr>
          <p:nvPr>
            <p:ph idx="1"/>
          </p:nvPr>
        </p:nvSpPr>
        <p:spPr>
          <a:xfrm>
            <a:off x="535578" y="1240970"/>
            <a:ext cx="11325496" cy="5225143"/>
          </a:xfrm>
        </p:spPr>
        <p:txBody>
          <a:bodyPr vert="horz" lIns="91440" tIns="45720" rIns="91440" bIns="45720" rtlCol="0" anchor="t">
            <a:normAutofit lnSpcReduction="10000"/>
          </a:bodyPr>
          <a:lstStyle/>
          <a:p>
            <a:r>
              <a:rPr lang="fr-FR" dirty="0"/>
              <a:t>L’utilitarisme est au cœur de débats éthiques et politiques : vaste et puissante tradition philosophique dans le monde anglo-américain, il est largement déconsidéré en France.</a:t>
            </a:r>
          </a:p>
          <a:p>
            <a:r>
              <a:rPr lang="fr-FR" dirty="0"/>
              <a:t>Il reste une force d’émancipation pour certains ; par exemple, pour Peter Singer, le </a:t>
            </a:r>
            <a:r>
              <a:rPr lang="fr-FR" b="1" dirty="0"/>
              <a:t>bien-être animal </a:t>
            </a:r>
            <a:r>
              <a:rPr lang="fr-FR" dirty="0"/>
              <a:t>peut être inclus dans l’agrégation des utilités. </a:t>
            </a:r>
            <a:endParaRPr lang="fr-FR">
              <a:cs typeface="Calibri"/>
            </a:endParaRPr>
          </a:p>
          <a:p>
            <a:r>
              <a:rPr lang="fr-FR" dirty="0"/>
              <a:t>Mais « les anti-utilitaristes (par exemple le MAUSS) […]  perçoivent dans l'utilitarisme une </a:t>
            </a:r>
            <a:r>
              <a:rPr lang="fr-FR" b="1" dirty="0"/>
              <a:t>hégémonie du modèle économique </a:t>
            </a:r>
            <a:r>
              <a:rPr lang="fr-FR" dirty="0"/>
              <a:t>dominant et une approche purement instrumentale de l'action politique et des rapports sociaux. » (Wikipédia). En effet, les rapports entre </a:t>
            </a:r>
            <a:r>
              <a:rPr lang="fr-FR" b="1" dirty="0"/>
              <a:t>utilitarisme</a:t>
            </a:r>
            <a:r>
              <a:rPr lang="fr-FR" dirty="0"/>
              <a:t> et </a:t>
            </a:r>
            <a:r>
              <a:rPr lang="fr-FR" b="1" dirty="0"/>
              <a:t>libéralisme</a:t>
            </a:r>
            <a:r>
              <a:rPr lang="fr-FR" dirty="0"/>
              <a:t> sont étroits et complexes.</a:t>
            </a:r>
            <a:endParaRPr lang="fr-FR">
              <a:cs typeface="Calibri"/>
            </a:endParaRPr>
          </a:p>
          <a:p>
            <a:r>
              <a:rPr lang="fr-FR" dirty="0"/>
              <a:t>Que faire dans l’hypothèse où le traitement inégalitaire d’une </a:t>
            </a:r>
            <a:r>
              <a:rPr lang="fr-FR" b="1" dirty="0"/>
              <a:t>minorité</a:t>
            </a:r>
            <a:r>
              <a:rPr lang="fr-FR" dirty="0"/>
              <a:t> au sein d’une population maximiserait l’utilité de l’ensemble ? Cette virtualité « </a:t>
            </a:r>
            <a:r>
              <a:rPr lang="fr-FR" b="1" dirty="0"/>
              <a:t>sacrificielle</a:t>
            </a:r>
            <a:r>
              <a:rPr lang="fr-FR" dirty="0"/>
              <a:t> » de l’utilitarisme pose de graves questions morales.</a:t>
            </a:r>
            <a:endParaRPr lang="fr-FR" dirty="0">
              <a:cs typeface="Calibri"/>
            </a:endParaRPr>
          </a:p>
        </p:txBody>
      </p:sp>
      <p:sp>
        <p:nvSpPr>
          <p:cNvPr id="5" name="Espace réservé du pied de page 4">
            <a:extLst>
              <a:ext uri="{FF2B5EF4-FFF2-40B4-BE49-F238E27FC236}">
                <a16:creationId xmlns:a16="http://schemas.microsoft.com/office/drawing/2014/main" id="{CF4F43CE-B202-4E32-8D89-024BF35A27F4}"/>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4C9DB41D-4FE3-437B-9B2C-BB82FBD532DD}"/>
              </a:ext>
            </a:extLst>
          </p:cNvPr>
          <p:cNvSpPr>
            <a:spLocks noGrp="1"/>
          </p:cNvSpPr>
          <p:nvPr>
            <p:ph type="sldNum" sz="quarter" idx="12"/>
          </p:nvPr>
        </p:nvSpPr>
        <p:spPr/>
        <p:txBody>
          <a:bodyPr/>
          <a:lstStyle/>
          <a:p>
            <a:fld id="{8C283176-C17C-43E1-862E-26F06C6D0497}" type="slidenum">
              <a:rPr lang="fr-FR" dirty="0" smtClean="0"/>
              <a:t>127</a:t>
            </a:fld>
            <a:endParaRPr lang="fr-FR" dirty="0"/>
          </a:p>
        </p:txBody>
      </p:sp>
    </p:spTree>
    <p:extLst>
      <p:ext uri="{BB962C8B-B14F-4D97-AF65-F5344CB8AC3E}">
        <p14:creationId xmlns:p14="http://schemas.microsoft.com/office/powerpoint/2010/main" val="39804304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880631-E5FB-4182-8942-80A2A54D7B1B}"/>
              </a:ext>
            </a:extLst>
          </p:cNvPr>
          <p:cNvSpPr>
            <a:spLocks noGrp="1"/>
          </p:cNvSpPr>
          <p:nvPr>
            <p:ph type="title"/>
          </p:nvPr>
        </p:nvSpPr>
        <p:spPr/>
        <p:txBody>
          <a:bodyPr/>
          <a:lstStyle/>
          <a:p>
            <a:pPr algn="ctr"/>
            <a:r>
              <a:rPr lang="fr-FR" dirty="0">
                <a:cs typeface="Calibri Light"/>
              </a:rPr>
              <a:t>Utilitarisme </a:t>
            </a:r>
            <a:r>
              <a:rPr lang="fr-FR" i="1" dirty="0">
                <a:cs typeface="Calibri Light"/>
              </a:rPr>
              <a:t>vs </a:t>
            </a:r>
            <a:r>
              <a:rPr lang="fr-FR" dirty="0">
                <a:cs typeface="Calibri Light"/>
              </a:rPr>
              <a:t>déontologisme</a:t>
            </a:r>
          </a:p>
        </p:txBody>
      </p:sp>
      <p:sp>
        <p:nvSpPr>
          <p:cNvPr id="3" name="Espace réservé du contenu 2">
            <a:extLst>
              <a:ext uri="{FF2B5EF4-FFF2-40B4-BE49-F238E27FC236}">
                <a16:creationId xmlns:a16="http://schemas.microsoft.com/office/drawing/2014/main" id="{4A7F0020-B4BC-4646-89DC-2C46A08A84ED}"/>
              </a:ext>
            </a:extLst>
          </p:cNvPr>
          <p:cNvSpPr>
            <a:spLocks noGrp="1"/>
          </p:cNvSpPr>
          <p:nvPr>
            <p:ph idx="1"/>
          </p:nvPr>
        </p:nvSpPr>
        <p:spPr/>
        <p:txBody>
          <a:bodyPr vert="horz" lIns="91440" tIns="45720" rIns="91440" bIns="45720" rtlCol="0" anchor="t">
            <a:normAutofit/>
          </a:bodyPr>
          <a:lstStyle/>
          <a:p>
            <a:r>
              <a:rPr lang="fr-FR" dirty="0">
                <a:cs typeface="Calibri"/>
              </a:rPr>
              <a:t>Cas évoqué par Michael Sandel d'un épisode de la Guerre en Afghanistan où un officier américain laisse partir trois civils, trois bergers afghans, et subit une embuscade des talibans qui fait des dizaines de victimes de soldats américains. Logique utilitariste : menace potentielle, calcul d'utilité, tuer les bergers vs logique déontologique, respect de la vie, distinction entre civils et soldats.</a:t>
            </a:r>
            <a:endParaRPr lang="fr-FR" dirty="0"/>
          </a:p>
        </p:txBody>
      </p:sp>
    </p:spTree>
    <p:extLst>
      <p:ext uri="{BB962C8B-B14F-4D97-AF65-F5344CB8AC3E}">
        <p14:creationId xmlns:p14="http://schemas.microsoft.com/office/powerpoint/2010/main" val="4581213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a:rPr>
              <a:t>La réhabilitation du déontologisme : la théorie de la justice de Rawls</a:t>
            </a:r>
            <a:endParaRPr lang="fr-FR" dirty="0">
              <a:solidFill>
                <a:schemeClr val="accent5">
                  <a:lumMod val="75000"/>
                </a:schemeClr>
              </a:solidFill>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B66A96E6-318F-4B9E-99DA-FF2C6D2BD27E}"/>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41C4F442-61EF-409A-8A0F-2FB59BCF7501}"/>
              </a:ext>
            </a:extLst>
          </p:cNvPr>
          <p:cNvSpPr>
            <a:spLocks noGrp="1"/>
          </p:cNvSpPr>
          <p:nvPr>
            <p:ph type="sldNum" sz="quarter" idx="12"/>
          </p:nvPr>
        </p:nvSpPr>
        <p:spPr/>
        <p:txBody>
          <a:bodyPr/>
          <a:lstStyle/>
          <a:p>
            <a:fld id="{788DAB52-6294-4F97-81DD-ABD852645FBC}" type="slidenum">
              <a:rPr lang="fr-FR" dirty="0" smtClean="0"/>
              <a:t>129</a:t>
            </a:fld>
            <a:endParaRPr lang="fr-FR" dirty="0"/>
          </a:p>
        </p:txBody>
      </p:sp>
    </p:spTree>
    <p:extLst>
      <p:ext uri="{BB962C8B-B14F-4D97-AF65-F5344CB8AC3E}">
        <p14:creationId xmlns:p14="http://schemas.microsoft.com/office/powerpoint/2010/main" val="197215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pitchFamily="50" charset="0"/>
                <a:cs typeface="Gotham Medium" pitchFamily="50" charset="0"/>
              </a:rPr>
              <a:t>B) « Sens moral », éthique et morale : premières remarques</a:t>
            </a:r>
            <a:endParaRPr lang="fr-FR" sz="32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F817F2A1-F6CE-4A33-B336-8E3D5B49EAA7}"/>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944D1096-D932-4971-A351-5A7B8E2314B9}"/>
              </a:ext>
            </a:extLst>
          </p:cNvPr>
          <p:cNvSpPr>
            <a:spLocks noGrp="1"/>
          </p:cNvSpPr>
          <p:nvPr>
            <p:ph type="sldNum" sz="quarter" idx="12"/>
          </p:nvPr>
        </p:nvSpPr>
        <p:spPr/>
        <p:txBody>
          <a:bodyPr/>
          <a:lstStyle/>
          <a:p>
            <a:fld id="{788DAB52-6294-4F97-81DD-ABD852645FBC}" type="slidenum">
              <a:rPr lang="fr-FR" smtClean="0"/>
              <a:t>13</a:t>
            </a:fld>
            <a:endParaRPr lang="fr-FR"/>
          </a:p>
        </p:txBody>
      </p:sp>
    </p:spTree>
    <p:extLst>
      <p:ext uri="{BB962C8B-B14F-4D97-AF65-F5344CB8AC3E}">
        <p14:creationId xmlns:p14="http://schemas.microsoft.com/office/powerpoint/2010/main" val="21345988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4F74-5626-4B02-A38D-BECC4E975A88}"/>
              </a:ext>
            </a:extLst>
          </p:cNvPr>
          <p:cNvSpPr>
            <a:spLocks noGrp="1"/>
          </p:cNvSpPr>
          <p:nvPr>
            <p:ph type="title"/>
          </p:nvPr>
        </p:nvSpPr>
        <p:spPr>
          <a:xfrm>
            <a:off x="838200" y="204258"/>
            <a:ext cx="10515600" cy="682097"/>
          </a:xfrm>
        </p:spPr>
        <p:txBody>
          <a:bodyPr>
            <a:normAutofit fontScale="90000"/>
          </a:bodyPr>
          <a:lstStyle/>
          <a:p>
            <a:pPr algn="ctr"/>
            <a:r>
              <a:rPr lang="fr-FR" dirty="0">
                <a:cs typeface="Calibri Light"/>
              </a:rPr>
              <a:t>Réhabilitation du déontologisme</a:t>
            </a:r>
            <a:br>
              <a:rPr lang="fr-FR">
                <a:cs typeface="Calibri Light"/>
              </a:rPr>
            </a:br>
            <a:r>
              <a:rPr lang="fr-FR" dirty="0">
                <a:cs typeface="Calibri Light"/>
              </a:rPr>
              <a:t>La critique par Rawls de l'utilitarisme</a:t>
            </a:r>
          </a:p>
        </p:txBody>
      </p:sp>
      <p:sp>
        <p:nvSpPr>
          <p:cNvPr id="3" name="Espace réservé du contenu 2">
            <a:extLst>
              <a:ext uri="{FF2B5EF4-FFF2-40B4-BE49-F238E27FC236}">
                <a16:creationId xmlns:a16="http://schemas.microsoft.com/office/drawing/2014/main" id="{BD2554E2-DB0C-4F0B-8642-419A676FC0F5}"/>
              </a:ext>
            </a:extLst>
          </p:cNvPr>
          <p:cNvSpPr>
            <a:spLocks noGrp="1"/>
          </p:cNvSpPr>
          <p:nvPr>
            <p:ph idx="1"/>
          </p:nvPr>
        </p:nvSpPr>
        <p:spPr>
          <a:xfrm>
            <a:off x="372534" y="1237192"/>
            <a:ext cx="11472332" cy="5498571"/>
          </a:xfrm>
        </p:spPr>
        <p:txBody>
          <a:bodyPr vert="horz" lIns="91440" tIns="45720" rIns="91440" bIns="45720" rtlCol="0" anchor="t">
            <a:normAutofit fontScale="85000" lnSpcReduction="20000"/>
          </a:bodyPr>
          <a:lstStyle/>
          <a:p>
            <a:r>
              <a:rPr lang="fr-FR" dirty="0">
                <a:ea typeface="+mn-lt"/>
                <a:cs typeface="+mn-lt"/>
              </a:rPr>
              <a:t>Rawls, </a:t>
            </a:r>
            <a:r>
              <a:rPr lang="fr-FR" b="1" i="1" dirty="0">
                <a:ea typeface="+mn-lt"/>
                <a:cs typeface="+mn-lt"/>
              </a:rPr>
              <a:t>Théorie de la justice </a:t>
            </a:r>
            <a:r>
              <a:rPr lang="fr-FR" dirty="0">
                <a:ea typeface="+mn-lt"/>
                <a:cs typeface="+mn-lt"/>
              </a:rPr>
              <a:t>(1971) : </a:t>
            </a:r>
            <a:r>
              <a:rPr lang="fr-FR" i="1" dirty="0">
                <a:solidFill>
                  <a:srgbClr val="0070C0"/>
                </a:solidFill>
                <a:ea typeface="+mn-lt"/>
                <a:cs typeface="+mn-lt"/>
              </a:rPr>
              <a:t>« Mon but est d’élaborer une théorie de la justice qui représente une solution de rechange à la pensée utilitariste en général et donc à toutes les versions différentes qui peuvent en exister ».</a:t>
            </a:r>
          </a:p>
          <a:p>
            <a:pPr algn="just"/>
            <a:r>
              <a:rPr lang="fr-FR" dirty="0">
                <a:ea typeface="+mn-lt"/>
                <a:cs typeface="+mn-lt"/>
              </a:rPr>
              <a:t>Les deux grands principes de la théorie de la justice seraient ceux adoptés par une assemblée d'individus libres, rationnels, mais placés derrière un "</a:t>
            </a:r>
            <a:r>
              <a:rPr lang="fr-FR" b="1" dirty="0">
                <a:ea typeface="+mn-lt"/>
                <a:cs typeface="+mn-lt"/>
              </a:rPr>
              <a:t>voile d'ignorance</a:t>
            </a:r>
            <a:r>
              <a:rPr lang="fr-FR" dirty="0">
                <a:ea typeface="+mn-lt"/>
                <a:cs typeface="+mn-lt"/>
              </a:rPr>
              <a:t>", (garant, donc, de l'</a:t>
            </a:r>
            <a:r>
              <a:rPr lang="fr-FR" b="1" dirty="0">
                <a:ea typeface="+mn-lt"/>
                <a:cs typeface="+mn-lt"/>
              </a:rPr>
              <a:t>équité </a:t>
            </a:r>
            <a:r>
              <a:rPr lang="fr-FR" dirty="0">
                <a:ea typeface="+mn-lt"/>
                <a:cs typeface="+mn-lt"/>
              </a:rPr>
              <a:t>de la procédure), c'est-à-dire ignorant leur position dans la société  :</a:t>
            </a:r>
          </a:p>
          <a:p>
            <a:pPr marL="514350" indent="-514350" algn="just">
              <a:buAutoNum type="arabicPeriod"/>
            </a:pPr>
            <a:r>
              <a:rPr lang="fr-FR" dirty="0">
                <a:solidFill>
                  <a:srgbClr val="0070C0"/>
                </a:solidFill>
                <a:ea typeface="+mn-lt"/>
                <a:cs typeface="+mn-lt"/>
              </a:rPr>
              <a:t>« </a:t>
            </a:r>
            <a:r>
              <a:rPr lang="fr-FR" i="1" dirty="0">
                <a:solidFill>
                  <a:srgbClr val="0070C0"/>
                </a:solidFill>
                <a:ea typeface="+mn-lt"/>
                <a:cs typeface="+mn-lt"/>
              </a:rPr>
              <a:t>En premier lieu : chaque personne doit avoir un droit égal au système le plus étendu de libertés de base égales pour tous qui soit compatible avec le même système pour les autres.</a:t>
            </a:r>
            <a:r>
              <a:rPr lang="fr-FR" dirty="0">
                <a:solidFill>
                  <a:srgbClr val="0070C0"/>
                </a:solidFill>
                <a:ea typeface="+mn-lt"/>
                <a:cs typeface="+mn-lt"/>
              </a:rPr>
              <a:t> </a:t>
            </a:r>
            <a:endParaRPr lang="fr-FR">
              <a:cs typeface="Calibri" panose="020F0502020204030204"/>
            </a:endParaRPr>
          </a:p>
          <a:p>
            <a:pPr marL="514350" indent="-514350">
              <a:buAutoNum type="arabicPeriod"/>
            </a:pPr>
            <a:r>
              <a:rPr lang="fr-FR" i="1" dirty="0">
                <a:solidFill>
                  <a:srgbClr val="0070C0"/>
                </a:solidFill>
                <a:ea typeface="+mn-lt"/>
                <a:cs typeface="+mn-lt"/>
              </a:rPr>
              <a:t>En second lieu : les inégalités sociales et économiques doivent être organisées de façon à ce que, à la fois (a) l’on puisse raisonnablement s’attendre à ce qu’elles soient à l’avantage de chacun et (b) qu’elles soient attachées à des positions et à des fonctions ouvertes à tous. »</a:t>
            </a:r>
            <a:r>
              <a:rPr lang="fr-FR" dirty="0">
                <a:solidFill>
                  <a:srgbClr val="0070C0"/>
                </a:solidFill>
                <a:ea typeface="+mn-lt"/>
                <a:cs typeface="+mn-lt"/>
              </a:rPr>
              <a:t> </a:t>
            </a:r>
            <a:endParaRPr lang="fr-FR">
              <a:cs typeface="Calibri" panose="020F0502020204030204"/>
            </a:endParaRPr>
          </a:p>
          <a:p>
            <a:r>
              <a:rPr lang="fr-FR" dirty="0">
                <a:ea typeface="+mn-lt"/>
                <a:cs typeface="+mn-lt"/>
              </a:rPr>
              <a:t>Par cette procédure, selon Rawls, la maximisation utilitariste est doublement corrigée : elle prend ici en compte les </a:t>
            </a:r>
            <a:r>
              <a:rPr lang="fr-FR" b="1" dirty="0">
                <a:ea typeface="+mn-lt"/>
                <a:cs typeface="+mn-lt"/>
              </a:rPr>
              <a:t>droits de chaque personne</a:t>
            </a:r>
            <a:r>
              <a:rPr lang="fr-FR" dirty="0">
                <a:ea typeface="+mn-lt"/>
                <a:cs typeface="+mn-lt"/>
              </a:rPr>
              <a:t> contre la virtualité sacrificielle de l'utilitarisme; elle se soucie de la </a:t>
            </a:r>
            <a:r>
              <a:rPr lang="fr-FR" b="1" dirty="0">
                <a:ea typeface="+mn-lt"/>
                <a:cs typeface="+mn-lt"/>
              </a:rPr>
              <a:t>qualité</a:t>
            </a:r>
            <a:r>
              <a:rPr lang="fr-FR" dirty="0">
                <a:ea typeface="+mn-lt"/>
                <a:cs typeface="+mn-lt"/>
              </a:rPr>
              <a:t> </a:t>
            </a:r>
            <a:r>
              <a:rPr lang="fr-FR" b="1" dirty="0">
                <a:ea typeface="+mn-lt"/>
                <a:cs typeface="+mn-lt"/>
              </a:rPr>
              <a:t>de la satisfaction</a:t>
            </a:r>
            <a:r>
              <a:rPr lang="fr-FR" dirty="0">
                <a:ea typeface="+mn-lt"/>
                <a:cs typeface="+mn-lt"/>
              </a:rPr>
              <a:t>, en distinguant le système des libertés de la question de la répartition des richesses.</a:t>
            </a:r>
          </a:p>
          <a:p>
            <a:endParaRPr lang="fr-FR">
              <a:cs typeface="Calibri" panose="020F0502020204030204"/>
            </a:endParaRPr>
          </a:p>
          <a:p>
            <a:pPr marL="0" indent="0">
              <a:buNone/>
            </a:pPr>
            <a:endParaRPr lang="en-US">
              <a:cs typeface="Calibri" panose="020F0502020204030204"/>
            </a:endParaRPr>
          </a:p>
          <a:p>
            <a:endParaRPr lang="fr-FR">
              <a:cs typeface="Calibri"/>
            </a:endParaRPr>
          </a:p>
          <a:p>
            <a:endParaRPr lang="en-US">
              <a:cs typeface="Calibri"/>
            </a:endParaRPr>
          </a:p>
          <a:p>
            <a:endParaRPr lang="fr-FR">
              <a:cs typeface="Calibri"/>
            </a:endParaRPr>
          </a:p>
        </p:txBody>
      </p:sp>
    </p:spTree>
    <p:extLst>
      <p:ext uri="{BB962C8B-B14F-4D97-AF65-F5344CB8AC3E}">
        <p14:creationId xmlns:p14="http://schemas.microsoft.com/office/powerpoint/2010/main" val="24860247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4F74-5626-4B02-A38D-BECC4E975A88}"/>
              </a:ext>
            </a:extLst>
          </p:cNvPr>
          <p:cNvSpPr>
            <a:spLocks noGrp="1"/>
          </p:cNvSpPr>
          <p:nvPr>
            <p:ph type="title"/>
          </p:nvPr>
        </p:nvSpPr>
        <p:spPr>
          <a:xfrm>
            <a:off x="838200" y="204258"/>
            <a:ext cx="10515600" cy="682097"/>
          </a:xfrm>
        </p:spPr>
        <p:txBody>
          <a:bodyPr>
            <a:normAutofit fontScale="90000"/>
          </a:bodyPr>
          <a:lstStyle/>
          <a:p>
            <a:pPr algn="ctr"/>
            <a:r>
              <a:rPr lang="fr-FR" dirty="0">
                <a:cs typeface="Calibri Light"/>
              </a:rPr>
              <a:t>Réhabilitation du déontologisme</a:t>
            </a:r>
            <a:br>
              <a:rPr lang="fr-FR">
                <a:cs typeface="Calibri Light"/>
              </a:rPr>
            </a:br>
            <a:r>
              <a:rPr lang="fr-FR" dirty="0">
                <a:cs typeface="Calibri Light"/>
              </a:rPr>
              <a:t>La critique par Rawls de l'utilitarisme</a:t>
            </a:r>
          </a:p>
        </p:txBody>
      </p:sp>
      <p:sp>
        <p:nvSpPr>
          <p:cNvPr id="3" name="Espace réservé du contenu 2">
            <a:extLst>
              <a:ext uri="{FF2B5EF4-FFF2-40B4-BE49-F238E27FC236}">
                <a16:creationId xmlns:a16="http://schemas.microsoft.com/office/drawing/2014/main" id="{BD2554E2-DB0C-4F0B-8642-419A676FC0F5}"/>
              </a:ext>
            </a:extLst>
          </p:cNvPr>
          <p:cNvSpPr>
            <a:spLocks noGrp="1"/>
          </p:cNvSpPr>
          <p:nvPr>
            <p:ph idx="1"/>
          </p:nvPr>
        </p:nvSpPr>
        <p:spPr>
          <a:xfrm>
            <a:off x="372534" y="1182158"/>
            <a:ext cx="11472332" cy="5553605"/>
          </a:xfrm>
        </p:spPr>
        <p:txBody>
          <a:bodyPr vert="horz" lIns="91440" tIns="45720" rIns="91440" bIns="45720" rtlCol="0" anchor="t">
            <a:normAutofit fontScale="92500" lnSpcReduction="20000"/>
          </a:bodyPr>
          <a:lstStyle/>
          <a:p>
            <a:r>
              <a:rPr lang="fr-FR" dirty="0">
                <a:ea typeface="+mn-lt"/>
                <a:cs typeface="+mn-lt"/>
              </a:rPr>
              <a:t>Rawls entend concilier le </a:t>
            </a:r>
            <a:r>
              <a:rPr lang="fr-FR" b="1" dirty="0">
                <a:ea typeface="+mn-lt"/>
                <a:cs typeface="+mn-lt"/>
              </a:rPr>
              <a:t>principe d’une liberté la plus large possible</a:t>
            </a:r>
            <a:r>
              <a:rPr lang="fr-FR" dirty="0">
                <a:ea typeface="+mn-lt"/>
                <a:cs typeface="+mn-lt"/>
              </a:rPr>
              <a:t> (elle-même compatible avec l’égalité formelle des droits des citoyens), avec le souci d’une justice sociale atténuant les inégalités matérielles ; d’où l’importance chez ce Rawls des préoccupations économiques qui transparaissent dans le « </a:t>
            </a:r>
            <a:r>
              <a:rPr lang="fr-FR" b="1" dirty="0">
                <a:ea typeface="+mn-lt"/>
                <a:cs typeface="+mn-lt"/>
              </a:rPr>
              <a:t>principe de différence</a:t>
            </a:r>
            <a:r>
              <a:rPr lang="fr-FR" dirty="0">
                <a:ea typeface="+mn-lt"/>
                <a:cs typeface="+mn-lt"/>
              </a:rPr>
              <a:t> ». </a:t>
            </a:r>
            <a:endParaRPr lang="fr-FR">
              <a:cs typeface="Calibri"/>
            </a:endParaRPr>
          </a:p>
          <a:p>
            <a:r>
              <a:rPr lang="fr-FR" dirty="0">
                <a:cs typeface="Calibri"/>
              </a:rPr>
              <a:t>Sa théorie de la justice emprunte au </a:t>
            </a:r>
            <a:r>
              <a:rPr lang="fr-FR" b="1" dirty="0">
                <a:cs typeface="Calibri"/>
              </a:rPr>
              <a:t>contractualisme</a:t>
            </a:r>
            <a:r>
              <a:rPr lang="fr-FR" dirty="0">
                <a:cs typeface="Calibri"/>
              </a:rPr>
              <a:t>, non pas pour fonder la société, mais pour évaluer les principes de justice retenus par la société :</a:t>
            </a:r>
            <a:r>
              <a:rPr lang="fr-FR" i="1" dirty="0">
                <a:cs typeface="Calibri"/>
              </a:rPr>
              <a:t> </a:t>
            </a:r>
            <a:r>
              <a:rPr lang="fr-FR" dirty="0">
                <a:ea typeface="+mn-lt"/>
                <a:cs typeface="+mn-lt"/>
              </a:rPr>
              <a:t>le contrat est une procédure de délibération invocable à tous moments  pour répondre à la demande éthique de la société.</a:t>
            </a:r>
            <a:endParaRPr lang="fr-FR">
              <a:cs typeface="Calibri"/>
            </a:endParaRPr>
          </a:p>
          <a:p>
            <a:r>
              <a:rPr lang="fr-FR" dirty="0">
                <a:cs typeface="Calibri"/>
              </a:rPr>
              <a:t>Ce faisant, Rawls articule la rationalité utilitariste avec une conception plus kantienne du raisonnable, à savoir du Juste déontologique. Selon Catherine </a:t>
            </a:r>
            <a:r>
              <a:rPr lang="fr-FR" dirty="0" err="1">
                <a:cs typeface="Calibri"/>
              </a:rPr>
              <a:t>Audard</a:t>
            </a:r>
            <a:r>
              <a:rPr lang="fr-FR" dirty="0">
                <a:cs typeface="Calibri"/>
              </a:rPr>
              <a:t>, spécialiste française de la pensée libérale : </a:t>
            </a:r>
            <a:r>
              <a:rPr lang="fr-FR" i="1" dirty="0">
                <a:solidFill>
                  <a:srgbClr val="0070C0"/>
                </a:solidFill>
                <a:cs typeface="Calibri"/>
              </a:rPr>
              <a:t>«</a:t>
            </a:r>
            <a:r>
              <a:rPr lang="fr-FR" i="1" dirty="0">
                <a:solidFill>
                  <a:srgbClr val="0070C0"/>
                </a:solidFill>
                <a:ea typeface="+mn-lt"/>
                <a:cs typeface="+mn-lt"/>
              </a:rPr>
              <a:t> Le Rationnel représente la recherche, par chacun, de satisfaction de ses intérêts et renvoie au Bien. Le Raisonnable représente les contraintes des termes équitables de la coopération sociale et renvoie au Juste. » </a:t>
            </a:r>
          </a:p>
          <a:p>
            <a:r>
              <a:rPr lang="fr-FR" dirty="0">
                <a:cs typeface="Calibri" panose="020F0502020204030204"/>
              </a:rPr>
              <a:t>La philosophie de John Rawls est assez proche de </a:t>
            </a:r>
            <a:r>
              <a:rPr lang="fr-FR" b="1" dirty="0">
                <a:cs typeface="Calibri" panose="020F0502020204030204"/>
              </a:rPr>
              <a:t>l'idéal de la social-démocratie</a:t>
            </a:r>
            <a:r>
              <a:rPr lang="fr-FR" dirty="0">
                <a:cs typeface="Calibri" panose="020F0502020204030204"/>
              </a:rPr>
              <a:t>, cherchant à réduire les inégalités sans renoncer au marché, tout en préservant les droits subjectifs fondamentaux.</a:t>
            </a:r>
            <a:endParaRPr lang="fr-FR" dirty="0">
              <a:solidFill>
                <a:srgbClr val="000000"/>
              </a:solidFill>
              <a:cs typeface="Calibri" panose="020F0502020204030204"/>
            </a:endParaRPr>
          </a:p>
          <a:p>
            <a:pPr marL="0" indent="0">
              <a:buNone/>
            </a:pPr>
            <a:endParaRPr lang="en-US">
              <a:cs typeface="Calibri" panose="020F0502020204030204"/>
            </a:endParaRPr>
          </a:p>
          <a:p>
            <a:endParaRPr lang="fr-FR">
              <a:cs typeface="Calibri"/>
            </a:endParaRPr>
          </a:p>
          <a:p>
            <a:endParaRPr lang="en-US">
              <a:cs typeface="Calibri"/>
            </a:endParaRPr>
          </a:p>
          <a:p>
            <a:endParaRPr lang="fr-FR">
              <a:cs typeface="Calibri"/>
            </a:endParaRPr>
          </a:p>
        </p:txBody>
      </p:sp>
    </p:spTree>
    <p:extLst>
      <p:ext uri="{BB962C8B-B14F-4D97-AF65-F5344CB8AC3E}">
        <p14:creationId xmlns:p14="http://schemas.microsoft.com/office/powerpoint/2010/main" val="12626979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a:rPr>
              <a:t>Les lacune de l'anthropologie libérale : éthique et pensées du soupçon (Nietzsche, Freud)</a:t>
            </a:r>
            <a:endParaRPr lang="fr-FR" dirty="0">
              <a:solidFill>
                <a:schemeClr val="accent5">
                  <a:lumMod val="75000"/>
                </a:schemeClr>
              </a:solidFill>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B66A96E6-318F-4B9E-99DA-FF2C6D2BD27E}"/>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41C4F442-61EF-409A-8A0F-2FB59BCF7501}"/>
              </a:ext>
            </a:extLst>
          </p:cNvPr>
          <p:cNvSpPr>
            <a:spLocks noGrp="1"/>
          </p:cNvSpPr>
          <p:nvPr>
            <p:ph type="sldNum" sz="quarter" idx="12"/>
          </p:nvPr>
        </p:nvSpPr>
        <p:spPr/>
        <p:txBody>
          <a:bodyPr/>
          <a:lstStyle/>
          <a:p>
            <a:fld id="{788DAB52-6294-4F97-81DD-ABD852645FBC}" type="slidenum">
              <a:rPr lang="fr-FR" dirty="0" smtClean="0"/>
              <a:t>132</a:t>
            </a:fld>
            <a:endParaRPr lang="fr-FR" dirty="0"/>
          </a:p>
        </p:txBody>
      </p:sp>
    </p:spTree>
    <p:extLst>
      <p:ext uri="{BB962C8B-B14F-4D97-AF65-F5344CB8AC3E}">
        <p14:creationId xmlns:p14="http://schemas.microsoft.com/office/powerpoint/2010/main" val="21291299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92F1C2-58B6-4E11-8466-D5C48A51B45E}"/>
              </a:ext>
            </a:extLst>
          </p:cNvPr>
          <p:cNvSpPr>
            <a:spLocks noGrp="1"/>
          </p:cNvSpPr>
          <p:nvPr>
            <p:ph type="title"/>
          </p:nvPr>
        </p:nvSpPr>
        <p:spPr>
          <a:xfrm>
            <a:off x="838200" y="348378"/>
            <a:ext cx="10515600" cy="1325563"/>
          </a:xfrm>
        </p:spPr>
        <p:txBody>
          <a:bodyPr/>
          <a:lstStyle/>
          <a:p>
            <a:pPr algn="ctr"/>
            <a:r>
              <a:rPr lang="fr-FR" dirty="0"/>
              <a:t>Les lacunes de l'anthropologie libérale</a:t>
            </a:r>
            <a:br>
              <a:rPr lang="fr-FR"/>
            </a:br>
            <a:r>
              <a:rPr lang="fr-FR" dirty="0"/>
              <a:t>La critique nietzschéenne</a:t>
            </a:r>
          </a:p>
        </p:txBody>
      </p:sp>
      <p:sp>
        <p:nvSpPr>
          <p:cNvPr id="3" name="Espace réservé du contenu 2">
            <a:extLst>
              <a:ext uri="{FF2B5EF4-FFF2-40B4-BE49-F238E27FC236}">
                <a16:creationId xmlns:a16="http://schemas.microsoft.com/office/drawing/2014/main" id="{EFDBC4BA-DDD6-4422-B613-33E5E70E3E4F}"/>
              </a:ext>
            </a:extLst>
          </p:cNvPr>
          <p:cNvSpPr>
            <a:spLocks noGrp="1"/>
          </p:cNvSpPr>
          <p:nvPr>
            <p:ph idx="1"/>
          </p:nvPr>
        </p:nvSpPr>
        <p:spPr>
          <a:xfrm>
            <a:off x="666750" y="1825625"/>
            <a:ext cx="11029950" cy="4351338"/>
          </a:xfrm>
        </p:spPr>
        <p:txBody>
          <a:bodyPr vert="horz" lIns="91440" tIns="45720" rIns="91440" bIns="45720" rtlCol="0" anchor="t">
            <a:normAutofit/>
          </a:bodyPr>
          <a:lstStyle/>
          <a:p>
            <a:r>
              <a:rPr lang="fr-FR" dirty="0">
                <a:cs typeface="Calibri"/>
              </a:rPr>
              <a:t>Nietzsche qualifie la "morale" de "Circé de l'humanité".</a:t>
            </a:r>
          </a:p>
          <a:p>
            <a:r>
              <a:rPr lang="fr-FR" dirty="0">
                <a:cs typeface="Calibri"/>
              </a:rPr>
              <a:t>La démarche de Nietzsche est "</a:t>
            </a:r>
            <a:r>
              <a:rPr lang="fr-FR" b="1" dirty="0">
                <a:cs typeface="Calibri"/>
              </a:rPr>
              <a:t>généalogique</a:t>
            </a:r>
            <a:r>
              <a:rPr lang="fr-FR" dirty="0">
                <a:cs typeface="Calibri"/>
              </a:rPr>
              <a:t>" (cf. </a:t>
            </a:r>
            <a:r>
              <a:rPr lang="fr-FR" i="1" dirty="0">
                <a:cs typeface="Calibri"/>
              </a:rPr>
              <a:t>La Généalogie de la morale</a:t>
            </a:r>
            <a:r>
              <a:rPr lang="fr-FR" dirty="0">
                <a:cs typeface="Calibri"/>
              </a:rPr>
              <a:t>), il s'agit, d'une part, de voir d'où viennent les valeurs d'une société à une époque donnée, et, d'autre part, d'en proposer une évaluation qui découle de la force intensificatrice et affirmative de la vie elle-même.</a:t>
            </a:r>
          </a:p>
          <a:p>
            <a:r>
              <a:rPr lang="fr-FR" dirty="0">
                <a:cs typeface="Calibri"/>
              </a:rPr>
              <a:t>Pour Nietzsche, la morale kantienne s'inscrit dans la continuité de la morale platonicienne et chrétienne, et ces valeurs "altruistes" sont hostiles à la vie.</a:t>
            </a:r>
          </a:p>
        </p:txBody>
      </p:sp>
      <p:sp>
        <p:nvSpPr>
          <p:cNvPr id="5" name="Espace réservé du pied de page 4">
            <a:extLst>
              <a:ext uri="{FF2B5EF4-FFF2-40B4-BE49-F238E27FC236}">
                <a16:creationId xmlns:a16="http://schemas.microsoft.com/office/drawing/2014/main" id="{09CECF0F-FF8E-49EA-9B3F-864C7D8F74F3}"/>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CBE0A722-39AA-4AAF-A1D0-D0B1C30E18E0}"/>
              </a:ext>
            </a:extLst>
          </p:cNvPr>
          <p:cNvSpPr>
            <a:spLocks noGrp="1"/>
          </p:cNvSpPr>
          <p:nvPr>
            <p:ph type="sldNum" sz="quarter" idx="12"/>
          </p:nvPr>
        </p:nvSpPr>
        <p:spPr/>
        <p:txBody>
          <a:bodyPr/>
          <a:lstStyle/>
          <a:p>
            <a:fld id="{8C283176-C17C-43E1-862E-26F06C6D0497}" type="slidenum">
              <a:rPr lang="fr-FR" dirty="0" smtClean="0"/>
              <a:t>133</a:t>
            </a:fld>
            <a:endParaRPr lang="fr-FR" dirty="0"/>
          </a:p>
        </p:txBody>
      </p:sp>
    </p:spTree>
    <p:extLst>
      <p:ext uri="{BB962C8B-B14F-4D97-AF65-F5344CB8AC3E}">
        <p14:creationId xmlns:p14="http://schemas.microsoft.com/office/powerpoint/2010/main" val="33699353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9EC16E-ABDC-4764-A087-3ABF4DF3052F}"/>
              </a:ext>
            </a:extLst>
          </p:cNvPr>
          <p:cNvSpPr>
            <a:spLocks noGrp="1"/>
          </p:cNvSpPr>
          <p:nvPr>
            <p:ph type="title"/>
          </p:nvPr>
        </p:nvSpPr>
        <p:spPr/>
        <p:txBody>
          <a:bodyPr/>
          <a:lstStyle/>
          <a:p>
            <a:pPr algn="ctr"/>
            <a:r>
              <a:rPr lang="fr-FR" dirty="0">
                <a:cs typeface="Calibri Light"/>
              </a:rPr>
              <a:t>Les lacunes de l'anthropologie libérale</a:t>
            </a:r>
            <a:br>
              <a:rPr lang="fr-FR">
                <a:cs typeface="Calibri Light"/>
              </a:rPr>
            </a:br>
            <a:r>
              <a:rPr lang="fr-FR" dirty="0">
                <a:cs typeface="Calibri Light"/>
              </a:rPr>
              <a:t>La perspective psychanalytique</a:t>
            </a:r>
          </a:p>
        </p:txBody>
      </p:sp>
      <p:sp>
        <p:nvSpPr>
          <p:cNvPr id="3" name="Espace réservé du contenu 2">
            <a:extLst>
              <a:ext uri="{FF2B5EF4-FFF2-40B4-BE49-F238E27FC236}">
                <a16:creationId xmlns:a16="http://schemas.microsoft.com/office/drawing/2014/main" id="{3075DB1D-2536-45B4-96AC-C91D5384F1C4}"/>
              </a:ext>
            </a:extLst>
          </p:cNvPr>
          <p:cNvSpPr>
            <a:spLocks noGrp="1"/>
          </p:cNvSpPr>
          <p:nvPr>
            <p:ph idx="1"/>
          </p:nvPr>
        </p:nvSpPr>
        <p:spPr/>
        <p:txBody>
          <a:bodyPr vert="horz" lIns="91440" tIns="45720" rIns="91440" bIns="45720" rtlCol="0" anchor="t">
            <a:normAutofit/>
          </a:bodyPr>
          <a:lstStyle/>
          <a:p>
            <a:r>
              <a:rPr lang="fr-FR" dirty="0">
                <a:cs typeface="Calibri"/>
              </a:rPr>
              <a:t>D'où vient le </a:t>
            </a:r>
            <a:r>
              <a:rPr lang="fr-FR" b="1" dirty="0">
                <a:cs typeface="Calibri"/>
              </a:rPr>
              <a:t>sens moral </a:t>
            </a:r>
            <a:r>
              <a:rPr lang="fr-FR" dirty="0">
                <a:cs typeface="Calibri"/>
              </a:rPr>
              <a:t>? La perspective psychanalytique a beaucoup en commun avec celle de Nietzsche, bien qu'elle réponde distinctement à cette question.</a:t>
            </a:r>
          </a:p>
          <a:p>
            <a:r>
              <a:rPr lang="fr-FR" dirty="0">
                <a:cs typeface="Calibri"/>
              </a:rPr>
              <a:t>Le sens moral correspond à ce qu'après Freud on appelle "</a:t>
            </a:r>
            <a:r>
              <a:rPr lang="fr-FR" b="1" dirty="0">
                <a:cs typeface="Calibri"/>
              </a:rPr>
              <a:t>surmoi</a:t>
            </a:r>
            <a:r>
              <a:rPr lang="fr-FR" dirty="0">
                <a:cs typeface="Calibri"/>
              </a:rPr>
              <a:t>", auquel il faut ajouter la notion d' "</a:t>
            </a:r>
            <a:r>
              <a:rPr lang="fr-FR" b="1" dirty="0">
                <a:cs typeface="Calibri"/>
              </a:rPr>
              <a:t>idéal du moi</a:t>
            </a:r>
            <a:r>
              <a:rPr lang="fr-FR" dirty="0">
                <a:cs typeface="Calibri"/>
              </a:rPr>
              <a:t>".</a:t>
            </a:r>
          </a:p>
          <a:p>
            <a:r>
              <a:rPr lang="fr-FR" dirty="0">
                <a:solidFill>
                  <a:srgbClr val="FF0000"/>
                </a:solidFill>
                <a:cs typeface="Calibri"/>
              </a:rPr>
              <a:t>La notion de "</a:t>
            </a:r>
            <a:r>
              <a:rPr lang="fr-FR" b="1" dirty="0">
                <a:solidFill>
                  <a:srgbClr val="FF0000"/>
                </a:solidFill>
                <a:cs typeface="Calibri"/>
              </a:rPr>
              <a:t>sublimation</a:t>
            </a:r>
            <a:r>
              <a:rPr lang="fr-FR" dirty="0">
                <a:solidFill>
                  <a:srgbClr val="FF0000"/>
                </a:solidFill>
                <a:cs typeface="Calibri"/>
              </a:rPr>
              <a:t>".</a:t>
            </a:r>
          </a:p>
        </p:txBody>
      </p:sp>
      <p:sp>
        <p:nvSpPr>
          <p:cNvPr id="5" name="Espace réservé du pied de page 4">
            <a:extLst>
              <a:ext uri="{FF2B5EF4-FFF2-40B4-BE49-F238E27FC236}">
                <a16:creationId xmlns:a16="http://schemas.microsoft.com/office/drawing/2014/main" id="{FD405327-B17A-48C4-B86D-EBD1377B1D76}"/>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F3F638D6-FA3A-4256-8EDB-C251954AF329}"/>
              </a:ext>
            </a:extLst>
          </p:cNvPr>
          <p:cNvSpPr>
            <a:spLocks noGrp="1"/>
          </p:cNvSpPr>
          <p:nvPr>
            <p:ph type="sldNum" sz="quarter" idx="12"/>
          </p:nvPr>
        </p:nvSpPr>
        <p:spPr/>
        <p:txBody>
          <a:bodyPr/>
          <a:lstStyle/>
          <a:p>
            <a:fld id="{8C283176-C17C-43E1-862E-26F06C6D0497}" type="slidenum">
              <a:rPr lang="fr-FR" dirty="0" smtClean="0"/>
              <a:t>134</a:t>
            </a:fld>
            <a:endParaRPr lang="fr-FR" dirty="0"/>
          </a:p>
        </p:txBody>
      </p:sp>
    </p:spTree>
    <p:extLst>
      <p:ext uri="{BB962C8B-B14F-4D97-AF65-F5344CB8AC3E}">
        <p14:creationId xmlns:p14="http://schemas.microsoft.com/office/powerpoint/2010/main" val="5454131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1004029"/>
            <a:ext cx="9144000" cy="2029628"/>
          </a:xfrm>
        </p:spPr>
        <p:txBody>
          <a:bodyPr>
            <a:normAutofit/>
          </a:bodyPr>
          <a:lstStyle/>
          <a:p>
            <a:r>
              <a:rPr lang="fr-FR" spc="-240" dirty="0">
                <a:solidFill>
                  <a:schemeClr val="accent5">
                    <a:lumMod val="75000"/>
                  </a:schemeClr>
                </a:solidFill>
                <a:latin typeface="Gotham Medium" pitchFamily="50" charset="0"/>
                <a:cs typeface="Gotham Medium" pitchFamily="50" charset="0"/>
              </a:rPr>
              <a:t>Introduction à la</a:t>
            </a:r>
            <a:br>
              <a:rPr lang="fr-FR" spc="-240">
                <a:solidFill>
                  <a:schemeClr val="accent5">
                    <a:lumMod val="75000"/>
                  </a:schemeClr>
                </a:solidFill>
                <a:latin typeface="Gotham Medium" pitchFamily="50" charset="0"/>
                <a:cs typeface="Gotham Medium" pitchFamily="50" charset="0"/>
              </a:rPr>
            </a:br>
            <a:r>
              <a:rPr lang="fr-FR" spc="-240" dirty="0">
                <a:solidFill>
                  <a:schemeClr val="accent5">
                    <a:lumMod val="75000"/>
                  </a:schemeClr>
                </a:solidFill>
                <a:latin typeface="Gotham Medium" pitchFamily="50" charset="0"/>
                <a:cs typeface="Gotham Medium" pitchFamily="50" charset="0"/>
              </a:rPr>
              <a:t>philosophie éthique et morale</a:t>
            </a:r>
            <a:endParaRPr lang="fr-FR" dirty="0"/>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a:normAutofit lnSpcReduction="10000"/>
          </a:bodyPr>
          <a:lstStyle/>
          <a:p>
            <a:r>
              <a:rPr lang="fr-FR" sz="3200" dirty="0"/>
              <a:t>Séance 4)</a:t>
            </a:r>
          </a:p>
          <a:p>
            <a:r>
              <a:rPr lang="fr-FR" sz="3200" dirty="0"/>
              <a:t>La question éthique en ce début du XXIe siècle,</a:t>
            </a:r>
          </a:p>
          <a:p>
            <a:r>
              <a:rPr lang="fr-FR" sz="3200" dirty="0"/>
              <a:t>quels enjeux ?</a:t>
            </a: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4" name="Espace réservé du pied de page 3">
            <a:extLst>
              <a:ext uri="{FF2B5EF4-FFF2-40B4-BE49-F238E27FC236}">
                <a16:creationId xmlns:a16="http://schemas.microsoft.com/office/drawing/2014/main" id="{71EA3140-3FDC-4B38-840B-A2B19C5A3FD5}"/>
              </a:ext>
            </a:extLst>
          </p:cNvPr>
          <p:cNvSpPr>
            <a:spLocks noGrp="1"/>
          </p:cNvSpPr>
          <p:nvPr>
            <p:ph type="ftr" sz="quarter" idx="11"/>
          </p:nvPr>
        </p:nvSpPr>
        <p:spPr/>
        <p:txBody>
          <a:bodyPr/>
          <a:lstStyle/>
          <a:p>
            <a:r>
              <a:rPr lang="fr-FR" dirty="0"/>
              <a:t>Pole Humanités Design Département des Relations Humaines</a:t>
            </a:r>
          </a:p>
        </p:txBody>
      </p:sp>
      <p:sp>
        <p:nvSpPr>
          <p:cNvPr id="5" name="Espace réservé du numéro de diapositive 4">
            <a:extLst>
              <a:ext uri="{FF2B5EF4-FFF2-40B4-BE49-F238E27FC236}">
                <a16:creationId xmlns:a16="http://schemas.microsoft.com/office/drawing/2014/main" id="{0DEDB52F-DB43-4639-9AC2-B483041BA1F1}"/>
              </a:ext>
            </a:extLst>
          </p:cNvPr>
          <p:cNvSpPr>
            <a:spLocks noGrp="1"/>
          </p:cNvSpPr>
          <p:nvPr>
            <p:ph type="sldNum" sz="quarter" idx="12"/>
          </p:nvPr>
        </p:nvSpPr>
        <p:spPr/>
        <p:txBody>
          <a:bodyPr/>
          <a:lstStyle/>
          <a:p>
            <a:fld id="{788DAB52-6294-4F97-81DD-ABD852645FBC}" type="slidenum">
              <a:rPr lang="fr-FR" dirty="0" smtClean="0"/>
              <a:t>135</a:t>
            </a:fld>
            <a:endParaRPr lang="fr-FR" dirty="0"/>
          </a:p>
        </p:txBody>
      </p:sp>
    </p:spTree>
    <p:extLst>
      <p:ext uri="{BB962C8B-B14F-4D97-AF65-F5344CB8AC3E}">
        <p14:creationId xmlns:p14="http://schemas.microsoft.com/office/powerpoint/2010/main" val="38872439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a:xfrm>
            <a:off x="1492828" y="1330036"/>
            <a:ext cx="9469582" cy="3990109"/>
          </a:xfrm>
        </p:spPr>
        <p:txBody>
          <a:bodyPr vert="horz" lIns="91440" tIns="45720" rIns="91440" bIns="45720" rtlCol="0" anchor="t">
            <a:normAutofit fontScale="92500" lnSpcReduction="10000"/>
          </a:bodyPr>
          <a:lstStyle/>
          <a:p>
            <a:r>
              <a:rPr lang="fr-FR" sz="3600" dirty="0"/>
              <a:t>Plan de la quatrième séance</a:t>
            </a:r>
          </a:p>
          <a:p>
            <a:pPr marL="363855" algn="l"/>
            <a:r>
              <a:rPr lang="fr-FR" sz="3600" dirty="0"/>
              <a:t>A) Eléments de contexte historique</a:t>
            </a:r>
            <a:endParaRPr lang="fr-FR" sz="3600" dirty="0">
              <a:cs typeface="Calibri" panose="020F0502020204030204"/>
            </a:endParaRPr>
          </a:p>
          <a:p>
            <a:pPr marL="363855" algn="l"/>
            <a:r>
              <a:rPr lang="fr-FR" sz="3600" spc="-240" dirty="0">
                <a:latin typeface="Calibri"/>
                <a:cs typeface="Gotham Medium" pitchFamily="50" charset="0"/>
              </a:rPr>
              <a:t>B) Quelques grands enjeux éthiques actuels : </a:t>
            </a:r>
            <a:br>
              <a:rPr lang="fr-FR" sz="3600" spc="-240" dirty="0">
                <a:latin typeface="Calibri"/>
                <a:cs typeface="Gotham Medium" pitchFamily="50" charset="0"/>
              </a:rPr>
            </a:br>
            <a:r>
              <a:rPr lang="fr-FR" sz="3600" spc="-240" dirty="0">
                <a:latin typeface="Calibri"/>
                <a:cs typeface="Gotham Medium" pitchFamily="50" charset="0"/>
              </a:rPr>
              <a:t>a) Science et technique</a:t>
            </a:r>
            <a:br>
              <a:rPr lang="fr-FR" sz="3600" spc="-240" dirty="0">
                <a:latin typeface="Calibri"/>
                <a:cs typeface="Gotham Medium" pitchFamily="50" charset="0"/>
              </a:rPr>
            </a:br>
            <a:r>
              <a:rPr lang="fr-FR" sz="3600" spc="-240" dirty="0">
                <a:latin typeface="Calibri"/>
                <a:cs typeface="Gotham Medium" pitchFamily="50" charset="0"/>
              </a:rPr>
              <a:t>b) Justice sociale</a:t>
            </a:r>
            <a:br>
              <a:rPr lang="fr-FR" sz="3600" spc="-240" dirty="0">
                <a:latin typeface="Calibri"/>
                <a:cs typeface="Gotham Medium" pitchFamily="50" charset="0"/>
              </a:rPr>
            </a:br>
            <a:r>
              <a:rPr lang="fr-FR" sz="3600" spc="-240" dirty="0">
                <a:latin typeface="Calibri"/>
                <a:cs typeface="Gotham Medium" pitchFamily="50" charset="0"/>
              </a:rPr>
              <a:t>c) Quête de sens</a:t>
            </a:r>
          </a:p>
          <a:p>
            <a:pPr marL="363855" algn="l"/>
            <a:r>
              <a:rPr lang="fr-FR" sz="3600" dirty="0"/>
              <a:t>C) Conclusion : de l’éthique générale à l’éthique de l’ingénieur</a:t>
            </a:r>
            <a:endParaRPr lang="fr-FR" sz="3600" dirty="0">
              <a:cs typeface="Calibri"/>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2" name="Espace réservé du pied de page 1">
            <a:extLst>
              <a:ext uri="{FF2B5EF4-FFF2-40B4-BE49-F238E27FC236}">
                <a16:creationId xmlns:a16="http://schemas.microsoft.com/office/drawing/2014/main" id="{B3295DC0-8235-426A-A23F-DBAA6A954F32}"/>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FF78AC11-BE08-45B5-AF64-8C075F94DD5D}"/>
              </a:ext>
            </a:extLst>
          </p:cNvPr>
          <p:cNvSpPr>
            <a:spLocks noGrp="1"/>
          </p:cNvSpPr>
          <p:nvPr>
            <p:ph type="sldNum" sz="quarter" idx="12"/>
          </p:nvPr>
        </p:nvSpPr>
        <p:spPr/>
        <p:txBody>
          <a:bodyPr/>
          <a:lstStyle/>
          <a:p>
            <a:fld id="{788DAB52-6294-4F97-81DD-ABD852645FBC}" type="slidenum">
              <a:rPr lang="fr-FR" dirty="0" smtClean="0"/>
              <a:t>136</a:t>
            </a:fld>
            <a:endParaRPr lang="fr-FR" dirty="0"/>
          </a:p>
        </p:txBody>
      </p:sp>
    </p:spTree>
    <p:extLst>
      <p:ext uri="{BB962C8B-B14F-4D97-AF65-F5344CB8AC3E}">
        <p14:creationId xmlns:p14="http://schemas.microsoft.com/office/powerpoint/2010/main" val="3421680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pitchFamily="50" charset="0"/>
                <a:cs typeface="Gotham Medium" pitchFamily="50" charset="0"/>
              </a:rPr>
              <a:t>A) Eléments de contexte historique</a:t>
            </a:r>
            <a:endParaRPr lang="fr-FR" sz="32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28351D40-EF68-46F6-AE4B-B59113A6A584}"/>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58016155-702D-464F-9A8A-0C6724D886A3}"/>
              </a:ext>
            </a:extLst>
          </p:cNvPr>
          <p:cNvSpPr>
            <a:spLocks noGrp="1"/>
          </p:cNvSpPr>
          <p:nvPr>
            <p:ph type="sldNum" sz="quarter" idx="12"/>
          </p:nvPr>
        </p:nvSpPr>
        <p:spPr/>
        <p:txBody>
          <a:bodyPr/>
          <a:lstStyle/>
          <a:p>
            <a:fld id="{788DAB52-6294-4F97-81DD-ABD852645FBC}" type="slidenum">
              <a:rPr lang="fr-FR" dirty="0" smtClean="0"/>
              <a:t>137</a:t>
            </a:fld>
            <a:endParaRPr lang="fr-FR" dirty="0"/>
          </a:p>
        </p:txBody>
      </p:sp>
    </p:spTree>
    <p:extLst>
      <p:ext uri="{BB962C8B-B14F-4D97-AF65-F5344CB8AC3E}">
        <p14:creationId xmlns:p14="http://schemas.microsoft.com/office/powerpoint/2010/main" val="1342388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D82D-BE3B-4CB8-8E2C-F0A11263B64D}"/>
              </a:ext>
            </a:extLst>
          </p:cNvPr>
          <p:cNvSpPr>
            <a:spLocks noGrp="1"/>
          </p:cNvSpPr>
          <p:nvPr>
            <p:ph type="title"/>
          </p:nvPr>
        </p:nvSpPr>
        <p:spPr/>
        <p:txBody>
          <a:bodyPr/>
          <a:lstStyle/>
          <a:p>
            <a:pPr algn="ctr"/>
            <a:r>
              <a:rPr lang="fr-FR" b="1" dirty="0"/>
              <a:t>Eléments de contexte historique</a:t>
            </a:r>
            <a:br>
              <a:rPr lang="fr-FR"/>
            </a:br>
            <a:r>
              <a:rPr lang="fr-FR" dirty="0"/>
              <a:t>Les deux premières révolutions industrielles</a:t>
            </a:r>
          </a:p>
        </p:txBody>
      </p:sp>
      <p:sp>
        <p:nvSpPr>
          <p:cNvPr id="3" name="Espace réservé du contenu 2">
            <a:extLst>
              <a:ext uri="{FF2B5EF4-FFF2-40B4-BE49-F238E27FC236}">
                <a16:creationId xmlns:a16="http://schemas.microsoft.com/office/drawing/2014/main" id="{3D8FBEE8-BC39-4770-A0F4-3CE68F967075}"/>
              </a:ext>
            </a:extLst>
          </p:cNvPr>
          <p:cNvSpPr>
            <a:spLocks noGrp="1"/>
          </p:cNvSpPr>
          <p:nvPr>
            <p:ph idx="1"/>
          </p:nvPr>
        </p:nvSpPr>
        <p:spPr>
          <a:xfrm>
            <a:off x="462420" y="1825625"/>
            <a:ext cx="11455050" cy="4894131"/>
          </a:xfrm>
        </p:spPr>
        <p:txBody>
          <a:bodyPr vert="horz" lIns="91440" tIns="45720" rIns="91440" bIns="45720" rtlCol="0" anchor="t">
            <a:normAutofit fontScale="55000" lnSpcReduction="20000"/>
          </a:bodyPr>
          <a:lstStyle/>
          <a:p>
            <a:r>
              <a:rPr lang="fr-FR" dirty="0">
                <a:cs typeface="Calibri"/>
              </a:rPr>
              <a:t>Les économistes considèrent que nous sommes entrés dans la </a:t>
            </a:r>
            <a:r>
              <a:rPr lang="fr-FR" b="1" dirty="0">
                <a:cs typeface="Calibri"/>
              </a:rPr>
              <a:t>3ème révolution </a:t>
            </a:r>
            <a:r>
              <a:rPr lang="fr-FR" b="1" dirty="0" err="1">
                <a:cs typeface="Calibri"/>
              </a:rPr>
              <a:t>induistrielle</a:t>
            </a:r>
            <a:r>
              <a:rPr lang="fr-FR" dirty="0">
                <a:cs typeface="Calibri"/>
              </a:rPr>
              <a:t>, celle du numérique, après la révolution de la machine à vapeur et celle de l'électricité.</a:t>
            </a:r>
          </a:p>
          <a:p>
            <a:r>
              <a:rPr lang="fr-FR" dirty="0">
                <a:cs typeface="Calibri"/>
              </a:rPr>
              <a:t>Les deux premières révolutions industrielles ont accompagné le bouleversement des sociétés occidentales, donnant lieu à des nouveaux "</a:t>
            </a:r>
            <a:r>
              <a:rPr lang="fr-FR" b="1" dirty="0">
                <a:cs typeface="Calibri"/>
              </a:rPr>
              <a:t>systèmes </a:t>
            </a:r>
            <a:r>
              <a:rPr lang="fr-FR" b="1" dirty="0" err="1">
                <a:cs typeface="Calibri"/>
              </a:rPr>
              <a:t>socio-techniques</a:t>
            </a:r>
            <a:r>
              <a:rPr lang="fr-FR" dirty="0">
                <a:cs typeface="Calibri"/>
              </a:rPr>
              <a:t>"  : sécularisation, exode rurale et urbanisation, transition démographique, grandes infrastructures (réseaux ferrés, électriques, etc.), affirmation de la démocratie représentative moderne (IIIe République en France), croyance dans le Progrès, rivalité entre l'idéologie libérale associée au capitalisme et le communisme (surtout après la Révolution d'Octobre 1917 en Russie). </a:t>
            </a:r>
            <a:r>
              <a:rPr lang="fr-FR" b="1" dirty="0">
                <a:cs typeface="Calibri"/>
              </a:rPr>
              <a:t>Poursuite de la colonisation </a:t>
            </a:r>
            <a:r>
              <a:rPr lang="fr-FR" dirty="0">
                <a:cs typeface="Calibri"/>
              </a:rPr>
              <a:t>et début de critiques en Occident.</a:t>
            </a:r>
          </a:p>
          <a:p>
            <a:r>
              <a:rPr lang="fr-FR" dirty="0">
                <a:cs typeface="Calibri"/>
              </a:rPr>
              <a:t>Révolution artistique et intellectuelle de la fin du XIXe et du début du XXe, avec la notion d'</a:t>
            </a:r>
            <a:r>
              <a:rPr lang="fr-FR" b="1" dirty="0">
                <a:cs typeface="Calibri"/>
              </a:rPr>
              <a:t>avant-gardes</a:t>
            </a:r>
            <a:r>
              <a:rPr lang="fr-FR" dirty="0">
                <a:cs typeface="Calibri"/>
              </a:rPr>
              <a:t>, en art et en littérature : de l'impressionnisme (1874) au surréalisme (1924), rendant compte de la nouvelle civilisation de la vitesse, du déploiement de la subjectivité, de la remise en question des cadres symboliques de la société traditionnelle (formule de Nietzsche : "Dieu est mort et nous l'avons tué" dans </a:t>
            </a:r>
            <a:r>
              <a:rPr lang="fr-FR" i="1" dirty="0">
                <a:cs typeface="Calibri"/>
              </a:rPr>
              <a:t>Le Gai savoir</a:t>
            </a:r>
            <a:r>
              <a:rPr lang="fr-FR" dirty="0">
                <a:cs typeface="Calibri"/>
              </a:rPr>
              <a:t>). Passage des cadres communautaires de la société traditionnelle à l'individualisme moderne.</a:t>
            </a:r>
          </a:p>
          <a:p>
            <a:r>
              <a:rPr lang="fr-FR" b="1" dirty="0">
                <a:ea typeface="+mn-lt"/>
                <a:cs typeface="+mn-lt"/>
              </a:rPr>
              <a:t>Traumatisme de la Grande Guerre</a:t>
            </a:r>
            <a:r>
              <a:rPr lang="fr-FR" dirty="0">
                <a:ea typeface="+mn-lt"/>
                <a:cs typeface="+mn-lt"/>
              </a:rPr>
              <a:t> (1914-18) : bilan humain considérable, violence mécanisée, échec de la civilisation à contenir la </a:t>
            </a:r>
            <a:r>
              <a:rPr lang="fr-FR" dirty="0" err="1">
                <a:ea typeface="+mn-lt"/>
                <a:cs typeface="+mn-lt"/>
              </a:rPr>
              <a:t>barabarie</a:t>
            </a:r>
            <a:r>
              <a:rPr lang="fr-FR" dirty="0">
                <a:ea typeface="+mn-lt"/>
                <a:cs typeface="+mn-lt"/>
              </a:rPr>
              <a:t>.</a:t>
            </a:r>
          </a:p>
          <a:p>
            <a:r>
              <a:rPr lang="fr-FR" dirty="0">
                <a:cs typeface="Calibri"/>
              </a:rPr>
              <a:t>En science : </a:t>
            </a:r>
            <a:r>
              <a:rPr lang="fr-FR" b="1" dirty="0">
                <a:cs typeface="Calibri"/>
              </a:rPr>
              <a:t>évolutionnisme darwinien</a:t>
            </a:r>
            <a:r>
              <a:rPr lang="fr-FR" dirty="0">
                <a:cs typeface="Calibri"/>
              </a:rPr>
              <a:t> puis naissance de la </a:t>
            </a:r>
            <a:r>
              <a:rPr lang="fr-FR" b="1" dirty="0">
                <a:cs typeface="Calibri"/>
              </a:rPr>
              <a:t>génétique</a:t>
            </a:r>
            <a:r>
              <a:rPr lang="fr-FR" dirty="0">
                <a:cs typeface="Calibri"/>
              </a:rPr>
              <a:t>. Percées en physique, de la </a:t>
            </a:r>
            <a:r>
              <a:rPr lang="fr-FR" b="1" dirty="0">
                <a:cs typeface="Calibri"/>
              </a:rPr>
              <a:t>relativité </a:t>
            </a:r>
            <a:r>
              <a:rPr lang="fr-FR" dirty="0">
                <a:cs typeface="Calibri"/>
              </a:rPr>
              <a:t>(restreinte puis générale) et de la </a:t>
            </a:r>
            <a:r>
              <a:rPr lang="fr-FR" b="1" dirty="0">
                <a:cs typeface="Calibri"/>
              </a:rPr>
              <a:t>mécanique quantique</a:t>
            </a:r>
            <a:r>
              <a:rPr lang="fr-FR" dirty="0">
                <a:cs typeface="Calibri"/>
              </a:rPr>
              <a:t>. Nouvelle conception de l'homme et du monde. </a:t>
            </a:r>
            <a:r>
              <a:rPr lang="fr-FR" dirty="0">
                <a:ea typeface="+mn-lt"/>
                <a:cs typeface="+mn-lt"/>
              </a:rPr>
              <a:t>Naissance et autonomisation progressive des </a:t>
            </a:r>
            <a:r>
              <a:rPr lang="fr-FR" b="1" dirty="0">
                <a:ea typeface="+mn-lt"/>
                <a:cs typeface="+mn-lt"/>
              </a:rPr>
              <a:t>sciences humaines et sociales</a:t>
            </a:r>
            <a:r>
              <a:rPr lang="fr-FR" dirty="0">
                <a:ea typeface="+mn-lt"/>
                <a:cs typeface="+mn-lt"/>
              </a:rPr>
              <a:t> : ethnologie, sociologie, psychologie, psychanalyse, etc. Héritage ambivalent des Lumières.</a:t>
            </a:r>
            <a:endParaRPr lang="fr-FR" dirty="0"/>
          </a:p>
          <a:p>
            <a:r>
              <a:rPr lang="fr-FR" dirty="0">
                <a:cs typeface="Calibri"/>
              </a:rPr>
              <a:t>A partir des années 1920, graves menaces :</a:t>
            </a:r>
            <a:r>
              <a:rPr lang="fr-FR" b="1" dirty="0">
                <a:cs typeface="Calibri"/>
              </a:rPr>
              <a:t> crise de 1929</a:t>
            </a:r>
            <a:r>
              <a:rPr lang="fr-FR" dirty="0">
                <a:cs typeface="Calibri"/>
              </a:rPr>
              <a:t> aux Etats-Unis ; </a:t>
            </a:r>
            <a:r>
              <a:rPr lang="fr-FR" b="1" dirty="0">
                <a:cs typeface="Calibri"/>
              </a:rPr>
              <a:t>montée des périls en Europe</a:t>
            </a:r>
            <a:r>
              <a:rPr lang="fr-FR" dirty="0">
                <a:cs typeface="Calibri"/>
              </a:rPr>
              <a:t>, avec le fascisme en Italie et l'échec de la République de Weimar suivie, quelques années plus tard, de l'accession de Hitler au pouvoir.</a:t>
            </a:r>
          </a:p>
          <a:p>
            <a:endParaRPr lang="fr-FR">
              <a:cs typeface="Calibri"/>
            </a:endParaRPr>
          </a:p>
        </p:txBody>
      </p:sp>
      <p:sp>
        <p:nvSpPr>
          <p:cNvPr id="5" name="Espace réservé du pied de page 4">
            <a:extLst>
              <a:ext uri="{FF2B5EF4-FFF2-40B4-BE49-F238E27FC236}">
                <a16:creationId xmlns:a16="http://schemas.microsoft.com/office/drawing/2014/main" id="{FDEC09EA-1A62-47AE-A11D-AADB18EAEAE1}"/>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C562EB74-5EA5-4A3B-A9FA-4026249E5384}"/>
              </a:ext>
            </a:extLst>
          </p:cNvPr>
          <p:cNvSpPr>
            <a:spLocks noGrp="1"/>
          </p:cNvSpPr>
          <p:nvPr>
            <p:ph type="sldNum" sz="quarter" idx="12"/>
          </p:nvPr>
        </p:nvSpPr>
        <p:spPr/>
        <p:txBody>
          <a:bodyPr/>
          <a:lstStyle/>
          <a:p>
            <a:fld id="{8C283176-C17C-43E1-862E-26F06C6D0497}" type="slidenum">
              <a:rPr lang="fr-FR" dirty="0" smtClean="0"/>
              <a:t>138</a:t>
            </a:fld>
            <a:endParaRPr lang="fr-FR" dirty="0"/>
          </a:p>
        </p:txBody>
      </p:sp>
    </p:spTree>
    <p:extLst>
      <p:ext uri="{BB962C8B-B14F-4D97-AF65-F5344CB8AC3E}">
        <p14:creationId xmlns:p14="http://schemas.microsoft.com/office/powerpoint/2010/main" val="38994621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D82D-BE3B-4CB8-8E2C-F0A11263B64D}"/>
              </a:ext>
            </a:extLst>
          </p:cNvPr>
          <p:cNvSpPr>
            <a:spLocks noGrp="1"/>
          </p:cNvSpPr>
          <p:nvPr>
            <p:ph type="title"/>
          </p:nvPr>
        </p:nvSpPr>
        <p:spPr/>
        <p:txBody>
          <a:bodyPr/>
          <a:lstStyle/>
          <a:p>
            <a:pPr algn="ctr"/>
            <a:r>
              <a:rPr lang="fr-FR" b="1" dirty="0"/>
              <a:t>Eléments de contexte historique</a:t>
            </a:r>
            <a:br>
              <a:rPr lang="fr-FR"/>
            </a:br>
            <a:r>
              <a:rPr lang="fr-FR" sz="3200" dirty="0"/>
              <a:t>L’après-guerre</a:t>
            </a:r>
            <a:endParaRPr lang="fr-FR" sz="3200" dirty="0">
              <a:cs typeface="Calibri Light"/>
            </a:endParaRPr>
          </a:p>
        </p:txBody>
      </p:sp>
      <p:sp>
        <p:nvSpPr>
          <p:cNvPr id="3" name="Espace réservé du contenu 2">
            <a:extLst>
              <a:ext uri="{FF2B5EF4-FFF2-40B4-BE49-F238E27FC236}">
                <a16:creationId xmlns:a16="http://schemas.microsoft.com/office/drawing/2014/main" id="{3D8FBEE8-BC39-4770-A0F4-3CE68F967075}"/>
              </a:ext>
            </a:extLst>
          </p:cNvPr>
          <p:cNvSpPr>
            <a:spLocks noGrp="1"/>
          </p:cNvSpPr>
          <p:nvPr>
            <p:ph idx="1"/>
          </p:nvPr>
        </p:nvSpPr>
        <p:spPr/>
        <p:txBody>
          <a:bodyPr vert="horz" lIns="91440" tIns="45720" rIns="91440" bIns="45720" rtlCol="0" anchor="t">
            <a:normAutofit/>
          </a:bodyPr>
          <a:lstStyle/>
          <a:p>
            <a:r>
              <a:rPr lang="fr-FR" dirty="0">
                <a:cs typeface="Calibri"/>
              </a:rPr>
              <a:t>Le traumatisme de la guerre et les totalitarismes</a:t>
            </a:r>
          </a:p>
          <a:p>
            <a:r>
              <a:rPr lang="fr-FR" dirty="0">
                <a:cs typeface="Calibri"/>
              </a:rPr>
              <a:t>Mouvements de décolonisation</a:t>
            </a:r>
          </a:p>
          <a:p>
            <a:r>
              <a:rPr lang="fr-FR" dirty="0">
                <a:cs typeface="Calibri"/>
              </a:rPr>
              <a:t>La guerre froide et la menace nucléaire</a:t>
            </a:r>
          </a:p>
          <a:p>
            <a:r>
              <a:rPr lang="fr-FR" dirty="0">
                <a:cs typeface="Calibri"/>
              </a:rPr>
              <a:t>Polarisation idéologique</a:t>
            </a:r>
          </a:p>
          <a:p>
            <a:endParaRPr lang="fr-FR">
              <a:cs typeface="Calibri"/>
            </a:endParaRPr>
          </a:p>
        </p:txBody>
      </p:sp>
      <p:sp>
        <p:nvSpPr>
          <p:cNvPr id="5" name="Espace réservé du pied de page 4">
            <a:extLst>
              <a:ext uri="{FF2B5EF4-FFF2-40B4-BE49-F238E27FC236}">
                <a16:creationId xmlns:a16="http://schemas.microsoft.com/office/drawing/2014/main" id="{FDEC09EA-1A62-47AE-A11D-AADB18EAEAE1}"/>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C562EB74-5EA5-4A3B-A9FA-4026249E5384}"/>
              </a:ext>
            </a:extLst>
          </p:cNvPr>
          <p:cNvSpPr>
            <a:spLocks noGrp="1"/>
          </p:cNvSpPr>
          <p:nvPr>
            <p:ph type="sldNum" sz="quarter" idx="12"/>
          </p:nvPr>
        </p:nvSpPr>
        <p:spPr/>
        <p:txBody>
          <a:bodyPr/>
          <a:lstStyle/>
          <a:p>
            <a:fld id="{8C283176-C17C-43E1-862E-26F06C6D0497}" type="slidenum">
              <a:rPr lang="fr-FR" dirty="0" smtClean="0"/>
              <a:t>139</a:t>
            </a:fld>
            <a:endParaRPr lang="fr-FR" dirty="0"/>
          </a:p>
        </p:txBody>
      </p:sp>
    </p:spTree>
    <p:extLst>
      <p:ext uri="{BB962C8B-B14F-4D97-AF65-F5344CB8AC3E}">
        <p14:creationId xmlns:p14="http://schemas.microsoft.com/office/powerpoint/2010/main" val="769894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C5D146-518D-B442-9C70-4010946021BA}"/>
              </a:ext>
            </a:extLst>
          </p:cNvPr>
          <p:cNvSpPr>
            <a:spLocks noGrp="1"/>
          </p:cNvSpPr>
          <p:nvPr>
            <p:ph type="title"/>
          </p:nvPr>
        </p:nvSpPr>
        <p:spPr/>
        <p:txBody>
          <a:bodyPr/>
          <a:lstStyle/>
          <a:p>
            <a:r>
              <a:rPr lang="fr-FR" dirty="0"/>
              <a:t>Qu’est-ce que la morale ? </a:t>
            </a:r>
            <a:br>
              <a:rPr lang="fr-FR" dirty="0"/>
            </a:br>
            <a:endParaRPr lang="fr-FR" dirty="0"/>
          </a:p>
        </p:txBody>
      </p:sp>
      <p:sp>
        <p:nvSpPr>
          <p:cNvPr id="3" name="Espace réservé du contenu 2">
            <a:extLst>
              <a:ext uri="{FF2B5EF4-FFF2-40B4-BE49-F238E27FC236}">
                <a16:creationId xmlns:a16="http://schemas.microsoft.com/office/drawing/2014/main" id="{D5616C0D-F30D-4544-89EE-61EDD564BA56}"/>
              </a:ext>
            </a:extLst>
          </p:cNvPr>
          <p:cNvSpPr>
            <a:spLocks noGrp="1"/>
          </p:cNvSpPr>
          <p:nvPr>
            <p:ph idx="1"/>
          </p:nvPr>
        </p:nvSpPr>
        <p:spPr>
          <a:xfrm>
            <a:off x="838200" y="1395663"/>
            <a:ext cx="10515600" cy="4781300"/>
          </a:xfrm>
        </p:spPr>
        <p:txBody>
          <a:bodyPr>
            <a:normAutofit lnSpcReduction="10000"/>
          </a:bodyPr>
          <a:lstStyle/>
          <a:p>
            <a:pPr marL="0" indent="0">
              <a:buNone/>
            </a:pPr>
            <a:r>
              <a:rPr lang="fr-FR" dirty="0"/>
              <a:t>Voici quelques exemple de problèmes moraux : </a:t>
            </a:r>
          </a:p>
          <a:p>
            <a:r>
              <a:rPr lang="fr-FR" dirty="0"/>
              <a:t>Devrais-je dire à ma partenaire que je l’ai trompée? </a:t>
            </a:r>
          </a:p>
          <a:p>
            <a:r>
              <a:rPr lang="fr-FR" dirty="0"/>
              <a:t>Faut-il légaliser l’euthanasie ? </a:t>
            </a:r>
          </a:p>
          <a:p>
            <a:r>
              <a:rPr lang="fr-FR" dirty="0"/>
              <a:t>Devrais-je dénoncer mon collègue de travail qui se livre à de </a:t>
            </a:r>
            <a:r>
              <a:rPr lang="fr-FR" dirty="0" err="1"/>
              <a:t>petis</a:t>
            </a:r>
            <a:r>
              <a:rPr lang="fr-FR" dirty="0"/>
              <a:t> vols de marchandises?</a:t>
            </a:r>
          </a:p>
          <a:p>
            <a:r>
              <a:rPr lang="fr-FR" dirty="0"/>
              <a:t>Devrais-je me taire ou dire franchement à mes amis ce que je pense de leurs blagues sexistes ? </a:t>
            </a:r>
          </a:p>
          <a:p>
            <a:r>
              <a:rPr lang="fr-FR" dirty="0"/>
              <a:t>Les couples homosexuels devraient-ils avoir le droit d’adopter des enfants? </a:t>
            </a:r>
          </a:p>
          <a:p>
            <a:r>
              <a:rPr lang="fr-FR" dirty="0"/>
              <a:t>Suis-je égoïste en voulant divorcer de mon conjoint victime d’un accident vasculaire cérébral qui l’a laissé impotent ? </a:t>
            </a:r>
          </a:p>
        </p:txBody>
      </p:sp>
    </p:spTree>
    <p:extLst>
      <p:ext uri="{BB962C8B-B14F-4D97-AF65-F5344CB8AC3E}">
        <p14:creationId xmlns:p14="http://schemas.microsoft.com/office/powerpoint/2010/main" val="42193432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D82D-BE3B-4CB8-8E2C-F0A11263B64D}"/>
              </a:ext>
            </a:extLst>
          </p:cNvPr>
          <p:cNvSpPr>
            <a:spLocks noGrp="1"/>
          </p:cNvSpPr>
          <p:nvPr>
            <p:ph type="title"/>
          </p:nvPr>
        </p:nvSpPr>
        <p:spPr/>
        <p:txBody>
          <a:bodyPr/>
          <a:lstStyle/>
          <a:p>
            <a:pPr algn="ctr"/>
            <a:r>
              <a:rPr lang="fr-FR" b="1" dirty="0"/>
              <a:t>Eléments de contexte historique</a:t>
            </a:r>
            <a:br>
              <a:rPr lang="fr-FR"/>
            </a:br>
            <a:r>
              <a:rPr lang="fr-FR" sz="3200" dirty="0"/>
              <a:t>Autour de Mai 68</a:t>
            </a:r>
            <a:endParaRPr lang="fr-FR" sz="3200" dirty="0">
              <a:cs typeface="Calibri Light"/>
            </a:endParaRPr>
          </a:p>
        </p:txBody>
      </p:sp>
      <p:sp>
        <p:nvSpPr>
          <p:cNvPr id="3" name="Espace réservé du contenu 2">
            <a:extLst>
              <a:ext uri="{FF2B5EF4-FFF2-40B4-BE49-F238E27FC236}">
                <a16:creationId xmlns:a16="http://schemas.microsoft.com/office/drawing/2014/main" id="{3D8FBEE8-BC39-4770-A0F4-3CE68F967075}"/>
              </a:ext>
            </a:extLst>
          </p:cNvPr>
          <p:cNvSpPr>
            <a:spLocks noGrp="1"/>
          </p:cNvSpPr>
          <p:nvPr>
            <p:ph idx="1"/>
          </p:nvPr>
        </p:nvSpPr>
        <p:spPr/>
        <p:txBody>
          <a:bodyPr vert="horz" lIns="91440" tIns="45720" rIns="91440" bIns="45720" rtlCol="0" anchor="t">
            <a:normAutofit/>
          </a:bodyPr>
          <a:lstStyle/>
          <a:p>
            <a:r>
              <a:rPr lang="fr-FR" dirty="0">
                <a:cs typeface="Calibri"/>
              </a:rPr>
              <a:t>La libération des mœurs</a:t>
            </a:r>
          </a:p>
          <a:p>
            <a:r>
              <a:rPr lang="fr-FR" dirty="0">
                <a:cs typeface="Calibri"/>
              </a:rPr>
              <a:t>La "pensée 68" et les post-marxismes, la psychanalyse</a:t>
            </a:r>
          </a:p>
          <a:p>
            <a:r>
              <a:rPr lang="fr-FR" dirty="0">
                <a:cs typeface="Calibri"/>
              </a:rPr>
              <a:t>Un début de réflexion sur l'environnement</a:t>
            </a:r>
          </a:p>
          <a:p>
            <a:r>
              <a:rPr lang="fr-FR" dirty="0">
                <a:cs typeface="Calibri"/>
              </a:rPr>
              <a:t>Années 1970 : La postmodernité, la fin des grands récits</a:t>
            </a:r>
          </a:p>
          <a:p>
            <a:r>
              <a:rPr lang="fr-FR" dirty="0">
                <a:cs typeface="Calibri"/>
              </a:rPr>
              <a:t>1973 : le choc pétrolier</a:t>
            </a:r>
          </a:p>
          <a:p>
            <a:r>
              <a:rPr lang="fr-FR" dirty="0">
                <a:cs typeface="Calibri"/>
              </a:rPr>
              <a:t>Années 1980 : la libéralisation, la financiarisation, le néolibéralisme</a:t>
            </a:r>
          </a:p>
          <a:p>
            <a:r>
              <a:rPr lang="fr-FR" dirty="0">
                <a:cs typeface="Calibri"/>
              </a:rPr>
              <a:t>L'héritage des "boomers"</a:t>
            </a:r>
            <a:endParaRPr lang="fr-FR" dirty="0"/>
          </a:p>
        </p:txBody>
      </p:sp>
      <p:sp>
        <p:nvSpPr>
          <p:cNvPr id="5" name="Espace réservé du pied de page 4">
            <a:extLst>
              <a:ext uri="{FF2B5EF4-FFF2-40B4-BE49-F238E27FC236}">
                <a16:creationId xmlns:a16="http://schemas.microsoft.com/office/drawing/2014/main" id="{FDEC09EA-1A62-47AE-A11D-AADB18EAEAE1}"/>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C562EB74-5EA5-4A3B-A9FA-4026249E5384}"/>
              </a:ext>
            </a:extLst>
          </p:cNvPr>
          <p:cNvSpPr>
            <a:spLocks noGrp="1"/>
          </p:cNvSpPr>
          <p:nvPr>
            <p:ph type="sldNum" sz="quarter" idx="12"/>
          </p:nvPr>
        </p:nvSpPr>
        <p:spPr/>
        <p:txBody>
          <a:bodyPr/>
          <a:lstStyle/>
          <a:p>
            <a:fld id="{8C283176-C17C-43E1-862E-26F06C6D0497}" type="slidenum">
              <a:rPr lang="fr-FR" dirty="0" smtClean="0"/>
              <a:t>140</a:t>
            </a:fld>
            <a:endParaRPr lang="fr-FR" dirty="0"/>
          </a:p>
        </p:txBody>
      </p:sp>
    </p:spTree>
    <p:extLst>
      <p:ext uri="{BB962C8B-B14F-4D97-AF65-F5344CB8AC3E}">
        <p14:creationId xmlns:p14="http://schemas.microsoft.com/office/powerpoint/2010/main" val="30107188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DD82D-BE3B-4CB8-8E2C-F0A11263B64D}"/>
              </a:ext>
            </a:extLst>
          </p:cNvPr>
          <p:cNvSpPr>
            <a:spLocks noGrp="1"/>
          </p:cNvSpPr>
          <p:nvPr>
            <p:ph type="title"/>
          </p:nvPr>
        </p:nvSpPr>
        <p:spPr/>
        <p:txBody>
          <a:bodyPr/>
          <a:lstStyle/>
          <a:p>
            <a:pPr algn="ctr"/>
            <a:r>
              <a:rPr lang="fr-FR" b="1" dirty="0"/>
              <a:t>Eléments de contexte historique</a:t>
            </a:r>
            <a:br>
              <a:rPr lang="fr-FR"/>
            </a:br>
            <a:r>
              <a:rPr lang="fr-FR" sz="3200" dirty="0"/>
              <a:t>La conjoncture actuelle</a:t>
            </a:r>
            <a:endParaRPr lang="fr-FR" sz="3200" dirty="0">
              <a:cs typeface="Calibri Light"/>
            </a:endParaRPr>
          </a:p>
        </p:txBody>
      </p:sp>
      <p:sp>
        <p:nvSpPr>
          <p:cNvPr id="3" name="Espace réservé du contenu 2">
            <a:extLst>
              <a:ext uri="{FF2B5EF4-FFF2-40B4-BE49-F238E27FC236}">
                <a16:creationId xmlns:a16="http://schemas.microsoft.com/office/drawing/2014/main" id="{3D8FBEE8-BC39-4770-A0F4-3CE68F967075}"/>
              </a:ext>
            </a:extLst>
          </p:cNvPr>
          <p:cNvSpPr>
            <a:spLocks noGrp="1"/>
          </p:cNvSpPr>
          <p:nvPr>
            <p:ph idx="1"/>
          </p:nvPr>
        </p:nvSpPr>
        <p:spPr>
          <a:xfrm>
            <a:off x="838200" y="1757240"/>
            <a:ext cx="10515600" cy="4351338"/>
          </a:xfrm>
        </p:spPr>
        <p:txBody>
          <a:bodyPr vert="horz" lIns="91440" tIns="45720" rIns="91440" bIns="45720" rtlCol="0" anchor="t">
            <a:normAutofit/>
          </a:bodyPr>
          <a:lstStyle/>
          <a:p>
            <a:r>
              <a:rPr lang="fr-FR" dirty="0">
                <a:cs typeface="Calibri"/>
              </a:rPr>
              <a:t>Années 1990 : La fin de la guerre froide, Hegel et la fin de l'Histoire</a:t>
            </a:r>
          </a:p>
          <a:p>
            <a:r>
              <a:rPr lang="fr-FR" dirty="0">
                <a:cs typeface="Calibri"/>
              </a:rPr>
              <a:t>Le 11 septembre 2001</a:t>
            </a:r>
          </a:p>
          <a:p>
            <a:r>
              <a:rPr lang="fr-FR" dirty="0">
                <a:cs typeface="Calibri"/>
              </a:rPr>
              <a:t>Années 2000 :</a:t>
            </a:r>
          </a:p>
          <a:p>
            <a:pPr lvl="1"/>
            <a:r>
              <a:rPr lang="fr-FR" dirty="0">
                <a:cs typeface="Calibri"/>
              </a:rPr>
              <a:t>La remise en marche de l'Histoire, un monde instable, complexe et multipolaire (Chine, Inde, Russie)</a:t>
            </a:r>
          </a:p>
          <a:p>
            <a:pPr lvl="1"/>
            <a:r>
              <a:rPr lang="fr-FR" dirty="0">
                <a:cs typeface="Calibri"/>
              </a:rPr>
              <a:t>Crises économiques et financières</a:t>
            </a:r>
          </a:p>
          <a:p>
            <a:r>
              <a:rPr lang="fr-FR" dirty="0">
                <a:cs typeface="Calibri"/>
              </a:rPr>
              <a:t>Années 2010 :</a:t>
            </a:r>
          </a:p>
          <a:p>
            <a:pPr lvl="1"/>
            <a:r>
              <a:rPr lang="fr-FR" dirty="0">
                <a:cs typeface="Calibri"/>
              </a:rPr>
              <a:t>Les enjeux environnementaux et la question de la technique</a:t>
            </a:r>
          </a:p>
          <a:p>
            <a:pPr lvl="1"/>
            <a:r>
              <a:rPr lang="fr-FR" dirty="0">
                <a:cs typeface="Calibri"/>
              </a:rPr>
              <a:t>Le retour des grands récits : </a:t>
            </a:r>
            <a:r>
              <a:rPr lang="fr-FR" dirty="0" err="1">
                <a:cs typeface="Calibri"/>
              </a:rPr>
              <a:t>collapsologie</a:t>
            </a:r>
            <a:r>
              <a:rPr lang="fr-FR" dirty="0">
                <a:cs typeface="Calibri"/>
              </a:rPr>
              <a:t> </a:t>
            </a:r>
            <a:r>
              <a:rPr lang="fr-FR" i="1" dirty="0">
                <a:cs typeface="Calibri"/>
              </a:rPr>
              <a:t>vs </a:t>
            </a:r>
            <a:r>
              <a:rPr lang="fr-FR" dirty="0">
                <a:cs typeface="Calibri"/>
              </a:rPr>
              <a:t>transhumanisme</a:t>
            </a:r>
          </a:p>
          <a:p>
            <a:pPr lvl="1"/>
            <a:r>
              <a:rPr lang="fr-FR" dirty="0">
                <a:cs typeface="Calibri"/>
              </a:rPr>
              <a:t>La pandémie et l'opacité du présent</a:t>
            </a:r>
          </a:p>
        </p:txBody>
      </p:sp>
      <p:sp>
        <p:nvSpPr>
          <p:cNvPr id="5" name="Espace réservé du pied de page 4">
            <a:extLst>
              <a:ext uri="{FF2B5EF4-FFF2-40B4-BE49-F238E27FC236}">
                <a16:creationId xmlns:a16="http://schemas.microsoft.com/office/drawing/2014/main" id="{FDEC09EA-1A62-47AE-A11D-AADB18EAEAE1}"/>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C562EB74-5EA5-4A3B-A9FA-4026249E5384}"/>
              </a:ext>
            </a:extLst>
          </p:cNvPr>
          <p:cNvSpPr>
            <a:spLocks noGrp="1"/>
          </p:cNvSpPr>
          <p:nvPr>
            <p:ph type="sldNum" sz="quarter" idx="12"/>
          </p:nvPr>
        </p:nvSpPr>
        <p:spPr/>
        <p:txBody>
          <a:bodyPr/>
          <a:lstStyle/>
          <a:p>
            <a:fld id="{8C283176-C17C-43E1-862E-26F06C6D0497}" type="slidenum">
              <a:rPr lang="fr-FR" dirty="0" smtClean="0"/>
              <a:t>141</a:t>
            </a:fld>
            <a:endParaRPr lang="fr-FR" dirty="0"/>
          </a:p>
        </p:txBody>
      </p:sp>
    </p:spTree>
    <p:extLst>
      <p:ext uri="{BB962C8B-B14F-4D97-AF65-F5344CB8AC3E}">
        <p14:creationId xmlns:p14="http://schemas.microsoft.com/office/powerpoint/2010/main" val="42068713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E7C39-91F0-49DA-A139-A1432500BF16}"/>
              </a:ext>
            </a:extLst>
          </p:cNvPr>
          <p:cNvSpPr>
            <a:spLocks noGrp="1"/>
          </p:cNvSpPr>
          <p:nvPr>
            <p:ph type="title"/>
          </p:nvPr>
        </p:nvSpPr>
        <p:spPr>
          <a:xfrm>
            <a:off x="111312" y="166796"/>
            <a:ext cx="11827035" cy="1016999"/>
          </a:xfrm>
        </p:spPr>
        <p:txBody>
          <a:bodyPr>
            <a:normAutofit fontScale="90000"/>
          </a:bodyPr>
          <a:lstStyle/>
          <a:p>
            <a:pPr algn="ctr"/>
            <a:r>
              <a:rPr lang="fr-FR" sz="3600" dirty="0">
                <a:cs typeface="Calibri Light"/>
              </a:rPr>
              <a:t>Quelques grands enjeux</a:t>
            </a:r>
            <a:br>
              <a:rPr lang="fr-FR" sz="3600">
                <a:cs typeface="Calibri Light"/>
              </a:rPr>
            </a:br>
            <a:r>
              <a:rPr lang="fr-FR" sz="3600" dirty="0">
                <a:cs typeface="Calibri Light"/>
              </a:rPr>
              <a:t>éthiques et politiques de notre temps</a:t>
            </a:r>
          </a:p>
        </p:txBody>
      </p:sp>
      <p:sp>
        <p:nvSpPr>
          <p:cNvPr id="3" name="Espace réservé du contenu 2">
            <a:extLst>
              <a:ext uri="{FF2B5EF4-FFF2-40B4-BE49-F238E27FC236}">
                <a16:creationId xmlns:a16="http://schemas.microsoft.com/office/drawing/2014/main" id="{3F067FC9-1ECE-4083-B28E-7BDE4CFE0A6A}"/>
              </a:ext>
            </a:extLst>
          </p:cNvPr>
          <p:cNvSpPr>
            <a:spLocks noGrp="1"/>
          </p:cNvSpPr>
          <p:nvPr>
            <p:ph idx="1"/>
          </p:nvPr>
        </p:nvSpPr>
        <p:spPr>
          <a:xfrm>
            <a:off x="494367" y="1396788"/>
            <a:ext cx="11458733" cy="4601520"/>
          </a:xfrm>
        </p:spPr>
        <p:txBody>
          <a:bodyPr vert="horz" lIns="91440" tIns="45720" rIns="91440" bIns="45720" rtlCol="0" anchor="t">
            <a:normAutofit fontScale="62500" lnSpcReduction="20000"/>
          </a:bodyPr>
          <a:lstStyle/>
          <a:p>
            <a:pPr marL="0" indent="0">
              <a:buNone/>
            </a:pPr>
            <a:r>
              <a:rPr lang="fr-FR" dirty="0">
                <a:cs typeface="Calibri"/>
              </a:rPr>
              <a:t>Quelques grands défis pour notre temps, au croisement de l'éthique et de la politique :</a:t>
            </a:r>
          </a:p>
          <a:p>
            <a:pPr marL="514350" indent="-514350">
              <a:buAutoNum type="arabicPeriod"/>
            </a:pPr>
            <a:r>
              <a:rPr lang="fr-FR" b="1" dirty="0">
                <a:cs typeface="Calibri"/>
              </a:rPr>
              <a:t>Le défi démocratique</a:t>
            </a:r>
            <a:r>
              <a:rPr lang="fr-FR" dirty="0">
                <a:cs typeface="Calibri"/>
              </a:rPr>
              <a:t> : Revitaliser la démocratie, contre le "malaise démocratique", la perte du sens commun, l'idéologie individualiste et le triomphe du marché.</a:t>
            </a:r>
          </a:p>
          <a:p>
            <a:pPr marL="514350" indent="-514350">
              <a:buAutoNum type="arabicPeriod"/>
            </a:pPr>
            <a:r>
              <a:rPr lang="fr-FR" b="1" dirty="0">
                <a:cs typeface="Calibri"/>
              </a:rPr>
              <a:t>Le défi écologique</a:t>
            </a:r>
            <a:r>
              <a:rPr lang="fr-FR" dirty="0">
                <a:cs typeface="Calibri"/>
              </a:rPr>
              <a:t> : Répondre aux enjeux écologiques, en conciliant la liberté inhérente au pluralisme démocratique et la nécessité d'une vraie réaction face au péril environnemental.</a:t>
            </a:r>
          </a:p>
          <a:p>
            <a:pPr marL="514350" indent="-514350">
              <a:buAutoNum type="arabicPeriod"/>
            </a:pPr>
            <a:r>
              <a:rPr lang="fr-FR" b="1" dirty="0">
                <a:cs typeface="Calibri"/>
              </a:rPr>
              <a:t>Le défi du numérique</a:t>
            </a:r>
            <a:r>
              <a:rPr lang="fr-FR" dirty="0">
                <a:cs typeface="Calibri"/>
              </a:rPr>
              <a:t> : Renouer avec l'esprit communautaire et émancipateur des débuts d'Internet, pour faire profiter au plus grand nombre de l'intelligence collective (open source, Wikipédia, </a:t>
            </a:r>
            <a:r>
              <a:rPr lang="fr-FR" dirty="0" err="1">
                <a:cs typeface="Calibri"/>
              </a:rPr>
              <a:t>etc</a:t>
            </a:r>
            <a:r>
              <a:rPr lang="fr-FR" dirty="0">
                <a:cs typeface="Calibri"/>
              </a:rPr>
              <a:t>).</a:t>
            </a:r>
          </a:p>
          <a:p>
            <a:pPr marL="514350" indent="-514350">
              <a:buAutoNum type="arabicPeriod"/>
            </a:pPr>
            <a:r>
              <a:rPr lang="fr-FR" b="1" dirty="0">
                <a:cs typeface="Calibri"/>
              </a:rPr>
              <a:t>Le défi des nouvelles technologies du vivant</a:t>
            </a:r>
            <a:r>
              <a:rPr lang="fr-FR" dirty="0">
                <a:cs typeface="Calibri"/>
              </a:rPr>
              <a:t> : Prendre en compte les enjeux de la bioéthique dans le débat public.</a:t>
            </a:r>
          </a:p>
          <a:p>
            <a:pPr marL="514350" indent="-514350">
              <a:buAutoNum type="arabicPeriod"/>
            </a:pPr>
            <a:r>
              <a:rPr lang="fr-FR" b="1" dirty="0">
                <a:cs typeface="Calibri"/>
              </a:rPr>
              <a:t>Le défi des migrations et de la "frontière juste"</a:t>
            </a:r>
            <a:r>
              <a:rPr lang="fr-FR" dirty="0">
                <a:cs typeface="Calibri"/>
              </a:rPr>
              <a:t> : Considérer l'échelle mondiale des questions de justice et définir des politiques migratoires humanistes.</a:t>
            </a:r>
          </a:p>
          <a:p>
            <a:pPr marL="514350" indent="-514350">
              <a:buAutoNum type="arabicPeriod"/>
            </a:pPr>
            <a:r>
              <a:rPr lang="fr-FR" b="1" dirty="0">
                <a:cs typeface="Calibri"/>
              </a:rPr>
              <a:t>Le défi de la lutte contre les inégalités économiques</a:t>
            </a:r>
            <a:r>
              <a:rPr lang="fr-FR" dirty="0">
                <a:cs typeface="Calibri"/>
              </a:rPr>
              <a:t> : Réduire les inégalités qui s'accroissent depuis plusieurs décennies, sans recourir à des mesures autoritaires ni appauvrir le dynamisme des sociétés démocratiques.</a:t>
            </a:r>
          </a:p>
          <a:p>
            <a:pPr marL="514350" indent="-514350">
              <a:buAutoNum type="arabicPeriod"/>
            </a:pPr>
            <a:r>
              <a:rPr lang="fr-FR" b="1" dirty="0">
                <a:cs typeface="Calibri"/>
              </a:rPr>
              <a:t>Le défi de la lutte contre les discriminations et pour la "société inclusive"</a:t>
            </a:r>
            <a:r>
              <a:rPr lang="fr-FR" dirty="0">
                <a:cs typeface="Calibri"/>
              </a:rPr>
              <a:t> : Prendre aux sérieux les revendications d'égalité réelle des minorités en position "subalterne" </a:t>
            </a:r>
            <a:r>
              <a:rPr lang="fr-FR" dirty="0">
                <a:ea typeface="+mn-lt"/>
                <a:cs typeface="+mn-lt"/>
              </a:rPr>
              <a:t>(de genre, de race, d'orientation sexuelle, etc.)</a:t>
            </a:r>
            <a:r>
              <a:rPr lang="fr-FR" dirty="0">
                <a:cs typeface="Calibri"/>
              </a:rPr>
              <a:t>, d'une part, et des personnes en situation d'"autonomie brisée" (vieillesse, handicap, etc.).</a:t>
            </a:r>
          </a:p>
          <a:p>
            <a:pPr marL="0" indent="0">
              <a:buNone/>
            </a:pPr>
            <a:r>
              <a:rPr lang="fr-FR" dirty="0">
                <a:cs typeface="Calibri"/>
              </a:rPr>
              <a:t>Ces différents défis peuvent contribuer à redonner un sens collectif au vivre-semble démocratique. Ces différents défis nous invitent à réfléchir au </a:t>
            </a:r>
            <a:r>
              <a:rPr lang="fr-FR" b="1" dirty="0">
                <a:cs typeface="Calibri"/>
              </a:rPr>
              <a:t>sens même de la quête de sens</a:t>
            </a:r>
            <a:r>
              <a:rPr lang="fr-FR" dirty="0">
                <a:cs typeface="Calibri"/>
              </a:rPr>
              <a:t>, aujourd'hui.</a:t>
            </a:r>
            <a:endParaRPr lang="fr-FR" dirty="0"/>
          </a:p>
        </p:txBody>
      </p:sp>
    </p:spTree>
    <p:extLst>
      <p:ext uri="{BB962C8B-B14F-4D97-AF65-F5344CB8AC3E}">
        <p14:creationId xmlns:p14="http://schemas.microsoft.com/office/powerpoint/2010/main" val="28051304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84B9F-DC2F-4606-A3B3-108F690673A1}"/>
              </a:ext>
            </a:extLst>
          </p:cNvPr>
          <p:cNvSpPr>
            <a:spLocks noGrp="1"/>
          </p:cNvSpPr>
          <p:nvPr>
            <p:ph type="title"/>
          </p:nvPr>
        </p:nvSpPr>
        <p:spPr/>
        <p:txBody>
          <a:bodyPr vert="horz" lIns="91440" tIns="45720" rIns="91440" bIns="45720" rtlCol="0" anchor="ctr">
            <a:noAutofit/>
          </a:bodyPr>
          <a:lstStyle/>
          <a:p>
            <a:pPr algn="ctr"/>
            <a:r>
              <a:rPr lang="fr-FR" sz="3600" b="1" dirty="0">
                <a:latin typeface="Calibri"/>
                <a:ea typeface="+mj-lt"/>
                <a:cs typeface="+mj-lt"/>
              </a:rPr>
              <a:t>Le défi démocratique</a:t>
            </a:r>
            <a:br>
              <a:rPr lang="fr-FR" sz="3600">
                <a:latin typeface="Calibri"/>
                <a:ea typeface="+mj-lt"/>
                <a:cs typeface="+mj-lt"/>
              </a:rPr>
            </a:br>
            <a:r>
              <a:rPr lang="fr-FR" sz="3600" dirty="0">
                <a:latin typeface="Calibri"/>
                <a:ea typeface="+mj-lt"/>
                <a:cs typeface="+mj-lt"/>
              </a:rPr>
              <a:t>Revitaliser la démocratie, contre le "malaise démocratique"</a:t>
            </a:r>
            <a:endParaRPr lang="fr-FR" sz="3600" dirty="0">
              <a:latin typeface="Calibri"/>
              <a:cs typeface="Calibri Light"/>
            </a:endParaRPr>
          </a:p>
        </p:txBody>
      </p:sp>
      <p:sp>
        <p:nvSpPr>
          <p:cNvPr id="3" name="Espace réservé du contenu 2">
            <a:extLst>
              <a:ext uri="{FF2B5EF4-FFF2-40B4-BE49-F238E27FC236}">
                <a16:creationId xmlns:a16="http://schemas.microsoft.com/office/drawing/2014/main" id="{15A266C5-11B5-45F5-B708-4F3583D30310}"/>
              </a:ext>
            </a:extLst>
          </p:cNvPr>
          <p:cNvSpPr>
            <a:spLocks noGrp="1"/>
          </p:cNvSpPr>
          <p:nvPr>
            <p:ph idx="1"/>
          </p:nvPr>
        </p:nvSpPr>
        <p:spPr>
          <a:xfrm>
            <a:off x="515319" y="1903116"/>
            <a:ext cx="11368005" cy="4661304"/>
          </a:xfrm>
        </p:spPr>
        <p:txBody>
          <a:bodyPr vert="horz" lIns="91440" tIns="45720" rIns="91440" bIns="45720" rtlCol="0" anchor="t">
            <a:normAutofit fontScale="92500"/>
          </a:bodyPr>
          <a:lstStyle/>
          <a:p>
            <a:pPr>
              <a:lnSpc>
                <a:spcPct val="100000"/>
              </a:lnSpc>
              <a:spcBef>
                <a:spcPts val="0"/>
              </a:spcBef>
            </a:pPr>
            <a:r>
              <a:rPr lang="en-US" dirty="0" err="1">
                <a:ea typeface="+mn-lt"/>
                <a:cs typeface="+mn-lt"/>
              </a:rPr>
              <a:t>Nécessité</a:t>
            </a:r>
            <a:r>
              <a:rPr lang="en-US" dirty="0">
                <a:ea typeface="+mn-lt"/>
                <a:cs typeface="+mn-lt"/>
              </a:rPr>
              <a:t> et </a:t>
            </a:r>
            <a:r>
              <a:rPr lang="en-US" dirty="0" err="1">
                <a:ea typeface="+mn-lt"/>
                <a:cs typeface="+mn-lt"/>
              </a:rPr>
              <a:t>limites</a:t>
            </a:r>
            <a:r>
              <a:rPr lang="en-US" dirty="0">
                <a:ea typeface="+mn-lt"/>
                <a:cs typeface="+mn-lt"/>
              </a:rPr>
              <a:t> de la </a:t>
            </a:r>
            <a:r>
              <a:rPr lang="en-US" dirty="0" err="1">
                <a:ea typeface="+mn-lt"/>
                <a:cs typeface="+mn-lt"/>
              </a:rPr>
              <a:t>démocratie</a:t>
            </a:r>
            <a:r>
              <a:rPr lang="en-US" dirty="0">
                <a:ea typeface="+mn-lt"/>
                <a:cs typeface="+mn-lt"/>
              </a:rPr>
              <a:t> </a:t>
            </a:r>
            <a:r>
              <a:rPr lang="en-US" dirty="0" err="1">
                <a:ea typeface="+mn-lt"/>
                <a:cs typeface="+mn-lt"/>
              </a:rPr>
              <a:t>représentative</a:t>
            </a:r>
            <a:r>
              <a:rPr lang="en-US" dirty="0">
                <a:ea typeface="+mn-lt"/>
                <a:cs typeface="+mn-lt"/>
              </a:rPr>
              <a:t> </a:t>
            </a:r>
            <a:r>
              <a:rPr lang="en-US" dirty="0" err="1">
                <a:ea typeface="+mn-lt"/>
                <a:cs typeface="+mn-lt"/>
              </a:rPr>
              <a:t>moderne</a:t>
            </a:r>
          </a:p>
          <a:p>
            <a:pPr>
              <a:lnSpc>
                <a:spcPct val="100000"/>
              </a:lnSpc>
              <a:spcBef>
                <a:spcPts val="0"/>
              </a:spcBef>
            </a:pPr>
            <a:r>
              <a:rPr lang="en-US" dirty="0">
                <a:ea typeface="+mn-lt"/>
                <a:cs typeface="+mn-lt"/>
              </a:rPr>
              <a:t>Crise de la culture, </a:t>
            </a:r>
            <a:r>
              <a:rPr lang="en-US" dirty="0" err="1">
                <a:ea typeface="+mn-lt"/>
                <a:cs typeface="+mn-lt"/>
              </a:rPr>
              <a:t>perte</a:t>
            </a:r>
            <a:r>
              <a:rPr lang="en-US" dirty="0">
                <a:ea typeface="+mn-lt"/>
                <a:cs typeface="+mn-lt"/>
              </a:rPr>
              <a:t> du </a:t>
            </a:r>
            <a:r>
              <a:rPr lang="en-US" dirty="0" err="1">
                <a:ea typeface="+mn-lt"/>
                <a:cs typeface="+mn-lt"/>
              </a:rPr>
              <a:t>sens</a:t>
            </a:r>
            <a:r>
              <a:rPr lang="en-US" dirty="0">
                <a:ea typeface="+mn-lt"/>
                <a:cs typeface="+mn-lt"/>
              </a:rPr>
              <a:t> </a:t>
            </a:r>
            <a:r>
              <a:rPr lang="en-US" dirty="0" err="1">
                <a:ea typeface="+mn-lt"/>
                <a:cs typeface="+mn-lt"/>
              </a:rPr>
              <a:t>commmu</a:t>
            </a:r>
            <a:r>
              <a:rPr lang="en-US" dirty="0">
                <a:ea typeface="+mn-lt"/>
                <a:cs typeface="+mn-lt"/>
              </a:rPr>
              <a:t>, </a:t>
            </a:r>
            <a:r>
              <a:rPr lang="en-US" dirty="0" err="1">
                <a:ea typeface="+mn-lt"/>
                <a:cs typeface="+mn-lt"/>
              </a:rPr>
              <a:t>déni</a:t>
            </a:r>
            <a:r>
              <a:rPr lang="en-US" dirty="0">
                <a:ea typeface="+mn-lt"/>
                <a:cs typeface="+mn-lt"/>
              </a:rPr>
              <a:t> de la transmission (Arendt).</a:t>
            </a:r>
          </a:p>
          <a:p>
            <a:pPr>
              <a:lnSpc>
                <a:spcPct val="100000"/>
              </a:lnSpc>
              <a:spcBef>
                <a:spcPts val="0"/>
              </a:spcBef>
            </a:pPr>
            <a:r>
              <a:rPr lang="en-US" dirty="0" err="1">
                <a:ea typeface="+mn-lt"/>
                <a:cs typeface="+mn-lt"/>
              </a:rPr>
              <a:t>Individualisme</a:t>
            </a:r>
            <a:r>
              <a:rPr lang="en-US" dirty="0">
                <a:ea typeface="+mn-lt"/>
                <a:cs typeface="+mn-lt"/>
              </a:rPr>
              <a:t> </a:t>
            </a:r>
            <a:r>
              <a:rPr lang="en-US" dirty="0" err="1">
                <a:ea typeface="+mn-lt"/>
                <a:cs typeface="+mn-lt"/>
              </a:rPr>
              <a:t>fallacieux</a:t>
            </a:r>
            <a:r>
              <a:rPr lang="en-US" dirty="0">
                <a:ea typeface="+mn-lt"/>
                <a:cs typeface="+mn-lt"/>
              </a:rPr>
              <a:t> vs individuation </a:t>
            </a:r>
            <a:r>
              <a:rPr lang="en-US" dirty="0" err="1">
                <a:ea typeface="+mn-lt"/>
                <a:cs typeface="+mn-lt"/>
              </a:rPr>
              <a:t>réelle</a:t>
            </a:r>
            <a:r>
              <a:rPr lang="en-US" dirty="0">
                <a:ea typeface="+mn-lt"/>
                <a:cs typeface="+mn-lt"/>
              </a:rPr>
              <a:t>, </a:t>
            </a:r>
            <a:r>
              <a:rPr lang="en-US" dirty="0" err="1">
                <a:ea typeface="+mn-lt"/>
                <a:cs typeface="+mn-lt"/>
              </a:rPr>
              <a:t>nécessaire</a:t>
            </a:r>
            <a:r>
              <a:rPr lang="en-US" dirty="0">
                <a:ea typeface="+mn-lt"/>
                <a:cs typeface="+mn-lt"/>
              </a:rPr>
              <a:t> à la </a:t>
            </a:r>
            <a:r>
              <a:rPr lang="en-US" dirty="0" err="1">
                <a:ea typeface="+mn-lt"/>
                <a:cs typeface="+mn-lt"/>
              </a:rPr>
              <a:t>créativité</a:t>
            </a:r>
            <a:r>
              <a:rPr lang="en-US" dirty="0">
                <a:ea typeface="+mn-lt"/>
                <a:cs typeface="+mn-lt"/>
              </a:rPr>
              <a:t>, à </a:t>
            </a:r>
            <a:r>
              <a:rPr lang="en-US" dirty="0" err="1">
                <a:ea typeface="+mn-lt"/>
                <a:cs typeface="+mn-lt"/>
              </a:rPr>
              <a:t>l'estime</a:t>
            </a:r>
            <a:r>
              <a:rPr lang="en-US" dirty="0">
                <a:ea typeface="+mn-lt"/>
                <a:cs typeface="+mn-lt"/>
              </a:rPr>
              <a:t> de soi ("bien social premier" le plus important), </a:t>
            </a:r>
            <a:r>
              <a:rPr lang="en-US" dirty="0" err="1">
                <a:ea typeface="+mn-lt"/>
                <a:cs typeface="+mn-lt"/>
              </a:rPr>
              <a:t>voire</a:t>
            </a:r>
            <a:r>
              <a:rPr lang="en-US" dirty="0">
                <a:ea typeface="+mn-lt"/>
                <a:cs typeface="+mn-lt"/>
              </a:rPr>
              <a:t> au sentiment </a:t>
            </a:r>
            <a:r>
              <a:rPr lang="en-US" dirty="0" err="1">
                <a:ea typeface="+mn-lt"/>
                <a:cs typeface="+mn-lt"/>
              </a:rPr>
              <a:t>d'exister</a:t>
            </a:r>
            <a:r>
              <a:rPr lang="en-US" dirty="0">
                <a:ea typeface="+mn-lt"/>
                <a:cs typeface="+mn-lt"/>
              </a:rPr>
              <a:t> (Stiegler).</a:t>
            </a:r>
          </a:p>
          <a:p>
            <a:pPr>
              <a:lnSpc>
                <a:spcPct val="100000"/>
              </a:lnSpc>
              <a:spcBef>
                <a:spcPts val="0"/>
              </a:spcBef>
            </a:pPr>
            <a:r>
              <a:rPr lang="en-US" dirty="0" err="1">
                <a:ea typeface="+mn-lt"/>
                <a:cs typeface="+mn-lt"/>
              </a:rPr>
              <a:t>Marchandisation</a:t>
            </a:r>
            <a:r>
              <a:rPr lang="en-US" dirty="0">
                <a:ea typeface="+mn-lt"/>
                <a:cs typeface="+mn-lt"/>
              </a:rPr>
              <a:t> </a:t>
            </a:r>
            <a:r>
              <a:rPr lang="en-US" dirty="0" err="1">
                <a:ea typeface="+mn-lt"/>
                <a:cs typeface="+mn-lt"/>
              </a:rPr>
              <a:t>croissante</a:t>
            </a:r>
            <a:r>
              <a:rPr lang="en-US" dirty="0">
                <a:ea typeface="+mn-lt"/>
                <a:cs typeface="+mn-lt"/>
              </a:rPr>
              <a:t>, </a:t>
            </a:r>
            <a:r>
              <a:rPr lang="en-US" dirty="0" err="1">
                <a:ea typeface="+mn-lt"/>
                <a:cs typeface="+mn-lt"/>
              </a:rPr>
              <a:t>prolétarisation</a:t>
            </a:r>
            <a:r>
              <a:rPr lang="en-US" dirty="0">
                <a:ea typeface="+mn-lt"/>
                <a:cs typeface="+mn-lt"/>
              </a:rPr>
              <a:t> du travail et </a:t>
            </a:r>
            <a:r>
              <a:rPr lang="en-US" dirty="0" err="1">
                <a:ea typeface="+mn-lt"/>
                <a:cs typeface="+mn-lt"/>
              </a:rPr>
              <a:t>société</a:t>
            </a:r>
            <a:r>
              <a:rPr lang="en-US" dirty="0">
                <a:ea typeface="+mn-lt"/>
                <a:cs typeface="+mn-lt"/>
              </a:rPr>
              <a:t> de </a:t>
            </a:r>
            <a:r>
              <a:rPr lang="en-US" dirty="0" err="1">
                <a:ea typeface="+mn-lt"/>
                <a:cs typeface="+mn-lt"/>
              </a:rPr>
              <a:t>consommation</a:t>
            </a:r>
            <a:r>
              <a:rPr lang="en-US" dirty="0">
                <a:ea typeface="+mn-lt"/>
                <a:cs typeface="+mn-lt"/>
              </a:rPr>
              <a:t> (Baudrillard) et du spectacle (Debord).</a:t>
            </a:r>
          </a:p>
          <a:p>
            <a:pPr>
              <a:lnSpc>
                <a:spcPct val="100000"/>
              </a:lnSpc>
              <a:spcBef>
                <a:spcPts val="0"/>
              </a:spcBef>
            </a:pPr>
            <a:r>
              <a:rPr lang="en-US" dirty="0">
                <a:ea typeface="+mn-lt"/>
                <a:cs typeface="+mn-lt"/>
              </a:rPr>
              <a:t>Exige </a:t>
            </a:r>
            <a:r>
              <a:rPr lang="en-US" dirty="0" err="1">
                <a:ea typeface="+mn-lt"/>
                <a:cs typeface="+mn-lt"/>
              </a:rPr>
              <a:t>une</a:t>
            </a:r>
            <a:r>
              <a:rPr lang="en-US" dirty="0">
                <a:ea typeface="+mn-lt"/>
                <a:cs typeface="+mn-lt"/>
              </a:rPr>
              <a:t> dose plus </a:t>
            </a:r>
            <a:r>
              <a:rPr lang="en-US" dirty="0" err="1">
                <a:ea typeface="+mn-lt"/>
                <a:cs typeface="+mn-lt"/>
              </a:rPr>
              <a:t>importante</a:t>
            </a:r>
            <a:r>
              <a:rPr lang="en-US" dirty="0">
                <a:ea typeface="+mn-lt"/>
                <a:cs typeface="+mn-lt"/>
              </a:rPr>
              <a:t> de </a:t>
            </a:r>
            <a:r>
              <a:rPr lang="en-US" dirty="0" err="1">
                <a:ea typeface="+mn-lt"/>
                <a:cs typeface="+mn-lt"/>
              </a:rPr>
              <a:t>démocratie</a:t>
            </a:r>
            <a:r>
              <a:rPr lang="en-US" dirty="0">
                <a:ea typeface="+mn-lt"/>
                <a:cs typeface="+mn-lt"/>
              </a:rPr>
              <a:t> participative, </a:t>
            </a:r>
            <a:r>
              <a:rPr lang="en-US" dirty="0" err="1">
                <a:ea typeface="+mn-lt"/>
                <a:cs typeface="+mn-lt"/>
              </a:rPr>
              <a:t>une</a:t>
            </a:r>
            <a:r>
              <a:rPr lang="en-US" dirty="0">
                <a:ea typeface="+mn-lt"/>
                <a:cs typeface="+mn-lt"/>
              </a:rPr>
              <a:t> affirmation de la </a:t>
            </a:r>
            <a:r>
              <a:rPr lang="en-US" dirty="0" err="1">
                <a:ea typeface="+mn-lt"/>
                <a:cs typeface="+mn-lt"/>
              </a:rPr>
              <a:t>valeur</a:t>
            </a:r>
            <a:r>
              <a:rPr lang="en-US" dirty="0">
                <a:ea typeface="+mn-lt"/>
                <a:cs typeface="+mn-lt"/>
              </a:rPr>
              <a:t> de </a:t>
            </a:r>
            <a:r>
              <a:rPr lang="en-US" dirty="0" err="1">
                <a:ea typeface="+mn-lt"/>
                <a:cs typeface="+mn-lt"/>
              </a:rPr>
              <a:t>l'otium</a:t>
            </a:r>
            <a:r>
              <a:rPr lang="en-US" dirty="0">
                <a:ea typeface="+mn-lt"/>
                <a:cs typeface="+mn-lt"/>
              </a:rPr>
              <a:t> (</a:t>
            </a:r>
            <a:r>
              <a:rPr lang="en-US" dirty="0" err="1">
                <a:ea typeface="+mn-lt"/>
                <a:cs typeface="+mn-lt"/>
              </a:rPr>
              <a:t>loisir</a:t>
            </a:r>
            <a:r>
              <a:rPr lang="en-US" dirty="0">
                <a:ea typeface="+mn-lt"/>
                <a:cs typeface="+mn-lt"/>
              </a:rPr>
              <a:t> </a:t>
            </a:r>
            <a:r>
              <a:rPr lang="en-US" dirty="0" err="1">
                <a:ea typeface="+mn-lt"/>
                <a:cs typeface="+mn-lt"/>
              </a:rPr>
              <a:t>studieux</a:t>
            </a:r>
            <a:r>
              <a:rPr lang="en-US" dirty="0">
                <a:ea typeface="+mn-lt"/>
                <a:cs typeface="+mn-lt"/>
              </a:rPr>
              <a:t>) et </a:t>
            </a:r>
            <a:r>
              <a:rPr lang="en-US" dirty="0" err="1">
                <a:ea typeface="+mn-lt"/>
                <a:cs typeface="+mn-lt"/>
              </a:rPr>
              <a:t>une</a:t>
            </a:r>
            <a:r>
              <a:rPr lang="en-US" dirty="0">
                <a:ea typeface="+mn-lt"/>
                <a:cs typeface="+mn-lt"/>
              </a:rPr>
              <a:t> promotion de la </a:t>
            </a:r>
            <a:r>
              <a:rPr lang="en-US" dirty="0" err="1">
                <a:ea typeface="+mn-lt"/>
                <a:cs typeface="+mn-lt"/>
              </a:rPr>
              <a:t>coopérations</a:t>
            </a:r>
            <a:r>
              <a:rPr lang="en-US" dirty="0">
                <a:ea typeface="+mn-lt"/>
                <a:cs typeface="+mn-lt"/>
              </a:rPr>
              <a:t> vs la </a:t>
            </a:r>
            <a:r>
              <a:rPr lang="en-US" dirty="0" err="1">
                <a:ea typeface="+mn-lt"/>
                <a:cs typeface="+mn-lt"/>
              </a:rPr>
              <a:t>compétition</a:t>
            </a:r>
            <a:r>
              <a:rPr lang="en-US" dirty="0">
                <a:ea typeface="+mn-lt"/>
                <a:cs typeface="+mn-lt"/>
              </a:rPr>
              <a:t> </a:t>
            </a:r>
            <a:r>
              <a:rPr lang="en-US" dirty="0" err="1">
                <a:ea typeface="+mn-lt"/>
                <a:cs typeface="+mn-lt"/>
              </a:rPr>
              <a:t>généralisée</a:t>
            </a:r>
            <a:r>
              <a:rPr lang="en-US" dirty="0">
                <a:ea typeface="+mn-lt"/>
                <a:cs typeface="+mn-lt"/>
              </a:rPr>
              <a:t>.</a:t>
            </a:r>
          </a:p>
          <a:p>
            <a:pPr>
              <a:lnSpc>
                <a:spcPct val="100000"/>
              </a:lnSpc>
              <a:spcBef>
                <a:spcPts val="0"/>
              </a:spcBef>
            </a:pPr>
            <a:r>
              <a:rPr lang="en-US" dirty="0">
                <a:ea typeface="+mn-lt"/>
                <a:cs typeface="+mn-lt"/>
              </a:rPr>
              <a:t>Notion de </a:t>
            </a:r>
            <a:r>
              <a:rPr lang="en-US" dirty="0" err="1">
                <a:ea typeface="+mn-lt"/>
                <a:cs typeface="+mn-lt"/>
              </a:rPr>
              <a:t>convivialité</a:t>
            </a:r>
            <a:r>
              <a:rPr lang="en-US" dirty="0">
                <a:ea typeface="+mn-lt"/>
                <a:cs typeface="+mn-lt"/>
              </a:rPr>
              <a:t> (Illich).</a:t>
            </a:r>
          </a:p>
          <a:p>
            <a:endParaRPr lang="fr-FR">
              <a:cs typeface="Calibri"/>
            </a:endParaRPr>
          </a:p>
        </p:txBody>
      </p:sp>
    </p:spTree>
    <p:extLst>
      <p:ext uri="{BB962C8B-B14F-4D97-AF65-F5344CB8AC3E}">
        <p14:creationId xmlns:p14="http://schemas.microsoft.com/office/powerpoint/2010/main" val="24751781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FFB0E-E5DF-4969-9223-08D694170526}"/>
              </a:ext>
            </a:extLst>
          </p:cNvPr>
          <p:cNvSpPr>
            <a:spLocks noGrp="1"/>
          </p:cNvSpPr>
          <p:nvPr>
            <p:ph type="title"/>
          </p:nvPr>
        </p:nvSpPr>
        <p:spPr/>
        <p:txBody>
          <a:bodyPr>
            <a:normAutofit/>
          </a:bodyPr>
          <a:lstStyle/>
          <a:p>
            <a:pPr algn="ctr"/>
            <a:r>
              <a:rPr lang="fr-FR" b="1" dirty="0">
                <a:cs typeface="Calibri Light"/>
              </a:rPr>
              <a:t>Le défi démocratique</a:t>
            </a:r>
            <a:br>
              <a:rPr lang="fr-FR">
                <a:cs typeface="Calibri Light"/>
              </a:rPr>
            </a:br>
            <a:r>
              <a:rPr lang="fr-FR" dirty="0">
                <a:cs typeface="Calibri Light"/>
              </a:rPr>
              <a:t>Le danger éthique de la passivité</a:t>
            </a:r>
          </a:p>
        </p:txBody>
      </p:sp>
      <p:sp>
        <p:nvSpPr>
          <p:cNvPr id="3" name="Espace réservé du contenu 2">
            <a:extLst>
              <a:ext uri="{FF2B5EF4-FFF2-40B4-BE49-F238E27FC236}">
                <a16:creationId xmlns:a16="http://schemas.microsoft.com/office/drawing/2014/main" id="{C90144FD-C1B3-4F19-B550-0E79C61F3AFA}"/>
              </a:ext>
            </a:extLst>
          </p:cNvPr>
          <p:cNvSpPr>
            <a:spLocks noGrp="1"/>
          </p:cNvSpPr>
          <p:nvPr>
            <p:ph idx="1"/>
          </p:nvPr>
        </p:nvSpPr>
        <p:spPr/>
        <p:txBody>
          <a:bodyPr vert="horz" lIns="91440" tIns="45720" rIns="91440" bIns="45720" rtlCol="0" anchor="t">
            <a:normAutofit/>
          </a:bodyPr>
          <a:lstStyle/>
          <a:p>
            <a:r>
              <a:rPr lang="fr-FR" dirty="0">
                <a:cs typeface="Calibri"/>
              </a:rPr>
              <a:t>Deux modalités de la passivité :</a:t>
            </a:r>
          </a:p>
          <a:p>
            <a:pPr lvl="1"/>
            <a:r>
              <a:rPr lang="fr-FR" dirty="0">
                <a:cs typeface="Calibri"/>
              </a:rPr>
              <a:t>L'obéissance à l'autorité : Faiblesse de l' "état agentique", en état de soumission à l'autorité.</a:t>
            </a:r>
          </a:p>
          <a:p>
            <a:pPr lvl="1"/>
            <a:r>
              <a:rPr lang="fr-FR" dirty="0">
                <a:cs typeface="Calibri"/>
              </a:rPr>
              <a:t>La non-intervention du témoin inactif : Faiblesse de ceux qui n'</a:t>
            </a:r>
            <a:r>
              <a:rPr lang="fr-FR" dirty="0" err="1">
                <a:cs typeface="Calibri"/>
              </a:rPr>
              <a:t>interviennt</a:t>
            </a:r>
            <a:r>
              <a:rPr lang="fr-FR" dirty="0">
                <a:cs typeface="Calibri"/>
              </a:rPr>
              <a:t> pas alors qu'il le faudrait, due non pas à l'indifférence, mais au refus d' "ingérence", sans prendre en compte le devoir de protéger.</a:t>
            </a:r>
          </a:p>
          <a:p>
            <a:r>
              <a:rPr lang="fr-FR" dirty="0">
                <a:cs typeface="Calibri"/>
              </a:rPr>
              <a:t>Dans les deux cas : dilemme entre deux "devoirs moraux" et paralysie liée à la crainte de ne pas faire le bon choix.</a:t>
            </a:r>
          </a:p>
          <a:p>
            <a:endParaRPr lang="fr-FR">
              <a:cs typeface="Calibri"/>
            </a:endParaRPr>
          </a:p>
        </p:txBody>
      </p:sp>
    </p:spTree>
    <p:extLst>
      <p:ext uri="{BB962C8B-B14F-4D97-AF65-F5344CB8AC3E}">
        <p14:creationId xmlns:p14="http://schemas.microsoft.com/office/powerpoint/2010/main" val="27138073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ABBB7F-FDED-442D-A34A-510C31D6F81F}"/>
              </a:ext>
            </a:extLst>
          </p:cNvPr>
          <p:cNvSpPr>
            <a:spLocks noGrp="1"/>
          </p:cNvSpPr>
          <p:nvPr>
            <p:ph type="title"/>
          </p:nvPr>
        </p:nvSpPr>
        <p:spPr>
          <a:xfrm>
            <a:off x="838200" y="365125"/>
            <a:ext cx="10515600" cy="860614"/>
          </a:xfrm>
        </p:spPr>
        <p:txBody>
          <a:bodyPr>
            <a:normAutofit fontScale="90000"/>
          </a:bodyPr>
          <a:lstStyle/>
          <a:p>
            <a:pPr algn="ctr"/>
            <a:r>
              <a:rPr lang="fr-FR" b="1" dirty="0">
                <a:ea typeface="+mj-lt"/>
                <a:cs typeface="+mj-lt"/>
              </a:rPr>
              <a:t>Le défi démocratique</a:t>
            </a:r>
            <a:br>
              <a:rPr lang="fr-FR" b="1">
                <a:cs typeface="Calibri Light"/>
              </a:rPr>
            </a:br>
            <a:r>
              <a:rPr lang="fr-FR" dirty="0">
                <a:cs typeface="Calibri Light"/>
              </a:rPr>
              <a:t>L'enjeu de la désobéissance civile</a:t>
            </a:r>
          </a:p>
        </p:txBody>
      </p:sp>
      <p:sp>
        <p:nvSpPr>
          <p:cNvPr id="3" name="Espace réservé du contenu 2">
            <a:extLst>
              <a:ext uri="{FF2B5EF4-FFF2-40B4-BE49-F238E27FC236}">
                <a16:creationId xmlns:a16="http://schemas.microsoft.com/office/drawing/2014/main" id="{0C8B7B8B-114A-40C7-9C98-246CE263D9C7}"/>
              </a:ext>
            </a:extLst>
          </p:cNvPr>
          <p:cNvSpPr>
            <a:spLocks noGrp="1"/>
          </p:cNvSpPr>
          <p:nvPr>
            <p:ph idx="1"/>
          </p:nvPr>
        </p:nvSpPr>
        <p:spPr>
          <a:xfrm>
            <a:off x="360336" y="1446779"/>
            <a:ext cx="11510074" cy="5350115"/>
          </a:xfrm>
        </p:spPr>
        <p:txBody>
          <a:bodyPr vert="horz" lIns="91440" tIns="45720" rIns="91440" bIns="45720" rtlCol="0" anchor="t">
            <a:normAutofit fontScale="55000" lnSpcReduction="20000"/>
          </a:bodyPr>
          <a:lstStyle/>
          <a:p>
            <a:pPr>
              <a:lnSpc>
                <a:spcPct val="100000"/>
              </a:lnSpc>
              <a:spcBef>
                <a:spcPts val="800"/>
              </a:spcBef>
            </a:pPr>
            <a:r>
              <a:rPr lang="fr-FR" dirty="0"/>
              <a:t>Indépendamment de toute législation, de tout contrat, il existe un droit naturel qui régit nos relations humaines. Avant toute législation, des obligations éthiques priment. Si le droit positif contredit le droit naturel, on peut légitimement envisager une désobéissance. </a:t>
            </a:r>
          </a:p>
          <a:p>
            <a:pPr>
              <a:lnSpc>
                <a:spcPct val="100000"/>
              </a:lnSpc>
              <a:spcBef>
                <a:spcPts val="800"/>
              </a:spcBef>
            </a:pPr>
            <a:r>
              <a:rPr lang="fr-FR" dirty="0"/>
              <a:t>Exemple d'Antigone : pour elle, il existe, au-dessus des lois civiles, une loi du cœur, inviolable et sacrée. Cette histoire inspire encore les philosophes du droit pour réfléchir à l'opposition entre les lois juridiques citoyennes et les lois éthiques individuelles. Le geste d'Antigone a des </a:t>
            </a:r>
            <a:r>
              <a:rPr lang="fr-FR" dirty="0" err="1"/>
              <a:t>répercusssions</a:t>
            </a:r>
            <a:r>
              <a:rPr lang="fr-FR" dirty="0"/>
              <a:t> sur ses proches, </a:t>
            </a:r>
            <a:r>
              <a:rPr lang="fr-FR" dirty="0" err="1"/>
              <a:t>notammment</a:t>
            </a:r>
            <a:r>
              <a:rPr lang="fr-FR" dirty="0"/>
              <a:t> son fiancé Hémon qui se suicide de chagrin, d'où la question des limites d'une éthique sacrificielle. "Le courage n'est pas de ne pas craindre de mourir pour ses idées, mais de chérir la vie que l'on sacrifie au moment même où l'on y renonce pour lui conserver son sens et sa valeur." (</a:t>
            </a:r>
            <a:r>
              <a:rPr lang="fr-FR" dirty="0" err="1"/>
              <a:t>Leichter</a:t>
            </a:r>
            <a:r>
              <a:rPr lang="fr-FR" dirty="0"/>
              <a:t>-Flack, 2012, p. 124).</a:t>
            </a:r>
            <a:endParaRPr lang="fr-FR">
              <a:cs typeface="Calibri" panose="020F0502020204030204"/>
            </a:endParaRPr>
          </a:p>
          <a:p>
            <a:pPr>
              <a:lnSpc>
                <a:spcPct val="100000"/>
              </a:lnSpc>
              <a:spcBef>
                <a:spcPts val="800"/>
              </a:spcBef>
            </a:pPr>
            <a:r>
              <a:rPr lang="fr-FR" dirty="0"/>
              <a:t>La </a:t>
            </a:r>
            <a:r>
              <a:rPr lang="fr-FR" dirty="0" err="1"/>
              <a:t>désobéissance</a:t>
            </a:r>
            <a:r>
              <a:rPr lang="fr-FR" dirty="0"/>
              <a:t> civile (</a:t>
            </a:r>
            <a:r>
              <a:rPr lang="fr-FR" dirty="0">
                <a:ea typeface="+mn-lt"/>
                <a:cs typeface="+mn-lt"/>
              </a:rPr>
              <a:t>terme </a:t>
            </a:r>
            <a:r>
              <a:rPr lang="fr-FR" dirty="0" err="1">
                <a:ea typeface="+mn-lt"/>
                <a:cs typeface="+mn-lt"/>
              </a:rPr>
              <a:t>crée</a:t>
            </a:r>
            <a:r>
              <a:rPr lang="fr-FR" dirty="0">
                <a:ea typeface="+mn-lt"/>
                <a:cs typeface="+mn-lt"/>
              </a:rPr>
              <a:t>́ par Henry David Thoreau en </a:t>
            </a:r>
            <a:r>
              <a:rPr lang="fr-FR" i="1" dirty="0">
                <a:ea typeface="+mn-lt"/>
                <a:cs typeface="+mn-lt"/>
              </a:rPr>
              <a:t>1849), </a:t>
            </a:r>
            <a:r>
              <a:rPr lang="fr-FR" dirty="0"/>
              <a:t>est le refus assumé et public de se soumettre à une loi, un </a:t>
            </a:r>
            <a:r>
              <a:rPr lang="fr-FR" dirty="0" err="1"/>
              <a:t>règlement</a:t>
            </a:r>
            <a:r>
              <a:rPr lang="fr-FR" dirty="0"/>
              <a:t>, une organisation ou un pouvoir jugé inique par ceux qui le contestent, tout en faisant de ce refus une arme de combat pacifique. </a:t>
            </a:r>
            <a:endParaRPr lang="fr-FR">
              <a:cs typeface="Calibri"/>
            </a:endParaRPr>
          </a:p>
          <a:p>
            <a:pPr>
              <a:lnSpc>
                <a:spcPct val="100000"/>
              </a:lnSpc>
              <a:spcBef>
                <a:spcPts val="800"/>
              </a:spcBef>
            </a:pPr>
            <a:r>
              <a:rPr lang="fr-FR" i="1" dirty="0"/>
              <a:t> </a:t>
            </a:r>
            <a:r>
              <a:rPr lang="fr-FR" dirty="0"/>
              <a:t>Elle se distingue de la </a:t>
            </a:r>
            <a:r>
              <a:rPr lang="fr-FR" dirty="0" err="1"/>
              <a:t>révolte</a:t>
            </a:r>
            <a:r>
              <a:rPr lang="fr-FR" dirty="0"/>
              <a:t>, qui oppose la violence à la violence. </a:t>
            </a:r>
            <a:endParaRPr lang="fr-FR">
              <a:cs typeface="Calibri"/>
            </a:endParaRPr>
          </a:p>
          <a:p>
            <a:pPr>
              <a:lnSpc>
                <a:spcPct val="100000"/>
              </a:lnSpc>
              <a:spcBef>
                <a:spcPts val="800"/>
              </a:spcBef>
            </a:pPr>
            <a:r>
              <a:rPr lang="fr-FR" dirty="0"/>
              <a:t>L'</a:t>
            </a:r>
            <a:r>
              <a:rPr lang="fr-FR" dirty="0" err="1"/>
              <a:t>idée</a:t>
            </a:r>
            <a:r>
              <a:rPr lang="fr-FR" dirty="0"/>
              <a:t> de la </a:t>
            </a:r>
            <a:r>
              <a:rPr lang="fr-FR" dirty="0" err="1"/>
              <a:t>résistance</a:t>
            </a:r>
            <a:r>
              <a:rPr lang="fr-FR" dirty="0"/>
              <a:t> à une loi injuste a existé bien avant le XIXe </a:t>
            </a:r>
            <a:r>
              <a:rPr lang="fr-FR" dirty="0" err="1"/>
              <a:t>siècle</a:t>
            </a:r>
            <a:r>
              <a:rPr lang="fr-FR" dirty="0"/>
              <a:t>. La </a:t>
            </a:r>
            <a:r>
              <a:rPr lang="fr-FR" dirty="0" err="1"/>
              <a:t>Boétie</a:t>
            </a:r>
            <a:r>
              <a:rPr lang="fr-FR" dirty="0"/>
              <a:t>, </a:t>
            </a:r>
            <a:r>
              <a:rPr lang="fr-FR" dirty="0" err="1"/>
              <a:t>dès</a:t>
            </a:r>
            <a:r>
              <a:rPr lang="fr-FR" dirty="0"/>
              <a:t> le XVIe </a:t>
            </a:r>
            <a:r>
              <a:rPr lang="fr-FR" dirty="0" err="1"/>
              <a:t>siècle</a:t>
            </a:r>
            <a:r>
              <a:rPr lang="fr-FR" dirty="0"/>
              <a:t>, a montré dans le </a:t>
            </a:r>
            <a:r>
              <a:rPr lang="fr-FR" i="1" dirty="0"/>
              <a:t>Discours de la servitude volontaire</a:t>
            </a:r>
            <a:r>
              <a:rPr lang="fr-FR" dirty="0"/>
              <a:t> que le pouvoir d'un </a:t>
            </a:r>
            <a:r>
              <a:rPr lang="fr-FR" dirty="0" err="1"/>
              <a:t>État</a:t>
            </a:r>
            <a:r>
              <a:rPr lang="fr-FR" dirty="0"/>
              <a:t> ne se maintient que grâce à la coopération de la population. Si la population refuse d'</a:t>
            </a:r>
            <a:r>
              <a:rPr lang="fr-FR" dirty="0" err="1"/>
              <a:t>obéir</a:t>
            </a:r>
            <a:r>
              <a:rPr lang="fr-FR" dirty="0"/>
              <a:t>, l'</a:t>
            </a:r>
            <a:r>
              <a:rPr lang="fr-FR" dirty="0" err="1"/>
              <a:t>État</a:t>
            </a:r>
            <a:r>
              <a:rPr lang="fr-FR" dirty="0"/>
              <a:t> n'a plus de pouvoir. </a:t>
            </a:r>
            <a:r>
              <a:rPr lang="fr-FR" dirty="0" err="1"/>
              <a:t>Résister</a:t>
            </a:r>
            <a:r>
              <a:rPr lang="fr-FR" dirty="0"/>
              <a:t> sans violence, par la </a:t>
            </a:r>
            <a:r>
              <a:rPr lang="fr-FR" dirty="0" err="1"/>
              <a:t>désobéissance</a:t>
            </a:r>
            <a:r>
              <a:rPr lang="fr-FR" dirty="0"/>
              <a:t>, peut provoquer l'effondrement d'un </a:t>
            </a:r>
            <a:r>
              <a:rPr lang="fr-FR" dirty="0" err="1"/>
              <a:t>État</a:t>
            </a:r>
            <a:r>
              <a:rPr lang="fr-FR" dirty="0"/>
              <a:t> </a:t>
            </a:r>
            <a:r>
              <a:rPr lang="fr-FR" dirty="0" err="1"/>
              <a:t>illégitime</a:t>
            </a:r>
            <a:r>
              <a:rPr lang="fr-FR" dirty="0"/>
              <a:t>. </a:t>
            </a:r>
            <a:endParaRPr lang="fr-FR">
              <a:cs typeface="Calibri"/>
            </a:endParaRPr>
          </a:p>
          <a:p>
            <a:pPr>
              <a:lnSpc>
                <a:spcPct val="100000"/>
              </a:lnSpc>
              <a:spcBef>
                <a:spcPts val="800"/>
              </a:spcBef>
            </a:pPr>
            <a:r>
              <a:rPr lang="fr-FR" dirty="0"/>
              <a:t>Selon Rawls : « La </a:t>
            </a:r>
            <a:r>
              <a:rPr lang="fr-FR" dirty="0" err="1"/>
              <a:t>désobéissance</a:t>
            </a:r>
            <a:r>
              <a:rPr lang="fr-FR" dirty="0"/>
              <a:t> civile peut </a:t>
            </a:r>
            <a:r>
              <a:rPr lang="fr-FR" dirty="0" err="1"/>
              <a:t>être</a:t>
            </a:r>
            <a:r>
              <a:rPr lang="fr-FR" dirty="0"/>
              <a:t> </a:t>
            </a:r>
            <a:r>
              <a:rPr lang="fr-FR" dirty="0" err="1"/>
              <a:t>définie</a:t>
            </a:r>
            <a:r>
              <a:rPr lang="fr-FR" dirty="0"/>
              <a:t> comme un acte public, non violent, </a:t>
            </a:r>
            <a:r>
              <a:rPr lang="fr-FR" dirty="0" err="1"/>
              <a:t>décide</a:t>
            </a:r>
            <a:r>
              <a:rPr lang="fr-FR" dirty="0"/>
              <a:t>́ en conscience, mais politique, contraire à la loi et accompli le plus souvent pour amener un changement dans la loi ou bien dans la politique du gouvernement. En agissant ainsi, on s'adresse au sens de la justice de la </a:t>
            </a:r>
            <a:r>
              <a:rPr lang="fr-FR" dirty="0" err="1"/>
              <a:t>majorite</a:t>
            </a:r>
            <a:r>
              <a:rPr lang="fr-FR" dirty="0"/>
              <a:t>́ de la </a:t>
            </a:r>
            <a:r>
              <a:rPr lang="fr-FR" dirty="0" err="1"/>
              <a:t>communaute</a:t>
            </a:r>
            <a:r>
              <a:rPr lang="fr-FR" dirty="0"/>
              <a:t>́ et on </a:t>
            </a:r>
            <a:r>
              <a:rPr lang="fr-FR" dirty="0" err="1"/>
              <a:t>déclare</a:t>
            </a:r>
            <a:r>
              <a:rPr lang="fr-FR" dirty="0"/>
              <a:t> que, selon une opinion </a:t>
            </a:r>
            <a:r>
              <a:rPr lang="fr-FR" dirty="0" err="1"/>
              <a:t>mûrement</a:t>
            </a:r>
            <a:r>
              <a:rPr lang="fr-FR" dirty="0"/>
              <a:t> </a:t>
            </a:r>
            <a:r>
              <a:rPr lang="fr-FR" dirty="0" err="1"/>
              <a:t>réfléchie</a:t>
            </a:r>
            <a:r>
              <a:rPr lang="fr-FR" dirty="0"/>
              <a:t>, les principes de </a:t>
            </a:r>
            <a:r>
              <a:rPr lang="fr-FR" dirty="0" err="1"/>
              <a:t>coopération</a:t>
            </a:r>
            <a:r>
              <a:rPr lang="fr-FR" dirty="0"/>
              <a:t> sociale entre des </a:t>
            </a:r>
            <a:r>
              <a:rPr lang="fr-FR" dirty="0" err="1"/>
              <a:t>êtres</a:t>
            </a:r>
            <a:r>
              <a:rPr lang="fr-FR" dirty="0"/>
              <a:t> libres et </a:t>
            </a:r>
            <a:r>
              <a:rPr lang="fr-FR" dirty="0" err="1"/>
              <a:t>égaux</a:t>
            </a:r>
            <a:r>
              <a:rPr lang="fr-FR" dirty="0"/>
              <a:t> ne sont pas actuellement </a:t>
            </a:r>
            <a:r>
              <a:rPr lang="fr-FR" dirty="0" err="1"/>
              <a:t>respectés</a:t>
            </a:r>
            <a:r>
              <a:rPr lang="fr-FR" dirty="0"/>
              <a:t>. » </a:t>
            </a:r>
            <a:endParaRPr lang="fr-FR">
              <a:cs typeface="Calibri"/>
            </a:endParaRPr>
          </a:p>
          <a:p>
            <a:pPr>
              <a:lnSpc>
                <a:spcPct val="100000"/>
              </a:lnSpc>
              <a:spcBef>
                <a:spcPts val="800"/>
              </a:spcBef>
            </a:pPr>
            <a:r>
              <a:rPr lang="fr-FR" dirty="0"/>
              <a:t>Pour Habermas : « La </a:t>
            </a:r>
            <a:r>
              <a:rPr lang="fr-FR" dirty="0" err="1"/>
              <a:t>désobéissance</a:t>
            </a:r>
            <a:r>
              <a:rPr lang="fr-FR" dirty="0"/>
              <a:t> civile inclut des actes </a:t>
            </a:r>
            <a:r>
              <a:rPr lang="fr-FR" dirty="0" err="1"/>
              <a:t>illégaux</a:t>
            </a:r>
            <a:r>
              <a:rPr lang="fr-FR" dirty="0"/>
              <a:t>, </a:t>
            </a:r>
            <a:r>
              <a:rPr lang="fr-FR" dirty="0" err="1"/>
              <a:t>généralement</a:t>
            </a:r>
            <a:r>
              <a:rPr lang="fr-FR" dirty="0"/>
              <a:t> dus à leurs auteurs collectifs, </a:t>
            </a:r>
            <a:r>
              <a:rPr lang="fr-FR" dirty="0" err="1"/>
              <a:t>définis</a:t>
            </a:r>
            <a:r>
              <a:rPr lang="fr-FR" dirty="0"/>
              <a:t> à la fois par leur </a:t>
            </a:r>
            <a:r>
              <a:rPr lang="fr-FR" dirty="0" err="1"/>
              <a:t>caractère</a:t>
            </a:r>
            <a:r>
              <a:rPr lang="fr-FR" dirty="0"/>
              <a:t> public et symbolique et par le fait d'avoir des principes, actes qui comportent en premier lieu des moyens de protestation non violents et qui appellent à la capacité de raisonner et au sens de la justice du peuple. » </a:t>
            </a:r>
            <a:endParaRPr lang="fr-FR" dirty="0">
              <a:cs typeface="Calibri"/>
            </a:endParaRPr>
          </a:p>
          <a:p>
            <a:pPr marL="0" indent="0">
              <a:buNone/>
            </a:pPr>
            <a:endParaRPr lang="fr-FR">
              <a:cs typeface="Calibri"/>
            </a:endParaRPr>
          </a:p>
        </p:txBody>
      </p:sp>
      <p:sp>
        <p:nvSpPr>
          <p:cNvPr id="5" name="Espace réservé du pied de page 4">
            <a:extLst>
              <a:ext uri="{FF2B5EF4-FFF2-40B4-BE49-F238E27FC236}">
                <a16:creationId xmlns:a16="http://schemas.microsoft.com/office/drawing/2014/main" id="{26134646-7732-476D-B185-C66310C54592}"/>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6C17BFFD-2758-4CB3-9BC2-9128AF8FE708}"/>
              </a:ext>
            </a:extLst>
          </p:cNvPr>
          <p:cNvSpPr>
            <a:spLocks noGrp="1"/>
          </p:cNvSpPr>
          <p:nvPr>
            <p:ph type="sldNum" sz="quarter" idx="12"/>
          </p:nvPr>
        </p:nvSpPr>
        <p:spPr/>
        <p:txBody>
          <a:bodyPr/>
          <a:lstStyle/>
          <a:p>
            <a:fld id="{8C283176-C17C-43E1-862E-26F06C6D0497}" type="slidenum">
              <a:rPr lang="fr-FR" dirty="0" smtClean="0"/>
              <a:t>145</a:t>
            </a:fld>
            <a:endParaRPr lang="fr-FR" dirty="0"/>
          </a:p>
        </p:txBody>
      </p:sp>
    </p:spTree>
    <p:extLst>
      <p:ext uri="{BB962C8B-B14F-4D97-AF65-F5344CB8AC3E}">
        <p14:creationId xmlns:p14="http://schemas.microsoft.com/office/powerpoint/2010/main" val="30276408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3158EB8-CEEB-4044-8BF0-6CA0370FF043}"/>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9B1354FE-3388-43AF-84D3-A5C638BA83A3}"/>
              </a:ext>
            </a:extLst>
          </p:cNvPr>
          <p:cNvSpPr>
            <a:spLocks noGrp="1"/>
          </p:cNvSpPr>
          <p:nvPr>
            <p:ph type="sldNum" sz="quarter" idx="12"/>
          </p:nvPr>
        </p:nvSpPr>
        <p:spPr/>
        <p:txBody>
          <a:bodyPr/>
          <a:lstStyle/>
          <a:p>
            <a:fld id="{8C283176-C17C-43E1-862E-26F06C6D0497}" type="slidenum">
              <a:rPr lang="fr-FR" dirty="0" smtClean="0"/>
              <a:t>146</a:t>
            </a:fld>
            <a:endParaRPr lang="fr-FR" dirty="0"/>
          </a:p>
        </p:txBody>
      </p:sp>
      <p:sp>
        <p:nvSpPr>
          <p:cNvPr id="8" name="ZoneTexte 7">
            <a:extLst>
              <a:ext uri="{FF2B5EF4-FFF2-40B4-BE49-F238E27FC236}">
                <a16:creationId xmlns:a16="http://schemas.microsoft.com/office/drawing/2014/main" id="{F1C29864-046E-4C4E-B864-59A486CAA159}"/>
              </a:ext>
            </a:extLst>
          </p:cNvPr>
          <p:cNvSpPr txBox="1"/>
          <p:nvPr/>
        </p:nvSpPr>
        <p:spPr>
          <a:xfrm>
            <a:off x="858435" y="1039248"/>
            <a:ext cx="10337369" cy="45969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cs typeface="Calibri"/>
            </a:endParaRPr>
          </a:p>
        </p:txBody>
      </p:sp>
      <p:sp>
        <p:nvSpPr>
          <p:cNvPr id="15" name="ZoneTexte 14">
            <a:extLst>
              <a:ext uri="{FF2B5EF4-FFF2-40B4-BE49-F238E27FC236}">
                <a16:creationId xmlns:a16="http://schemas.microsoft.com/office/drawing/2014/main" id="{AC590E2C-D64C-4925-A60D-A17F7C776CA0}"/>
              </a:ext>
            </a:extLst>
          </p:cNvPr>
          <p:cNvSpPr txBox="1"/>
          <p:nvPr/>
        </p:nvSpPr>
        <p:spPr>
          <a:xfrm>
            <a:off x="367655" y="449451"/>
            <a:ext cx="1143516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i="1" dirty="0">
                <a:solidFill>
                  <a:srgbClr val="0070C0"/>
                </a:solidFill>
                <a:latin typeface="Cambria"/>
                <a:ea typeface="+mn-lt"/>
                <a:cs typeface="+mn-lt"/>
              </a:rPr>
              <a:t>" Pourquoi </a:t>
            </a:r>
            <a:r>
              <a:rPr lang="fr-FR" i="1" dirty="0" err="1">
                <a:solidFill>
                  <a:srgbClr val="0070C0"/>
                </a:solidFill>
                <a:latin typeface="Cambria"/>
                <a:ea typeface="+mn-lt"/>
                <a:cs typeface="+mn-lt"/>
              </a:rPr>
              <a:t>désobéir</a:t>
            </a:r>
            <a:r>
              <a:rPr lang="fr-FR" i="1" dirty="0">
                <a:solidFill>
                  <a:srgbClr val="0070C0"/>
                </a:solidFill>
                <a:latin typeface="Cambria"/>
                <a:ea typeface="+mn-lt"/>
                <a:cs typeface="+mn-lt"/>
              </a:rPr>
              <a:t> alors que nous sommes en </a:t>
            </a:r>
            <a:r>
              <a:rPr lang="fr-FR" i="1" dirty="0" err="1">
                <a:solidFill>
                  <a:srgbClr val="0070C0"/>
                </a:solidFill>
                <a:latin typeface="Cambria"/>
                <a:ea typeface="+mn-lt"/>
                <a:cs typeface="+mn-lt"/>
              </a:rPr>
              <a:t>démocratie</a:t>
            </a:r>
            <a:r>
              <a:rPr lang="fr-FR" i="1" dirty="0">
                <a:solidFill>
                  <a:srgbClr val="0070C0"/>
                </a:solidFill>
                <a:latin typeface="Cambria"/>
                <a:ea typeface="+mn-lt"/>
                <a:cs typeface="+mn-lt"/>
              </a:rPr>
              <a:t> ou, du moins, alors que nous avons le droit de vote ? La </a:t>
            </a:r>
            <a:r>
              <a:rPr lang="fr-FR" i="1" dirty="0" err="1">
                <a:solidFill>
                  <a:srgbClr val="0070C0"/>
                </a:solidFill>
                <a:latin typeface="Cambria"/>
                <a:ea typeface="+mn-lt"/>
                <a:cs typeface="+mn-lt"/>
              </a:rPr>
              <a:t>démarche</a:t>
            </a:r>
            <a:r>
              <a:rPr lang="fr-FR" i="1" dirty="0">
                <a:solidFill>
                  <a:srgbClr val="0070C0"/>
                </a:solidFill>
                <a:latin typeface="Cambria"/>
                <a:ea typeface="+mn-lt"/>
                <a:cs typeface="+mn-lt"/>
              </a:rPr>
              <a:t> de la </a:t>
            </a:r>
            <a:r>
              <a:rPr lang="fr-FR" i="1" dirty="0" err="1">
                <a:solidFill>
                  <a:srgbClr val="0070C0"/>
                </a:solidFill>
                <a:latin typeface="Cambria"/>
                <a:ea typeface="+mn-lt"/>
                <a:cs typeface="+mn-lt"/>
              </a:rPr>
              <a:t>désobéissance</a:t>
            </a:r>
            <a:r>
              <a:rPr lang="fr-FR" i="1" dirty="0">
                <a:solidFill>
                  <a:srgbClr val="0070C0"/>
                </a:solidFill>
                <a:latin typeface="Cambria"/>
                <a:ea typeface="+mn-lt"/>
                <a:cs typeface="+mn-lt"/>
              </a:rPr>
              <a:t> civile repose sur une conception du </a:t>
            </a:r>
            <a:r>
              <a:rPr lang="fr-FR" i="1" dirty="0" err="1">
                <a:solidFill>
                  <a:srgbClr val="0070C0"/>
                </a:solidFill>
                <a:latin typeface="Cambria"/>
                <a:ea typeface="+mn-lt"/>
                <a:cs typeface="+mn-lt"/>
              </a:rPr>
              <a:t>rôle</a:t>
            </a:r>
            <a:r>
              <a:rPr lang="fr-FR" i="1" dirty="0">
                <a:solidFill>
                  <a:srgbClr val="0070C0"/>
                </a:solidFill>
                <a:latin typeface="Cambria"/>
                <a:ea typeface="+mn-lt"/>
                <a:cs typeface="+mn-lt"/>
              </a:rPr>
              <a:t> des citoyens dans une </a:t>
            </a:r>
            <a:r>
              <a:rPr lang="fr-FR" i="1" dirty="0" err="1">
                <a:solidFill>
                  <a:srgbClr val="0070C0"/>
                </a:solidFill>
                <a:latin typeface="Cambria"/>
                <a:ea typeface="+mn-lt"/>
                <a:cs typeface="+mn-lt"/>
              </a:rPr>
              <a:t>démocratie</a:t>
            </a:r>
            <a:r>
              <a:rPr lang="fr-FR" i="1" dirty="0">
                <a:solidFill>
                  <a:srgbClr val="0070C0"/>
                </a:solidFill>
                <a:latin typeface="Cambria"/>
                <a:ea typeface="+mn-lt"/>
                <a:cs typeface="+mn-lt"/>
              </a:rPr>
              <a:t>, qui ne consiste pas à </a:t>
            </a:r>
            <a:r>
              <a:rPr lang="fr-FR" i="1" dirty="0" err="1">
                <a:solidFill>
                  <a:srgbClr val="0070C0"/>
                </a:solidFill>
                <a:latin typeface="Cambria"/>
                <a:ea typeface="+mn-lt"/>
                <a:cs typeface="+mn-lt"/>
              </a:rPr>
              <a:t>obéir</a:t>
            </a:r>
            <a:r>
              <a:rPr lang="fr-FR" i="1" dirty="0">
                <a:solidFill>
                  <a:srgbClr val="0070C0"/>
                </a:solidFill>
                <a:latin typeface="Cambria"/>
                <a:ea typeface="+mn-lt"/>
                <a:cs typeface="+mn-lt"/>
              </a:rPr>
              <a:t> aux lois sans se poser de questions, mais à faire d’abord ce qui est juste. Or, la loi n’est pas toujours juste. Le cas de l’</a:t>
            </a:r>
            <a:r>
              <a:rPr lang="fr-FR" i="1" dirty="0" err="1">
                <a:solidFill>
                  <a:srgbClr val="0070C0"/>
                </a:solidFill>
                <a:latin typeface="Cambria"/>
                <a:ea typeface="+mn-lt"/>
                <a:cs typeface="+mn-lt"/>
              </a:rPr>
              <a:t>évasion</a:t>
            </a:r>
            <a:r>
              <a:rPr lang="fr-FR" i="1" dirty="0">
                <a:solidFill>
                  <a:srgbClr val="0070C0"/>
                </a:solidFill>
                <a:latin typeface="Cambria"/>
                <a:ea typeface="+mn-lt"/>
                <a:cs typeface="+mn-lt"/>
              </a:rPr>
              <a:t> fiscale en est d’ailleurs un exemple </a:t>
            </a:r>
            <a:r>
              <a:rPr lang="fr-FR" i="1" dirty="0" err="1">
                <a:solidFill>
                  <a:srgbClr val="0070C0"/>
                </a:solidFill>
                <a:latin typeface="Cambria"/>
                <a:ea typeface="+mn-lt"/>
                <a:cs typeface="+mn-lt"/>
              </a:rPr>
              <a:t>emblématique</a:t>
            </a:r>
            <a:r>
              <a:rPr lang="fr-FR" i="1" dirty="0">
                <a:solidFill>
                  <a:srgbClr val="0070C0"/>
                </a:solidFill>
                <a:latin typeface="Cambria"/>
                <a:ea typeface="+mn-lt"/>
                <a:cs typeface="+mn-lt"/>
              </a:rPr>
              <a:t>. Qu’il s’agisse de l’optimisation fiscale, qui consiste à contourner la loi, ou de la fraude fiscale, </a:t>
            </a:r>
            <a:r>
              <a:rPr lang="fr-FR" i="1" dirty="0" err="1">
                <a:solidFill>
                  <a:srgbClr val="0070C0"/>
                </a:solidFill>
                <a:latin typeface="Cambria"/>
                <a:ea typeface="+mn-lt"/>
                <a:cs typeface="+mn-lt"/>
              </a:rPr>
              <a:t>délit</a:t>
            </a:r>
            <a:r>
              <a:rPr lang="fr-FR" i="1" dirty="0">
                <a:solidFill>
                  <a:srgbClr val="0070C0"/>
                </a:solidFill>
                <a:latin typeface="Cambria"/>
                <a:ea typeface="+mn-lt"/>
                <a:cs typeface="+mn-lt"/>
              </a:rPr>
              <a:t> pour lequel les fraudeurs et leurs complices restent largement impunis, nous sommes dans une situation </a:t>
            </a:r>
            <a:r>
              <a:rPr lang="fr-FR" i="1" dirty="0" err="1">
                <a:solidFill>
                  <a:srgbClr val="0070C0"/>
                </a:solidFill>
                <a:latin typeface="Cambria"/>
                <a:ea typeface="+mn-lt"/>
                <a:cs typeface="+mn-lt"/>
              </a:rPr>
              <a:t>profondément</a:t>
            </a:r>
            <a:r>
              <a:rPr lang="fr-FR" i="1" dirty="0">
                <a:solidFill>
                  <a:srgbClr val="0070C0"/>
                </a:solidFill>
                <a:latin typeface="Cambria"/>
                <a:ea typeface="+mn-lt"/>
                <a:cs typeface="+mn-lt"/>
              </a:rPr>
              <a:t> injuste, que la loi ne permet pas d’</a:t>
            </a:r>
            <a:r>
              <a:rPr lang="fr-FR" i="1" dirty="0" err="1">
                <a:solidFill>
                  <a:srgbClr val="0070C0"/>
                </a:solidFill>
                <a:latin typeface="Cambria"/>
                <a:ea typeface="+mn-lt"/>
                <a:cs typeface="+mn-lt"/>
              </a:rPr>
              <a:t>empêcher</a:t>
            </a:r>
            <a:r>
              <a:rPr lang="fr-FR" i="1" dirty="0">
                <a:solidFill>
                  <a:srgbClr val="0070C0"/>
                </a:solidFill>
                <a:latin typeface="Cambria"/>
                <a:ea typeface="+mn-lt"/>
                <a:cs typeface="+mn-lt"/>
              </a:rPr>
              <a:t>. </a:t>
            </a:r>
            <a:endParaRPr lang="fr-FR" i="1" dirty="0">
              <a:solidFill>
                <a:srgbClr val="0070C0"/>
              </a:solidFill>
              <a:latin typeface="Cambria"/>
              <a:ea typeface="Cambria"/>
              <a:cs typeface="Calibri"/>
            </a:endParaRPr>
          </a:p>
          <a:p>
            <a:r>
              <a:rPr lang="fr-FR" i="1" dirty="0">
                <a:solidFill>
                  <a:srgbClr val="0070C0"/>
                </a:solidFill>
                <a:latin typeface="Cambria"/>
                <a:ea typeface="+mn-lt"/>
                <a:cs typeface="+mn-lt"/>
              </a:rPr>
              <a:t>Quand il y a un tel </a:t>
            </a:r>
            <a:r>
              <a:rPr lang="fr-FR" i="1" dirty="0" err="1">
                <a:solidFill>
                  <a:srgbClr val="0070C0"/>
                </a:solidFill>
                <a:latin typeface="Cambria"/>
                <a:ea typeface="+mn-lt"/>
                <a:cs typeface="+mn-lt"/>
              </a:rPr>
              <a:t>décalage</a:t>
            </a:r>
            <a:r>
              <a:rPr lang="fr-FR" i="1" dirty="0">
                <a:solidFill>
                  <a:srgbClr val="0070C0"/>
                </a:solidFill>
                <a:latin typeface="Cambria"/>
                <a:ea typeface="+mn-lt"/>
                <a:cs typeface="+mn-lt"/>
              </a:rPr>
              <a:t> entre ce qui est </a:t>
            </a:r>
            <a:r>
              <a:rPr lang="fr-FR" i="1" dirty="0" err="1">
                <a:solidFill>
                  <a:srgbClr val="0070C0"/>
                </a:solidFill>
                <a:latin typeface="Cambria"/>
                <a:ea typeface="+mn-lt"/>
                <a:cs typeface="+mn-lt"/>
              </a:rPr>
              <a:t>légal</a:t>
            </a:r>
            <a:r>
              <a:rPr lang="fr-FR" i="1" dirty="0">
                <a:solidFill>
                  <a:srgbClr val="0070C0"/>
                </a:solidFill>
                <a:latin typeface="Cambria"/>
                <a:ea typeface="+mn-lt"/>
                <a:cs typeface="+mn-lt"/>
              </a:rPr>
              <a:t> et ce qui est juste, et qu’on observe une situation de blocage au niveau des institutions, alors les citoyens doivent intervenir. Il y a bien des moyens de le faire, dont beaucoup peuvent s’inscrire dans la </a:t>
            </a:r>
            <a:r>
              <a:rPr lang="fr-FR" i="1" dirty="0" err="1">
                <a:solidFill>
                  <a:srgbClr val="0070C0"/>
                </a:solidFill>
                <a:latin typeface="Cambria"/>
                <a:ea typeface="+mn-lt"/>
                <a:cs typeface="+mn-lt"/>
              </a:rPr>
              <a:t>légalite</a:t>
            </a:r>
            <a:r>
              <a:rPr lang="fr-FR" i="1" dirty="0">
                <a:solidFill>
                  <a:srgbClr val="0070C0"/>
                </a:solidFill>
                <a:latin typeface="Cambria"/>
                <a:ea typeface="+mn-lt"/>
                <a:cs typeface="+mn-lt"/>
              </a:rPr>
              <a:t>́. Une action de </a:t>
            </a:r>
            <a:r>
              <a:rPr lang="fr-FR" i="1" dirty="0" err="1">
                <a:solidFill>
                  <a:srgbClr val="0070C0"/>
                </a:solidFill>
                <a:latin typeface="Cambria"/>
                <a:ea typeface="+mn-lt"/>
                <a:cs typeface="+mn-lt"/>
              </a:rPr>
              <a:t>désobéissance</a:t>
            </a:r>
            <a:r>
              <a:rPr lang="fr-FR" i="1" dirty="0">
                <a:solidFill>
                  <a:srgbClr val="0070C0"/>
                </a:solidFill>
                <a:latin typeface="Cambria"/>
                <a:ea typeface="+mn-lt"/>
                <a:cs typeface="+mn-lt"/>
              </a:rPr>
              <a:t> civile contient quant à elle une part d’</a:t>
            </a:r>
            <a:r>
              <a:rPr lang="fr-FR" i="1" dirty="0" err="1">
                <a:solidFill>
                  <a:srgbClr val="0070C0"/>
                </a:solidFill>
                <a:latin typeface="Cambria"/>
                <a:ea typeface="+mn-lt"/>
                <a:cs typeface="+mn-lt"/>
              </a:rPr>
              <a:t>illégalite</a:t>
            </a:r>
            <a:r>
              <a:rPr lang="fr-FR" i="1" dirty="0">
                <a:solidFill>
                  <a:srgbClr val="0070C0"/>
                </a:solidFill>
                <a:latin typeface="Cambria"/>
                <a:ea typeface="+mn-lt"/>
                <a:cs typeface="+mn-lt"/>
              </a:rPr>
              <a:t>́, mais, en </a:t>
            </a:r>
            <a:r>
              <a:rPr lang="fr-FR" i="1" dirty="0" err="1">
                <a:solidFill>
                  <a:srgbClr val="0070C0"/>
                </a:solidFill>
                <a:latin typeface="Cambria"/>
                <a:ea typeface="+mn-lt"/>
                <a:cs typeface="+mn-lt"/>
              </a:rPr>
              <a:t>révélant</a:t>
            </a:r>
            <a:r>
              <a:rPr lang="fr-FR" i="1" dirty="0">
                <a:solidFill>
                  <a:srgbClr val="0070C0"/>
                </a:solidFill>
                <a:latin typeface="Cambria"/>
                <a:ea typeface="+mn-lt"/>
                <a:cs typeface="+mn-lt"/>
              </a:rPr>
              <a:t> une situation d’injustice plus </a:t>
            </a:r>
            <a:r>
              <a:rPr lang="fr-FR" i="1" dirty="0" err="1">
                <a:solidFill>
                  <a:srgbClr val="0070C0"/>
                </a:solidFill>
                <a:latin typeface="Cambria"/>
                <a:ea typeface="+mn-lt"/>
                <a:cs typeface="+mn-lt"/>
              </a:rPr>
              <a:t>générale</a:t>
            </a:r>
            <a:r>
              <a:rPr lang="fr-FR" i="1" dirty="0">
                <a:solidFill>
                  <a:srgbClr val="0070C0"/>
                </a:solidFill>
                <a:latin typeface="Cambria"/>
                <a:ea typeface="+mn-lt"/>
                <a:cs typeface="+mn-lt"/>
              </a:rPr>
              <a:t>, elle </a:t>
            </a:r>
            <a:r>
              <a:rPr lang="fr-FR" i="1" dirty="0" err="1">
                <a:solidFill>
                  <a:srgbClr val="0070C0"/>
                </a:solidFill>
                <a:latin typeface="Cambria"/>
                <a:ea typeface="+mn-lt"/>
                <a:cs typeface="+mn-lt"/>
              </a:rPr>
              <a:t>relève</a:t>
            </a:r>
            <a:r>
              <a:rPr lang="fr-FR" i="1" dirty="0">
                <a:solidFill>
                  <a:srgbClr val="0070C0"/>
                </a:solidFill>
                <a:latin typeface="Cambria"/>
                <a:ea typeface="+mn-lt"/>
                <a:cs typeface="+mn-lt"/>
              </a:rPr>
              <a:t> en fait d’une </a:t>
            </a:r>
            <a:r>
              <a:rPr lang="fr-FR" i="1" dirty="0" err="1">
                <a:solidFill>
                  <a:srgbClr val="0070C0"/>
                </a:solidFill>
                <a:latin typeface="Cambria"/>
                <a:ea typeface="+mn-lt"/>
                <a:cs typeface="+mn-lt"/>
              </a:rPr>
              <a:t>démarche</a:t>
            </a:r>
            <a:r>
              <a:rPr lang="fr-FR" i="1" dirty="0">
                <a:solidFill>
                  <a:srgbClr val="0070C0"/>
                </a:solidFill>
                <a:latin typeface="Cambria"/>
                <a:ea typeface="+mn-lt"/>
                <a:cs typeface="+mn-lt"/>
              </a:rPr>
              <a:t> civique, qui vise à interpeller l’opinion publique et les pouvoirs publics sur l’insuffisance de la loi. </a:t>
            </a:r>
            <a:endParaRPr lang="fr-FR" i="1" dirty="0">
              <a:solidFill>
                <a:srgbClr val="0070C0"/>
              </a:solidFill>
              <a:latin typeface="Cambria"/>
              <a:ea typeface="Cambria"/>
            </a:endParaRPr>
          </a:p>
          <a:p>
            <a:r>
              <a:rPr lang="fr-FR" i="1" dirty="0">
                <a:solidFill>
                  <a:srgbClr val="0070C0"/>
                </a:solidFill>
                <a:latin typeface="Cambria"/>
                <a:ea typeface="+mn-lt"/>
                <a:cs typeface="+mn-lt"/>
              </a:rPr>
              <a:t>Il ne s’agit donc pas de </a:t>
            </a:r>
            <a:r>
              <a:rPr lang="fr-FR" i="1" dirty="0" err="1">
                <a:solidFill>
                  <a:srgbClr val="0070C0"/>
                </a:solidFill>
                <a:latin typeface="Cambria"/>
                <a:ea typeface="+mn-lt"/>
                <a:cs typeface="+mn-lt"/>
              </a:rPr>
              <a:t>désobéir</a:t>
            </a:r>
            <a:r>
              <a:rPr lang="fr-FR" i="1" dirty="0">
                <a:solidFill>
                  <a:srgbClr val="0070C0"/>
                </a:solidFill>
                <a:latin typeface="Cambria"/>
                <a:ea typeface="+mn-lt"/>
                <a:cs typeface="+mn-lt"/>
              </a:rPr>
              <a:t> pour rejeter le principe de la loi, mais au contraire pour demander un </a:t>
            </a:r>
            <a:r>
              <a:rPr lang="fr-FR" i="1" dirty="0" err="1">
                <a:solidFill>
                  <a:srgbClr val="0070C0"/>
                </a:solidFill>
                <a:latin typeface="Cambria"/>
                <a:ea typeface="+mn-lt"/>
                <a:cs typeface="+mn-lt"/>
              </a:rPr>
              <a:t>progrès</a:t>
            </a:r>
            <a:r>
              <a:rPr lang="fr-FR" i="1" dirty="0">
                <a:solidFill>
                  <a:srgbClr val="0070C0"/>
                </a:solidFill>
                <a:latin typeface="Cambria"/>
                <a:ea typeface="+mn-lt"/>
                <a:cs typeface="+mn-lt"/>
              </a:rPr>
              <a:t> de la loi, pour faire avancer le droit afin que la loi soit plus efficace et plus juste. </a:t>
            </a:r>
          </a:p>
        </p:txBody>
      </p:sp>
    </p:spTree>
    <p:extLst>
      <p:ext uri="{BB962C8B-B14F-4D97-AF65-F5344CB8AC3E}">
        <p14:creationId xmlns:p14="http://schemas.microsoft.com/office/powerpoint/2010/main" val="1725637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3158EB8-CEEB-4044-8BF0-6CA0370FF043}"/>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9B1354FE-3388-43AF-84D3-A5C638BA83A3}"/>
              </a:ext>
            </a:extLst>
          </p:cNvPr>
          <p:cNvSpPr>
            <a:spLocks noGrp="1"/>
          </p:cNvSpPr>
          <p:nvPr>
            <p:ph type="sldNum" sz="quarter" idx="12"/>
          </p:nvPr>
        </p:nvSpPr>
        <p:spPr/>
        <p:txBody>
          <a:bodyPr/>
          <a:lstStyle/>
          <a:p>
            <a:fld id="{8C283176-C17C-43E1-862E-26F06C6D0497}" type="slidenum">
              <a:rPr lang="fr-FR" dirty="0" smtClean="0"/>
              <a:t>147</a:t>
            </a:fld>
            <a:endParaRPr lang="fr-FR" dirty="0"/>
          </a:p>
        </p:txBody>
      </p:sp>
      <p:sp>
        <p:nvSpPr>
          <p:cNvPr id="8" name="ZoneTexte 7">
            <a:extLst>
              <a:ext uri="{FF2B5EF4-FFF2-40B4-BE49-F238E27FC236}">
                <a16:creationId xmlns:a16="http://schemas.microsoft.com/office/drawing/2014/main" id="{F1C29864-046E-4C4E-B864-59A486CAA159}"/>
              </a:ext>
            </a:extLst>
          </p:cNvPr>
          <p:cNvSpPr txBox="1"/>
          <p:nvPr/>
        </p:nvSpPr>
        <p:spPr>
          <a:xfrm>
            <a:off x="858435" y="1039248"/>
            <a:ext cx="10337369" cy="45969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cs typeface="Calibri"/>
            </a:endParaRPr>
          </a:p>
        </p:txBody>
      </p:sp>
      <p:sp>
        <p:nvSpPr>
          <p:cNvPr id="15" name="ZoneTexte 14">
            <a:extLst>
              <a:ext uri="{FF2B5EF4-FFF2-40B4-BE49-F238E27FC236}">
                <a16:creationId xmlns:a16="http://schemas.microsoft.com/office/drawing/2014/main" id="{AC590E2C-D64C-4925-A60D-A17F7C776CA0}"/>
              </a:ext>
            </a:extLst>
          </p:cNvPr>
          <p:cNvSpPr txBox="1"/>
          <p:nvPr/>
        </p:nvSpPr>
        <p:spPr>
          <a:xfrm>
            <a:off x="367655" y="243832"/>
            <a:ext cx="1143516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i="1" dirty="0">
                <a:solidFill>
                  <a:srgbClr val="0070C0"/>
                </a:solidFill>
                <a:latin typeface="Cambria"/>
                <a:ea typeface="+mn-lt"/>
                <a:cs typeface="+mn-lt"/>
              </a:rPr>
              <a:t>C’est une </a:t>
            </a:r>
            <a:r>
              <a:rPr lang="fr-FR" i="1" dirty="0" err="1">
                <a:solidFill>
                  <a:srgbClr val="0070C0"/>
                </a:solidFill>
                <a:latin typeface="Cambria"/>
                <a:ea typeface="+mn-lt"/>
                <a:cs typeface="+mn-lt"/>
              </a:rPr>
              <a:t>démarche</a:t>
            </a:r>
            <a:r>
              <a:rPr lang="fr-FR" i="1" dirty="0">
                <a:solidFill>
                  <a:srgbClr val="0070C0"/>
                </a:solidFill>
                <a:latin typeface="Cambria"/>
                <a:ea typeface="+mn-lt"/>
                <a:cs typeface="+mn-lt"/>
              </a:rPr>
              <a:t> </a:t>
            </a:r>
            <a:r>
              <a:rPr lang="fr-FR" i="1" dirty="0" err="1">
                <a:solidFill>
                  <a:srgbClr val="0070C0"/>
                </a:solidFill>
                <a:latin typeface="Cambria"/>
                <a:ea typeface="+mn-lt"/>
                <a:cs typeface="+mn-lt"/>
              </a:rPr>
              <a:t>profondément</a:t>
            </a:r>
            <a:r>
              <a:rPr lang="fr-FR" i="1" dirty="0">
                <a:solidFill>
                  <a:srgbClr val="0070C0"/>
                </a:solidFill>
                <a:latin typeface="Cambria"/>
                <a:ea typeface="+mn-lt"/>
                <a:cs typeface="+mn-lt"/>
              </a:rPr>
              <a:t> civique, qui place les citoyens dans un </a:t>
            </a:r>
            <a:r>
              <a:rPr lang="fr-FR" i="1" dirty="0" err="1">
                <a:solidFill>
                  <a:srgbClr val="0070C0"/>
                </a:solidFill>
                <a:latin typeface="Cambria"/>
                <a:ea typeface="+mn-lt"/>
                <a:cs typeface="+mn-lt"/>
              </a:rPr>
              <a:t>rôle</a:t>
            </a:r>
            <a:r>
              <a:rPr lang="fr-FR" i="1" dirty="0">
                <a:solidFill>
                  <a:srgbClr val="0070C0"/>
                </a:solidFill>
                <a:latin typeface="Cambria"/>
                <a:ea typeface="+mn-lt"/>
                <a:cs typeface="+mn-lt"/>
              </a:rPr>
              <a:t> actif et constructif pour la </a:t>
            </a:r>
            <a:r>
              <a:rPr lang="fr-FR" i="1" dirty="0" err="1">
                <a:solidFill>
                  <a:srgbClr val="0070C0"/>
                </a:solidFill>
                <a:latin typeface="Cambria"/>
                <a:ea typeface="+mn-lt"/>
                <a:cs typeface="+mn-lt"/>
              </a:rPr>
              <a:t>démocratie</a:t>
            </a:r>
            <a:r>
              <a:rPr lang="fr-FR" i="1" dirty="0">
                <a:solidFill>
                  <a:srgbClr val="0070C0"/>
                </a:solidFill>
                <a:latin typeface="Cambria"/>
                <a:ea typeface="+mn-lt"/>
                <a:cs typeface="+mn-lt"/>
              </a:rPr>
              <a:t>. Et c’est ainsi qu’il s’agit de </a:t>
            </a:r>
            <a:r>
              <a:rPr lang="fr-FR" i="1" dirty="0" err="1">
                <a:solidFill>
                  <a:srgbClr val="0070C0"/>
                </a:solidFill>
                <a:latin typeface="Cambria"/>
                <a:ea typeface="+mn-lt"/>
                <a:cs typeface="+mn-lt"/>
              </a:rPr>
              <a:t>considérer</a:t>
            </a:r>
            <a:r>
              <a:rPr lang="fr-FR" i="1" dirty="0">
                <a:solidFill>
                  <a:srgbClr val="0070C0"/>
                </a:solidFill>
                <a:latin typeface="Cambria"/>
                <a:ea typeface="+mn-lt"/>
                <a:cs typeface="+mn-lt"/>
              </a:rPr>
              <a:t> la </a:t>
            </a:r>
            <a:r>
              <a:rPr lang="fr-FR" i="1" dirty="0" err="1">
                <a:solidFill>
                  <a:srgbClr val="0070C0"/>
                </a:solidFill>
                <a:latin typeface="Cambria"/>
                <a:ea typeface="+mn-lt"/>
                <a:cs typeface="+mn-lt"/>
              </a:rPr>
              <a:t>démocratie</a:t>
            </a:r>
            <a:r>
              <a:rPr lang="fr-FR" i="1" dirty="0">
                <a:solidFill>
                  <a:srgbClr val="0070C0"/>
                </a:solidFill>
                <a:latin typeface="Cambria"/>
                <a:ea typeface="+mn-lt"/>
                <a:cs typeface="+mn-lt"/>
              </a:rPr>
              <a:t>, qui n’est pas un </a:t>
            </a:r>
            <a:r>
              <a:rPr lang="fr-FR" i="1" dirty="0" err="1">
                <a:solidFill>
                  <a:srgbClr val="0070C0"/>
                </a:solidFill>
                <a:latin typeface="Cambria"/>
                <a:ea typeface="+mn-lt"/>
                <a:cs typeface="+mn-lt"/>
              </a:rPr>
              <a:t>état</a:t>
            </a:r>
            <a:r>
              <a:rPr lang="fr-FR" i="1" dirty="0">
                <a:solidFill>
                  <a:srgbClr val="0070C0"/>
                </a:solidFill>
                <a:latin typeface="Cambria"/>
                <a:ea typeface="+mn-lt"/>
                <a:cs typeface="+mn-lt"/>
              </a:rPr>
              <a:t> stable et un ensemble de </a:t>
            </a:r>
            <a:r>
              <a:rPr lang="fr-FR" i="1" dirty="0" err="1">
                <a:solidFill>
                  <a:srgbClr val="0070C0"/>
                </a:solidFill>
                <a:latin typeface="Cambria"/>
                <a:ea typeface="+mn-lt"/>
                <a:cs typeface="+mn-lt"/>
              </a:rPr>
              <a:t>règles</a:t>
            </a:r>
            <a:r>
              <a:rPr lang="fr-FR" i="1" dirty="0">
                <a:solidFill>
                  <a:srgbClr val="0070C0"/>
                </a:solidFill>
                <a:latin typeface="Cambria"/>
                <a:ea typeface="+mn-lt"/>
                <a:cs typeface="+mn-lt"/>
              </a:rPr>
              <a:t> parfaites </a:t>
            </a:r>
            <a:r>
              <a:rPr lang="fr-FR" i="1" dirty="0" err="1">
                <a:solidFill>
                  <a:srgbClr val="0070C0"/>
                </a:solidFill>
                <a:latin typeface="Cambria"/>
                <a:ea typeface="+mn-lt"/>
                <a:cs typeface="+mn-lt"/>
              </a:rPr>
              <a:t>fixées</a:t>
            </a:r>
            <a:r>
              <a:rPr lang="fr-FR" i="1" dirty="0">
                <a:solidFill>
                  <a:srgbClr val="0070C0"/>
                </a:solidFill>
                <a:latin typeface="Cambria"/>
                <a:ea typeface="+mn-lt"/>
                <a:cs typeface="+mn-lt"/>
              </a:rPr>
              <a:t> une fois pour toutes, mais une </a:t>
            </a:r>
            <a:r>
              <a:rPr lang="fr-FR" i="1" dirty="0" err="1">
                <a:solidFill>
                  <a:srgbClr val="0070C0"/>
                </a:solidFill>
                <a:latin typeface="Cambria"/>
                <a:ea typeface="+mn-lt"/>
                <a:cs typeface="+mn-lt"/>
              </a:rPr>
              <a:t>manière</a:t>
            </a:r>
            <a:r>
              <a:rPr lang="fr-FR" i="1" dirty="0">
                <a:solidFill>
                  <a:srgbClr val="0070C0"/>
                </a:solidFill>
                <a:latin typeface="Cambria"/>
                <a:ea typeface="+mn-lt"/>
                <a:cs typeface="+mn-lt"/>
              </a:rPr>
              <a:t> de vivre ensemble et d’organiser la </a:t>
            </a:r>
            <a:r>
              <a:rPr lang="fr-FR" i="1" dirty="0" err="1">
                <a:solidFill>
                  <a:srgbClr val="0070C0"/>
                </a:solidFill>
                <a:latin typeface="Cambria"/>
                <a:ea typeface="+mn-lt"/>
                <a:cs typeface="+mn-lt"/>
              </a:rPr>
              <a:t>sociéte</a:t>
            </a:r>
            <a:r>
              <a:rPr lang="fr-FR" i="1" dirty="0">
                <a:solidFill>
                  <a:srgbClr val="0070C0"/>
                </a:solidFill>
                <a:latin typeface="Cambria"/>
                <a:ea typeface="+mn-lt"/>
                <a:cs typeface="+mn-lt"/>
              </a:rPr>
              <a:t>́, qui est en constante </a:t>
            </a:r>
            <a:r>
              <a:rPr lang="fr-FR" i="1" dirty="0" err="1">
                <a:solidFill>
                  <a:srgbClr val="0070C0"/>
                </a:solidFill>
                <a:latin typeface="Cambria"/>
                <a:ea typeface="+mn-lt"/>
                <a:cs typeface="+mn-lt"/>
              </a:rPr>
              <a:t>évolution</a:t>
            </a:r>
            <a:r>
              <a:rPr lang="fr-FR" i="1" dirty="0">
                <a:solidFill>
                  <a:srgbClr val="0070C0"/>
                </a:solidFill>
                <a:latin typeface="Cambria"/>
                <a:ea typeface="+mn-lt"/>
                <a:cs typeface="+mn-lt"/>
              </a:rPr>
              <a:t>. C’est un chantier en cours de construction, qui ne peut avancer qu’avec la participation de chacune et de chacun. En ce sens, la  </a:t>
            </a:r>
            <a:r>
              <a:rPr lang="fr-FR" i="1" dirty="0" err="1">
                <a:solidFill>
                  <a:srgbClr val="0070C0"/>
                </a:solidFill>
                <a:latin typeface="Cambria"/>
                <a:ea typeface="+mn-lt"/>
                <a:cs typeface="+mn-lt"/>
              </a:rPr>
              <a:t>désobéissance</a:t>
            </a:r>
            <a:r>
              <a:rPr lang="fr-FR" i="1" dirty="0">
                <a:solidFill>
                  <a:srgbClr val="0070C0"/>
                </a:solidFill>
                <a:latin typeface="Cambria"/>
                <a:ea typeface="+mn-lt"/>
                <a:cs typeface="+mn-lt"/>
              </a:rPr>
              <a:t> civile ne diminue pas la </a:t>
            </a:r>
            <a:r>
              <a:rPr lang="fr-FR" i="1" dirty="0" err="1">
                <a:solidFill>
                  <a:srgbClr val="0070C0"/>
                </a:solidFill>
                <a:latin typeface="Cambria"/>
                <a:ea typeface="+mn-lt"/>
                <a:cs typeface="+mn-lt"/>
              </a:rPr>
              <a:t>démocratie</a:t>
            </a:r>
            <a:r>
              <a:rPr lang="fr-FR" i="1" dirty="0">
                <a:solidFill>
                  <a:srgbClr val="0070C0"/>
                </a:solidFill>
                <a:latin typeface="Cambria"/>
                <a:ea typeface="+mn-lt"/>
                <a:cs typeface="+mn-lt"/>
              </a:rPr>
              <a:t> mais la renforce. À l’inverse, c’est la </a:t>
            </a:r>
            <a:r>
              <a:rPr lang="fr-FR" i="1" dirty="0" err="1">
                <a:solidFill>
                  <a:srgbClr val="0070C0"/>
                </a:solidFill>
                <a:latin typeface="Cambria"/>
                <a:ea typeface="+mn-lt"/>
                <a:cs typeface="+mn-lt"/>
              </a:rPr>
              <a:t>résignation</a:t>
            </a:r>
            <a:r>
              <a:rPr lang="fr-FR" i="1" dirty="0">
                <a:solidFill>
                  <a:srgbClr val="0070C0"/>
                </a:solidFill>
                <a:latin typeface="Cambria"/>
                <a:ea typeface="+mn-lt"/>
                <a:cs typeface="+mn-lt"/>
              </a:rPr>
              <a:t> et l’absence d’implication des citoyens qui affaiblissent la </a:t>
            </a:r>
            <a:r>
              <a:rPr lang="fr-FR" i="1" dirty="0" err="1">
                <a:solidFill>
                  <a:srgbClr val="0070C0"/>
                </a:solidFill>
                <a:latin typeface="Cambria"/>
                <a:ea typeface="+mn-lt"/>
                <a:cs typeface="+mn-lt"/>
              </a:rPr>
              <a:t>démocratie</a:t>
            </a:r>
            <a:r>
              <a:rPr lang="fr-FR" i="1" dirty="0">
                <a:solidFill>
                  <a:srgbClr val="0070C0"/>
                </a:solidFill>
                <a:latin typeface="Cambria"/>
                <a:ea typeface="+mn-lt"/>
                <a:cs typeface="+mn-lt"/>
              </a:rPr>
              <a:t>. </a:t>
            </a:r>
            <a:endParaRPr lang="fr-FR" i="1" dirty="0">
              <a:solidFill>
                <a:srgbClr val="0070C0"/>
              </a:solidFill>
              <a:latin typeface="Calibri"/>
              <a:ea typeface="Cambria"/>
              <a:cs typeface="Calibri"/>
            </a:endParaRPr>
          </a:p>
          <a:p>
            <a:r>
              <a:rPr lang="fr-FR" i="1" dirty="0">
                <a:solidFill>
                  <a:srgbClr val="0070C0"/>
                </a:solidFill>
                <a:latin typeface="Cambria"/>
                <a:ea typeface="+mn-lt"/>
                <a:cs typeface="+mn-lt"/>
              </a:rPr>
              <a:t>Les actions de </a:t>
            </a:r>
            <a:r>
              <a:rPr lang="fr-FR" i="1" dirty="0" err="1">
                <a:solidFill>
                  <a:srgbClr val="0070C0"/>
                </a:solidFill>
                <a:latin typeface="Cambria"/>
                <a:ea typeface="+mn-lt"/>
                <a:cs typeface="+mn-lt"/>
              </a:rPr>
              <a:t>désobéissance</a:t>
            </a:r>
            <a:r>
              <a:rPr lang="fr-FR" i="1" dirty="0">
                <a:solidFill>
                  <a:srgbClr val="0070C0"/>
                </a:solidFill>
                <a:latin typeface="Cambria"/>
                <a:ea typeface="+mn-lt"/>
                <a:cs typeface="+mn-lt"/>
              </a:rPr>
              <a:t> civile ont </a:t>
            </a:r>
            <a:r>
              <a:rPr lang="fr-FR" i="1" dirty="0" err="1">
                <a:solidFill>
                  <a:srgbClr val="0070C0"/>
                </a:solidFill>
                <a:latin typeface="Cambria"/>
                <a:ea typeface="+mn-lt"/>
                <a:cs typeface="+mn-lt"/>
              </a:rPr>
              <a:t>précisément</a:t>
            </a:r>
            <a:r>
              <a:rPr lang="fr-FR" i="1" dirty="0">
                <a:solidFill>
                  <a:srgbClr val="0070C0"/>
                </a:solidFill>
                <a:latin typeface="Cambria"/>
                <a:ea typeface="+mn-lt"/>
                <a:cs typeface="+mn-lt"/>
              </a:rPr>
              <a:t> cette vertu d’avoir permis à de « simples citoyens » d’intervenir dans le </a:t>
            </a:r>
            <a:r>
              <a:rPr lang="fr-FR" i="1" dirty="0" err="1">
                <a:solidFill>
                  <a:srgbClr val="0070C0"/>
                </a:solidFill>
                <a:latin typeface="Cambria"/>
                <a:ea typeface="+mn-lt"/>
                <a:cs typeface="+mn-lt"/>
              </a:rPr>
              <a:t>débat</a:t>
            </a:r>
            <a:r>
              <a:rPr lang="fr-FR" i="1" dirty="0">
                <a:solidFill>
                  <a:srgbClr val="0070C0"/>
                </a:solidFill>
                <a:latin typeface="Cambria"/>
                <a:ea typeface="+mn-lt"/>
                <a:cs typeface="+mn-lt"/>
              </a:rPr>
              <a:t> public en liant les questions de l’</a:t>
            </a:r>
            <a:r>
              <a:rPr lang="fr-FR" i="1" dirty="0" err="1">
                <a:solidFill>
                  <a:srgbClr val="0070C0"/>
                </a:solidFill>
                <a:latin typeface="Cambria"/>
                <a:ea typeface="+mn-lt"/>
                <a:cs typeface="+mn-lt"/>
              </a:rPr>
              <a:t>évasion</a:t>
            </a:r>
            <a:r>
              <a:rPr lang="fr-FR" i="1" dirty="0">
                <a:solidFill>
                  <a:srgbClr val="0070C0"/>
                </a:solidFill>
                <a:latin typeface="Cambria"/>
                <a:ea typeface="+mn-lt"/>
                <a:cs typeface="+mn-lt"/>
              </a:rPr>
              <a:t> fiscale et du financement de la transition </a:t>
            </a:r>
            <a:r>
              <a:rPr lang="fr-FR" i="1" dirty="0" err="1">
                <a:solidFill>
                  <a:srgbClr val="0070C0"/>
                </a:solidFill>
                <a:latin typeface="Cambria"/>
                <a:ea typeface="+mn-lt"/>
                <a:cs typeface="+mn-lt"/>
              </a:rPr>
              <a:t>écologique</a:t>
            </a:r>
            <a:r>
              <a:rPr lang="fr-FR" i="1" dirty="0">
                <a:solidFill>
                  <a:srgbClr val="0070C0"/>
                </a:solidFill>
                <a:latin typeface="Cambria"/>
                <a:ea typeface="+mn-lt"/>
                <a:cs typeface="+mn-lt"/>
              </a:rPr>
              <a:t>, et de transformer leur </a:t>
            </a:r>
            <a:r>
              <a:rPr lang="fr-FR" i="1" dirty="0" err="1">
                <a:solidFill>
                  <a:srgbClr val="0070C0"/>
                </a:solidFill>
                <a:latin typeface="Cambria"/>
                <a:ea typeface="+mn-lt"/>
                <a:cs typeface="+mn-lt"/>
              </a:rPr>
              <a:t>colère</a:t>
            </a:r>
            <a:r>
              <a:rPr lang="fr-FR" i="1" dirty="0">
                <a:solidFill>
                  <a:srgbClr val="0070C0"/>
                </a:solidFill>
                <a:latin typeface="Cambria"/>
                <a:ea typeface="+mn-lt"/>
                <a:cs typeface="+mn-lt"/>
              </a:rPr>
              <a:t> et leur indignation en actions avec un sens politique, qui peuvent susciter un </a:t>
            </a:r>
            <a:r>
              <a:rPr lang="fr-FR" i="1" dirty="0" err="1">
                <a:solidFill>
                  <a:srgbClr val="0070C0"/>
                </a:solidFill>
                <a:latin typeface="Cambria"/>
                <a:ea typeface="+mn-lt"/>
                <a:cs typeface="+mn-lt"/>
              </a:rPr>
              <a:t>débat</a:t>
            </a:r>
            <a:r>
              <a:rPr lang="fr-FR" i="1" dirty="0">
                <a:solidFill>
                  <a:srgbClr val="0070C0"/>
                </a:solidFill>
                <a:latin typeface="Cambria"/>
                <a:ea typeface="+mn-lt"/>
                <a:cs typeface="+mn-lt"/>
              </a:rPr>
              <a:t> et vivifier la </a:t>
            </a:r>
            <a:r>
              <a:rPr lang="fr-FR" i="1" dirty="0" err="1">
                <a:solidFill>
                  <a:srgbClr val="0070C0"/>
                </a:solidFill>
                <a:latin typeface="Cambria"/>
                <a:ea typeface="+mn-lt"/>
                <a:cs typeface="+mn-lt"/>
              </a:rPr>
              <a:t>démocratie</a:t>
            </a:r>
            <a:r>
              <a:rPr lang="fr-FR" i="1" dirty="0">
                <a:solidFill>
                  <a:srgbClr val="0070C0"/>
                </a:solidFill>
                <a:latin typeface="Cambria"/>
                <a:ea typeface="+mn-lt"/>
                <a:cs typeface="+mn-lt"/>
              </a:rPr>
              <a:t> sur une question d’</a:t>
            </a:r>
            <a:r>
              <a:rPr lang="fr-FR" i="1" dirty="0" err="1">
                <a:solidFill>
                  <a:srgbClr val="0070C0"/>
                </a:solidFill>
                <a:latin typeface="Cambria"/>
                <a:ea typeface="+mn-lt"/>
                <a:cs typeface="+mn-lt"/>
              </a:rPr>
              <a:t>intérêt</a:t>
            </a:r>
            <a:r>
              <a:rPr lang="fr-FR" i="1" dirty="0">
                <a:solidFill>
                  <a:srgbClr val="0070C0"/>
                </a:solidFill>
                <a:latin typeface="Cambria"/>
                <a:ea typeface="+mn-lt"/>
                <a:cs typeface="+mn-lt"/>
              </a:rPr>
              <a:t> </a:t>
            </a:r>
            <a:r>
              <a:rPr lang="fr-FR" i="1" dirty="0" err="1">
                <a:solidFill>
                  <a:srgbClr val="0070C0"/>
                </a:solidFill>
                <a:latin typeface="Cambria"/>
                <a:ea typeface="+mn-lt"/>
                <a:cs typeface="+mn-lt"/>
              </a:rPr>
              <a:t>général</a:t>
            </a:r>
            <a:r>
              <a:rPr lang="fr-FR" i="1" dirty="0">
                <a:solidFill>
                  <a:srgbClr val="0070C0"/>
                </a:solidFill>
                <a:latin typeface="Cambria"/>
                <a:ea typeface="+mn-lt"/>
                <a:cs typeface="+mn-lt"/>
              </a:rPr>
              <a:t>. En cela, elles ont permis de sortir des dizaines, des centaines, puis des milliers de personnes de l’</a:t>
            </a:r>
            <a:r>
              <a:rPr lang="fr-FR" i="1" dirty="0" err="1">
                <a:solidFill>
                  <a:srgbClr val="0070C0"/>
                </a:solidFill>
                <a:latin typeface="Cambria"/>
                <a:ea typeface="+mn-lt"/>
                <a:cs typeface="+mn-lt"/>
              </a:rPr>
              <a:t>état</a:t>
            </a:r>
            <a:r>
              <a:rPr lang="fr-FR" i="1" dirty="0">
                <a:solidFill>
                  <a:srgbClr val="0070C0"/>
                </a:solidFill>
                <a:latin typeface="Cambria"/>
                <a:ea typeface="+mn-lt"/>
                <a:cs typeface="+mn-lt"/>
              </a:rPr>
              <a:t> de </a:t>
            </a:r>
            <a:r>
              <a:rPr lang="fr-FR" i="1" dirty="0" err="1">
                <a:solidFill>
                  <a:srgbClr val="0070C0"/>
                </a:solidFill>
                <a:latin typeface="Cambria"/>
                <a:ea typeface="+mn-lt"/>
                <a:cs typeface="+mn-lt"/>
              </a:rPr>
              <a:t>sidération</a:t>
            </a:r>
            <a:r>
              <a:rPr lang="fr-FR" i="1" dirty="0">
                <a:solidFill>
                  <a:srgbClr val="0070C0"/>
                </a:solidFill>
                <a:latin typeface="Cambria"/>
                <a:ea typeface="+mn-lt"/>
                <a:cs typeface="+mn-lt"/>
              </a:rPr>
              <a:t> et de </a:t>
            </a:r>
            <a:r>
              <a:rPr lang="fr-FR" i="1" dirty="0" err="1">
                <a:solidFill>
                  <a:srgbClr val="0070C0"/>
                </a:solidFill>
                <a:latin typeface="Cambria"/>
                <a:ea typeface="+mn-lt"/>
                <a:cs typeface="+mn-lt"/>
              </a:rPr>
              <a:t>résignation</a:t>
            </a:r>
            <a:r>
              <a:rPr lang="fr-FR" i="1" dirty="0">
                <a:solidFill>
                  <a:srgbClr val="0070C0"/>
                </a:solidFill>
                <a:latin typeface="Cambria"/>
                <a:ea typeface="+mn-lt"/>
                <a:cs typeface="+mn-lt"/>
              </a:rPr>
              <a:t> que suscitent à la fois l’</a:t>
            </a:r>
            <a:r>
              <a:rPr lang="fr-FR" i="1" dirty="0" err="1">
                <a:solidFill>
                  <a:srgbClr val="0070C0"/>
                </a:solidFill>
                <a:latin typeface="Cambria"/>
                <a:ea typeface="+mn-lt"/>
                <a:cs typeface="+mn-lt"/>
              </a:rPr>
              <a:t>impunite</a:t>
            </a:r>
            <a:r>
              <a:rPr lang="fr-FR" i="1" dirty="0">
                <a:solidFill>
                  <a:srgbClr val="0070C0"/>
                </a:solidFill>
                <a:latin typeface="Cambria"/>
                <a:ea typeface="+mn-lt"/>
                <a:cs typeface="+mn-lt"/>
              </a:rPr>
              <a:t>́ fiscale des puissants et l’inaction des gouvernements face à l’urgence climatique.  »</a:t>
            </a:r>
          </a:p>
          <a:p>
            <a:endParaRPr lang="fr-FR" i="1" dirty="0">
              <a:solidFill>
                <a:srgbClr val="0070C0"/>
              </a:solidFill>
              <a:latin typeface="Cambria"/>
              <a:ea typeface="+mn-lt"/>
              <a:cs typeface="+mn-lt"/>
            </a:endParaRPr>
          </a:p>
          <a:p>
            <a:r>
              <a:rPr lang="fr-FR" i="1" dirty="0">
                <a:latin typeface="Cambria"/>
                <a:ea typeface="+mn-lt"/>
                <a:cs typeface="+mn-lt"/>
              </a:rPr>
              <a:t>Interpeller sur les insuffisances de la loi, </a:t>
            </a:r>
            <a:r>
              <a:rPr lang="fr-FR" dirty="0">
                <a:latin typeface="Cambria"/>
                <a:ea typeface="+mn-lt"/>
                <a:cs typeface="+mn-lt"/>
              </a:rPr>
              <a:t>par Jon Palais, militant à </a:t>
            </a:r>
            <a:r>
              <a:rPr lang="fr-FR" dirty="0" err="1">
                <a:latin typeface="Cambria"/>
                <a:ea typeface="+mn-lt"/>
                <a:cs typeface="+mn-lt"/>
              </a:rPr>
              <a:t>Bizi</a:t>
            </a:r>
            <a:r>
              <a:rPr lang="fr-FR" dirty="0">
                <a:latin typeface="Cambria"/>
                <a:ea typeface="+mn-lt"/>
                <a:cs typeface="+mn-lt"/>
              </a:rPr>
              <a:t>, ANV- COP21.</a:t>
            </a:r>
          </a:p>
        </p:txBody>
      </p:sp>
    </p:spTree>
    <p:extLst>
      <p:ext uri="{BB962C8B-B14F-4D97-AF65-F5344CB8AC3E}">
        <p14:creationId xmlns:p14="http://schemas.microsoft.com/office/powerpoint/2010/main" val="31555908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C57280-B406-4CB6-80F1-BB265229F54A}"/>
              </a:ext>
            </a:extLst>
          </p:cNvPr>
          <p:cNvSpPr>
            <a:spLocks noGrp="1"/>
          </p:cNvSpPr>
          <p:nvPr>
            <p:ph type="title"/>
          </p:nvPr>
        </p:nvSpPr>
        <p:spPr/>
        <p:txBody>
          <a:bodyPr/>
          <a:lstStyle/>
          <a:p>
            <a:r>
              <a:rPr lang="fr-FR" dirty="0">
                <a:cs typeface="Calibri Light"/>
              </a:rPr>
              <a:t>Espace public, liberté d'expression et éthique</a:t>
            </a:r>
            <a:endParaRPr lang="fr-FR" dirty="0"/>
          </a:p>
        </p:txBody>
      </p:sp>
      <p:sp>
        <p:nvSpPr>
          <p:cNvPr id="3" name="Espace réservé du contenu 2">
            <a:extLst>
              <a:ext uri="{FF2B5EF4-FFF2-40B4-BE49-F238E27FC236}">
                <a16:creationId xmlns:a16="http://schemas.microsoft.com/office/drawing/2014/main" id="{3CE358B8-FEB4-4FB9-B59F-3E2DFE0BF86E}"/>
              </a:ext>
            </a:extLst>
          </p:cNvPr>
          <p:cNvSpPr>
            <a:spLocks noGrp="1"/>
          </p:cNvSpPr>
          <p:nvPr>
            <p:ph idx="1"/>
          </p:nvPr>
        </p:nvSpPr>
        <p:spPr>
          <a:xfrm>
            <a:off x="838200" y="1575931"/>
            <a:ext cx="10524564" cy="4825149"/>
          </a:xfrm>
        </p:spPr>
        <p:txBody>
          <a:bodyPr vert="horz" lIns="91440" tIns="45720" rIns="91440" bIns="45720" rtlCol="0" anchor="t">
            <a:normAutofit fontScale="70000" lnSpcReduction="20000"/>
          </a:bodyPr>
          <a:lstStyle/>
          <a:p>
            <a:pPr marL="0" indent="0" algn="just">
              <a:buNone/>
            </a:pPr>
            <a:endParaRPr lang="fr-FR" dirty="0">
              <a:cs typeface="Calibri"/>
            </a:endParaRPr>
          </a:p>
          <a:p>
            <a:r>
              <a:rPr lang="fr-FR" b="1" dirty="0">
                <a:ea typeface="+mn-lt"/>
                <a:cs typeface="+mn-lt"/>
              </a:rPr>
              <a:t>Ethique de la discussion de Habermas</a:t>
            </a:r>
            <a:r>
              <a:rPr lang="fr-FR" dirty="0">
                <a:ea typeface="+mn-lt"/>
                <a:cs typeface="+mn-lt"/>
              </a:rPr>
              <a:t> : l'activité communicationnelle a pour présupposé éthique la reconnaissance de l'autre comme une personne, que je ne vais pas chercher à menacer ou influencer, mais à convaincre par l'argumentation, ce qui projette l'horizon d'une universalisation.</a:t>
            </a:r>
          </a:p>
          <a:p>
            <a:r>
              <a:rPr lang="fr-FR" dirty="0">
                <a:ea typeface="+mn-lt"/>
                <a:cs typeface="+mn-lt"/>
              </a:rPr>
              <a:t>Une société </a:t>
            </a:r>
            <a:r>
              <a:rPr lang="fr-FR" dirty="0" err="1">
                <a:ea typeface="+mn-lt"/>
                <a:cs typeface="+mn-lt"/>
              </a:rPr>
              <a:t>démocratique</a:t>
            </a:r>
            <a:r>
              <a:rPr lang="fr-FR" dirty="0">
                <a:ea typeface="+mn-lt"/>
                <a:cs typeface="+mn-lt"/>
              </a:rPr>
              <a:t> implique une protection des </a:t>
            </a:r>
            <a:r>
              <a:rPr lang="fr-FR" dirty="0" err="1">
                <a:ea typeface="+mn-lt"/>
                <a:cs typeface="+mn-lt"/>
              </a:rPr>
              <a:t>libertés</a:t>
            </a:r>
            <a:r>
              <a:rPr lang="fr-FR" dirty="0">
                <a:ea typeface="+mn-lt"/>
                <a:cs typeface="+mn-lt"/>
              </a:rPr>
              <a:t> individuelles : </a:t>
            </a:r>
            <a:r>
              <a:rPr lang="fr-FR" dirty="0" err="1">
                <a:ea typeface="+mn-lt"/>
                <a:cs typeface="+mn-lt"/>
              </a:rPr>
              <a:t>liberte</a:t>
            </a:r>
            <a:r>
              <a:rPr lang="fr-FR" dirty="0">
                <a:ea typeface="+mn-lt"/>
                <a:cs typeface="+mn-lt"/>
              </a:rPr>
              <a:t>́ de </a:t>
            </a:r>
            <a:r>
              <a:rPr lang="fr-FR" dirty="0" err="1">
                <a:ea typeface="+mn-lt"/>
                <a:cs typeface="+mn-lt"/>
              </a:rPr>
              <a:t>pensée</a:t>
            </a:r>
            <a:r>
              <a:rPr lang="fr-FR" dirty="0">
                <a:ea typeface="+mn-lt"/>
                <a:cs typeface="+mn-lt"/>
              </a:rPr>
              <a:t>, </a:t>
            </a:r>
            <a:r>
              <a:rPr lang="fr-FR" dirty="0" err="1">
                <a:ea typeface="+mn-lt"/>
                <a:cs typeface="+mn-lt"/>
              </a:rPr>
              <a:t>liberte</a:t>
            </a:r>
            <a:r>
              <a:rPr lang="fr-FR" dirty="0">
                <a:ea typeface="+mn-lt"/>
                <a:cs typeface="+mn-lt"/>
              </a:rPr>
              <a:t>́ de la presse, </a:t>
            </a:r>
            <a:r>
              <a:rPr lang="fr-FR" dirty="0" err="1">
                <a:ea typeface="+mn-lt"/>
                <a:cs typeface="+mn-lt"/>
              </a:rPr>
              <a:t>liberte</a:t>
            </a:r>
            <a:r>
              <a:rPr lang="fr-FR" dirty="0">
                <a:ea typeface="+mn-lt"/>
                <a:cs typeface="+mn-lt"/>
              </a:rPr>
              <a:t>́ d’expression, </a:t>
            </a:r>
            <a:r>
              <a:rPr lang="fr-FR" dirty="0" err="1">
                <a:ea typeface="+mn-lt"/>
                <a:cs typeface="+mn-lt"/>
              </a:rPr>
              <a:t>liberte</a:t>
            </a:r>
            <a:r>
              <a:rPr lang="fr-FR" dirty="0">
                <a:ea typeface="+mn-lt"/>
                <a:cs typeface="+mn-lt"/>
              </a:rPr>
              <a:t>́ de manifestation. Pour autant, ces </a:t>
            </a:r>
            <a:r>
              <a:rPr lang="fr-FR" dirty="0" err="1">
                <a:ea typeface="+mn-lt"/>
                <a:cs typeface="+mn-lt"/>
              </a:rPr>
              <a:t>libertés</a:t>
            </a:r>
            <a:r>
              <a:rPr lang="fr-FR" dirty="0">
                <a:ea typeface="+mn-lt"/>
                <a:cs typeface="+mn-lt"/>
              </a:rPr>
              <a:t> doivent-elles </a:t>
            </a:r>
            <a:r>
              <a:rPr lang="fr-FR" dirty="0" err="1">
                <a:ea typeface="+mn-lt"/>
                <a:cs typeface="+mn-lt"/>
              </a:rPr>
              <a:t>être</a:t>
            </a:r>
            <a:r>
              <a:rPr lang="fr-FR" dirty="0">
                <a:ea typeface="+mn-lt"/>
                <a:cs typeface="+mn-lt"/>
              </a:rPr>
              <a:t> sans limite ?</a:t>
            </a:r>
            <a:br>
              <a:rPr lang="fr-FR" dirty="0">
                <a:ea typeface="+mn-lt"/>
                <a:cs typeface="+mn-lt"/>
              </a:rPr>
            </a:br>
            <a:r>
              <a:rPr lang="fr-FR" dirty="0">
                <a:ea typeface="+mn-lt"/>
                <a:cs typeface="+mn-lt"/>
              </a:rPr>
              <a:t> </a:t>
            </a:r>
            <a:endParaRPr lang="fr-FR" dirty="0"/>
          </a:p>
          <a:p>
            <a:r>
              <a:rPr lang="fr-FR" dirty="0">
                <a:ea typeface="+mn-lt"/>
                <a:cs typeface="+mn-lt"/>
              </a:rPr>
              <a:t>La </a:t>
            </a:r>
            <a:r>
              <a:rPr lang="fr-FR" dirty="0" err="1">
                <a:ea typeface="+mn-lt"/>
                <a:cs typeface="+mn-lt"/>
              </a:rPr>
              <a:t>liberte</a:t>
            </a:r>
            <a:r>
              <a:rPr lang="fr-FR" dirty="0">
                <a:ea typeface="+mn-lt"/>
                <a:cs typeface="+mn-lt"/>
              </a:rPr>
              <a:t>́ d’expression ne recouvre pas la </a:t>
            </a:r>
            <a:r>
              <a:rPr lang="fr-FR" dirty="0" err="1">
                <a:ea typeface="+mn-lt"/>
                <a:cs typeface="+mn-lt"/>
              </a:rPr>
              <a:t>liberte</a:t>
            </a:r>
            <a:r>
              <a:rPr lang="fr-FR" dirty="0">
                <a:ea typeface="+mn-lt"/>
                <a:cs typeface="+mn-lt"/>
              </a:rPr>
              <a:t>́ de </a:t>
            </a:r>
            <a:r>
              <a:rPr lang="fr-FR" dirty="0" err="1">
                <a:ea typeface="+mn-lt"/>
                <a:cs typeface="+mn-lt"/>
              </a:rPr>
              <a:t>pensée</a:t>
            </a:r>
            <a:r>
              <a:rPr lang="fr-FR" dirty="0">
                <a:ea typeface="+mn-lt"/>
                <a:cs typeface="+mn-lt"/>
              </a:rPr>
              <a:t>. La </a:t>
            </a:r>
            <a:r>
              <a:rPr lang="fr-FR" dirty="0" err="1">
                <a:ea typeface="+mn-lt"/>
                <a:cs typeface="+mn-lt"/>
              </a:rPr>
              <a:t>liberte</a:t>
            </a:r>
            <a:r>
              <a:rPr lang="fr-FR" dirty="0">
                <a:ea typeface="+mn-lt"/>
                <a:cs typeface="+mn-lt"/>
              </a:rPr>
              <a:t>́ d’expression passe par un biais de diffusion publique, elle est donc susceptible de de censure ou d’interdiction, s’il y a mise en danger de la vie d’autrui.</a:t>
            </a:r>
            <a:br>
              <a:rPr lang="fr-FR" dirty="0">
                <a:ea typeface="+mn-lt"/>
                <a:cs typeface="+mn-lt"/>
              </a:rPr>
            </a:br>
            <a:r>
              <a:rPr lang="fr-FR" dirty="0">
                <a:ea typeface="+mn-lt"/>
                <a:cs typeface="+mn-lt"/>
              </a:rPr>
              <a:t> Question : quelles sont les limites de la </a:t>
            </a:r>
            <a:r>
              <a:rPr lang="fr-FR" dirty="0" err="1">
                <a:ea typeface="+mn-lt"/>
                <a:cs typeface="+mn-lt"/>
              </a:rPr>
              <a:t>liberte</a:t>
            </a:r>
            <a:r>
              <a:rPr lang="fr-FR" dirty="0">
                <a:ea typeface="+mn-lt"/>
                <a:cs typeface="+mn-lt"/>
              </a:rPr>
              <a:t>́ d’expression, et quelles sont les justifications de la censure, tout en respectant les droits </a:t>
            </a:r>
            <a:r>
              <a:rPr lang="fr-FR" dirty="0" err="1">
                <a:ea typeface="+mn-lt"/>
                <a:cs typeface="+mn-lt"/>
              </a:rPr>
              <a:t>démocratiques</a:t>
            </a:r>
            <a:r>
              <a:rPr lang="fr-FR" dirty="0">
                <a:ea typeface="+mn-lt"/>
                <a:cs typeface="+mn-lt"/>
              </a:rPr>
              <a:t> ? </a:t>
            </a:r>
            <a:endParaRPr lang="fr-FR" dirty="0">
              <a:cs typeface="Calibri" panose="020F0502020204030204"/>
            </a:endParaRPr>
          </a:p>
          <a:p>
            <a:pPr marL="0" indent="0">
              <a:buNone/>
            </a:pPr>
            <a:endParaRPr lang="fr-FR" dirty="0">
              <a:ea typeface="+mn-lt"/>
              <a:cs typeface="+mn-lt"/>
            </a:endParaRPr>
          </a:p>
          <a:p>
            <a:r>
              <a:rPr lang="fr-FR" dirty="0">
                <a:ea typeface="+mn-lt"/>
                <a:cs typeface="+mn-lt"/>
              </a:rPr>
              <a:t>En France, sont interdits les messages racistes, homophobes, sexistes, diffamatoires, faisant l’apologie du terrorisme ou encore portant atteinte aux </a:t>
            </a:r>
            <a:r>
              <a:rPr lang="fr-FR" dirty="0" err="1">
                <a:ea typeface="+mn-lt"/>
                <a:cs typeface="+mn-lt"/>
              </a:rPr>
              <a:t>entités</a:t>
            </a:r>
            <a:r>
              <a:rPr lang="fr-FR" dirty="0">
                <a:ea typeface="+mn-lt"/>
                <a:cs typeface="+mn-lt"/>
              </a:rPr>
              <a:t> symboliques de la Nation (insulte au drapeau </a:t>
            </a:r>
            <a:r>
              <a:rPr lang="fr-FR" dirty="0" err="1">
                <a:ea typeface="+mn-lt"/>
                <a:cs typeface="+mn-lt"/>
              </a:rPr>
              <a:t>français</a:t>
            </a:r>
            <a:r>
              <a:rPr lang="fr-FR" dirty="0">
                <a:ea typeface="+mn-lt"/>
                <a:cs typeface="+mn-lt"/>
              </a:rPr>
              <a:t>, siffler l’hymne national en public...). Ces limites et censures ne sont pas les </a:t>
            </a:r>
            <a:r>
              <a:rPr lang="fr-FR" dirty="0" err="1">
                <a:ea typeface="+mn-lt"/>
                <a:cs typeface="+mn-lt"/>
              </a:rPr>
              <a:t>mêmes</a:t>
            </a:r>
            <a:r>
              <a:rPr lang="fr-FR" dirty="0">
                <a:ea typeface="+mn-lt"/>
                <a:cs typeface="+mn-lt"/>
              </a:rPr>
              <a:t> selon les pays. </a:t>
            </a:r>
            <a:endParaRPr lang="fr-FR" dirty="0">
              <a:cs typeface="Calibri"/>
            </a:endParaRPr>
          </a:p>
          <a:p>
            <a:endParaRPr lang="fr-FR" dirty="0">
              <a:cs typeface="Calibri"/>
            </a:endParaRPr>
          </a:p>
        </p:txBody>
      </p:sp>
      <p:sp>
        <p:nvSpPr>
          <p:cNvPr id="5" name="Espace réservé du pied de page 4">
            <a:extLst>
              <a:ext uri="{FF2B5EF4-FFF2-40B4-BE49-F238E27FC236}">
                <a16:creationId xmlns:a16="http://schemas.microsoft.com/office/drawing/2014/main" id="{2CEBCCA2-D7C8-4378-B03B-5AD38306B052}"/>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670F57A3-609C-4037-B1F9-B3B78CC08B31}"/>
              </a:ext>
            </a:extLst>
          </p:cNvPr>
          <p:cNvSpPr>
            <a:spLocks noGrp="1"/>
          </p:cNvSpPr>
          <p:nvPr>
            <p:ph type="sldNum" sz="quarter" idx="12"/>
          </p:nvPr>
        </p:nvSpPr>
        <p:spPr/>
        <p:txBody>
          <a:bodyPr/>
          <a:lstStyle/>
          <a:p>
            <a:fld id="{8C283176-C17C-43E1-862E-26F06C6D0497}" type="slidenum">
              <a:rPr lang="fr-FR" dirty="0" smtClean="0"/>
              <a:t>148</a:t>
            </a:fld>
            <a:endParaRPr lang="fr-FR" dirty="0"/>
          </a:p>
        </p:txBody>
      </p:sp>
    </p:spTree>
    <p:extLst>
      <p:ext uri="{BB962C8B-B14F-4D97-AF65-F5344CB8AC3E}">
        <p14:creationId xmlns:p14="http://schemas.microsoft.com/office/powerpoint/2010/main" val="30033078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8C5DBC-66CF-4AC4-81DF-FC0326BACBA0}"/>
              </a:ext>
            </a:extLst>
          </p:cNvPr>
          <p:cNvSpPr>
            <a:spLocks noGrp="1"/>
          </p:cNvSpPr>
          <p:nvPr>
            <p:ph type="title"/>
          </p:nvPr>
        </p:nvSpPr>
        <p:spPr/>
        <p:txBody>
          <a:bodyPr/>
          <a:lstStyle/>
          <a:p>
            <a:pPr algn="ctr"/>
            <a:r>
              <a:rPr lang="fr-FR" b="1" dirty="0">
                <a:cs typeface="Calibri Light"/>
              </a:rPr>
              <a:t>Le défi écologique</a:t>
            </a:r>
          </a:p>
        </p:txBody>
      </p:sp>
      <p:sp>
        <p:nvSpPr>
          <p:cNvPr id="3" name="Espace réservé du contenu 2">
            <a:extLst>
              <a:ext uri="{FF2B5EF4-FFF2-40B4-BE49-F238E27FC236}">
                <a16:creationId xmlns:a16="http://schemas.microsoft.com/office/drawing/2014/main" id="{12909037-82B9-4CC1-8134-5A5D8A3B8134}"/>
              </a:ext>
            </a:extLst>
          </p:cNvPr>
          <p:cNvSpPr>
            <a:spLocks noGrp="1"/>
          </p:cNvSpPr>
          <p:nvPr>
            <p:ph idx="1"/>
          </p:nvPr>
        </p:nvSpPr>
        <p:spPr>
          <a:xfrm>
            <a:off x="838200" y="1825625"/>
            <a:ext cx="10721219" cy="4351338"/>
          </a:xfrm>
        </p:spPr>
        <p:txBody>
          <a:bodyPr vert="horz" lIns="91440" tIns="45720" rIns="91440" bIns="45720" rtlCol="0" anchor="t">
            <a:normAutofit/>
          </a:bodyPr>
          <a:lstStyle/>
          <a:p>
            <a:pPr>
              <a:lnSpc>
                <a:spcPct val="100000"/>
              </a:lnSpc>
              <a:spcBef>
                <a:spcPts val="0"/>
              </a:spcBef>
            </a:pPr>
            <a:r>
              <a:rPr lang="en-US" dirty="0">
                <a:ea typeface="+mn-lt"/>
                <a:cs typeface="+mn-lt"/>
              </a:rPr>
              <a:t> Notion d' "</a:t>
            </a:r>
            <a:r>
              <a:rPr lang="en-US" dirty="0" err="1">
                <a:ea typeface="+mn-lt"/>
                <a:cs typeface="+mn-lt"/>
              </a:rPr>
              <a:t>anthropocène</a:t>
            </a:r>
            <a:r>
              <a:rPr lang="en-US" dirty="0">
                <a:ea typeface="+mn-lt"/>
                <a:cs typeface="+mn-lt"/>
              </a:rPr>
              <a:t>" et notion de "</a:t>
            </a:r>
            <a:r>
              <a:rPr lang="en-US" dirty="0" err="1">
                <a:ea typeface="+mn-lt"/>
                <a:cs typeface="+mn-lt"/>
              </a:rPr>
              <a:t>collapsologie</a:t>
            </a:r>
            <a:r>
              <a:rPr lang="en-US" dirty="0">
                <a:ea typeface="+mn-lt"/>
                <a:cs typeface="+mn-lt"/>
              </a:rPr>
              <a:t>"</a:t>
            </a:r>
            <a:endParaRPr lang="fr-FR" dirty="0"/>
          </a:p>
          <a:p>
            <a:pPr>
              <a:lnSpc>
                <a:spcPct val="100000"/>
              </a:lnSpc>
              <a:spcBef>
                <a:spcPts val="0"/>
              </a:spcBef>
            </a:pPr>
            <a:r>
              <a:rPr lang="en-US" dirty="0" err="1">
                <a:ea typeface="+mn-lt"/>
                <a:cs typeface="+mn-lt"/>
              </a:rPr>
              <a:t>Hypothèse</a:t>
            </a:r>
            <a:r>
              <a:rPr lang="en-US" dirty="0">
                <a:ea typeface="+mn-lt"/>
                <a:cs typeface="+mn-lt"/>
              </a:rPr>
              <a:t> Gaïa. Remise </a:t>
            </a:r>
            <a:r>
              <a:rPr lang="en-US" dirty="0" err="1">
                <a:ea typeface="+mn-lt"/>
                <a:cs typeface="+mn-lt"/>
              </a:rPr>
              <a:t>en</a:t>
            </a:r>
            <a:r>
              <a:rPr lang="en-US" dirty="0">
                <a:ea typeface="+mn-lt"/>
                <a:cs typeface="+mn-lt"/>
              </a:rPr>
              <a:t> cause plus </a:t>
            </a:r>
            <a:r>
              <a:rPr lang="en-US" dirty="0" err="1">
                <a:ea typeface="+mn-lt"/>
                <a:cs typeface="+mn-lt"/>
              </a:rPr>
              <a:t>radicale</a:t>
            </a:r>
            <a:r>
              <a:rPr lang="en-US" dirty="0">
                <a:ea typeface="+mn-lt"/>
                <a:cs typeface="+mn-lt"/>
              </a:rPr>
              <a:t> de </a:t>
            </a:r>
            <a:r>
              <a:rPr lang="en-US" dirty="0" err="1">
                <a:ea typeface="+mn-lt"/>
                <a:cs typeface="+mn-lt"/>
              </a:rPr>
              <a:t>l'humanisme</a:t>
            </a:r>
            <a:r>
              <a:rPr lang="en-US" dirty="0">
                <a:ea typeface="+mn-lt"/>
                <a:cs typeface="+mn-lt"/>
              </a:rPr>
              <a:t> </a:t>
            </a:r>
            <a:r>
              <a:rPr lang="en-US" dirty="0" err="1">
                <a:ea typeface="+mn-lt"/>
                <a:cs typeface="+mn-lt"/>
              </a:rPr>
              <a:t>moderne</a:t>
            </a:r>
            <a:endParaRPr lang="en-US" dirty="0">
              <a:ea typeface="+mn-lt"/>
              <a:cs typeface="+mn-lt"/>
            </a:endParaRPr>
          </a:p>
          <a:p>
            <a:pPr>
              <a:lnSpc>
                <a:spcPct val="100000"/>
              </a:lnSpc>
              <a:spcBef>
                <a:spcPts val="0"/>
              </a:spcBef>
            </a:pPr>
            <a:r>
              <a:rPr lang="en-US" dirty="0" err="1">
                <a:ea typeface="+mn-lt"/>
                <a:cs typeface="+mn-lt"/>
              </a:rPr>
              <a:t>Possibilité</a:t>
            </a:r>
            <a:r>
              <a:rPr lang="en-US" dirty="0">
                <a:ea typeface="+mn-lt"/>
                <a:cs typeface="+mn-lt"/>
              </a:rPr>
              <a:t> d'un </a:t>
            </a:r>
            <a:r>
              <a:rPr lang="en-US" dirty="0" err="1">
                <a:ea typeface="+mn-lt"/>
                <a:cs typeface="+mn-lt"/>
              </a:rPr>
              <a:t>développement</a:t>
            </a:r>
            <a:r>
              <a:rPr lang="en-US" dirty="0">
                <a:ea typeface="+mn-lt"/>
                <a:cs typeface="+mn-lt"/>
              </a:rPr>
              <a:t> durable ? Prendre </a:t>
            </a:r>
            <a:r>
              <a:rPr lang="en-US" dirty="0" err="1">
                <a:ea typeface="+mn-lt"/>
                <a:cs typeface="+mn-lt"/>
              </a:rPr>
              <a:t>en</a:t>
            </a:r>
            <a:r>
              <a:rPr lang="en-US" dirty="0">
                <a:ea typeface="+mn-lt"/>
                <a:cs typeface="+mn-lt"/>
              </a:rPr>
              <a:t> </a:t>
            </a:r>
            <a:r>
              <a:rPr lang="en-US" dirty="0" err="1">
                <a:ea typeface="+mn-lt"/>
                <a:cs typeface="+mn-lt"/>
              </a:rPr>
              <a:t>compte</a:t>
            </a:r>
            <a:r>
              <a:rPr lang="en-US" dirty="0">
                <a:ea typeface="+mn-lt"/>
                <a:cs typeface="+mn-lt"/>
              </a:rPr>
              <a:t> des </a:t>
            </a:r>
            <a:r>
              <a:rPr lang="en-US" dirty="0" err="1">
                <a:ea typeface="+mn-lt"/>
                <a:cs typeface="+mn-lt"/>
              </a:rPr>
              <a:t>critères</a:t>
            </a:r>
            <a:r>
              <a:rPr lang="en-US" dirty="0">
                <a:ea typeface="+mn-lt"/>
                <a:cs typeface="+mn-lt"/>
              </a:rPr>
              <a:t> de </a:t>
            </a:r>
            <a:r>
              <a:rPr lang="en-US" dirty="0" err="1">
                <a:ea typeface="+mn-lt"/>
                <a:cs typeface="+mn-lt"/>
              </a:rPr>
              <a:t>développement</a:t>
            </a:r>
            <a:r>
              <a:rPr lang="en-US" dirty="0">
                <a:ea typeface="+mn-lt"/>
                <a:cs typeface="+mn-lt"/>
              </a:rPr>
              <a:t> non </a:t>
            </a:r>
            <a:r>
              <a:rPr lang="en-US" dirty="0" err="1">
                <a:ea typeface="+mn-lt"/>
                <a:cs typeface="+mn-lt"/>
              </a:rPr>
              <a:t>strictement</a:t>
            </a:r>
            <a:r>
              <a:rPr lang="en-US" dirty="0">
                <a:ea typeface="+mn-lt"/>
                <a:cs typeface="+mn-lt"/>
              </a:rPr>
              <a:t> </a:t>
            </a:r>
            <a:r>
              <a:rPr lang="en-US" dirty="0" err="1">
                <a:ea typeface="+mn-lt"/>
                <a:cs typeface="+mn-lt"/>
              </a:rPr>
              <a:t>économiques</a:t>
            </a:r>
            <a:r>
              <a:rPr lang="en-US" dirty="0">
                <a:ea typeface="+mn-lt"/>
                <a:cs typeface="+mn-lt"/>
              </a:rPr>
              <a:t> </a:t>
            </a:r>
            <a:r>
              <a:rPr lang="en-US" dirty="0" err="1">
                <a:ea typeface="+mn-lt"/>
                <a:cs typeface="+mn-lt"/>
              </a:rPr>
              <a:t>ni</a:t>
            </a:r>
            <a:r>
              <a:rPr lang="en-US" dirty="0">
                <a:ea typeface="+mn-lt"/>
                <a:cs typeface="+mn-lt"/>
              </a:rPr>
              <a:t> </a:t>
            </a:r>
            <a:r>
              <a:rPr lang="en-US" dirty="0" err="1">
                <a:ea typeface="+mn-lt"/>
                <a:cs typeface="+mn-lt"/>
              </a:rPr>
              <a:t>quantitatifs</a:t>
            </a:r>
            <a:endParaRPr lang="en-US" dirty="0">
              <a:ea typeface="+mn-lt"/>
              <a:cs typeface="+mn-lt"/>
            </a:endParaRPr>
          </a:p>
          <a:p>
            <a:pPr>
              <a:lnSpc>
                <a:spcPct val="100000"/>
              </a:lnSpc>
              <a:spcBef>
                <a:spcPts val="0"/>
              </a:spcBef>
            </a:pPr>
            <a:r>
              <a:rPr lang="en-US" dirty="0" err="1">
                <a:ea typeface="+mn-lt"/>
                <a:cs typeface="+mn-lt"/>
              </a:rPr>
              <a:t>Mesures</a:t>
            </a:r>
            <a:r>
              <a:rPr lang="en-US" dirty="0">
                <a:ea typeface="+mn-lt"/>
                <a:cs typeface="+mn-lt"/>
              </a:rPr>
              <a:t> </a:t>
            </a:r>
            <a:r>
              <a:rPr lang="en-US" dirty="0" err="1">
                <a:ea typeface="+mn-lt"/>
                <a:cs typeface="+mn-lt"/>
              </a:rPr>
              <a:t>écologiques</a:t>
            </a:r>
            <a:r>
              <a:rPr lang="en-US" dirty="0">
                <a:ea typeface="+mn-lt"/>
                <a:cs typeface="+mn-lt"/>
              </a:rPr>
              <a:t> </a:t>
            </a:r>
            <a:r>
              <a:rPr lang="en-US" dirty="0" err="1">
                <a:ea typeface="+mn-lt"/>
                <a:cs typeface="+mn-lt"/>
              </a:rPr>
              <a:t>comme</a:t>
            </a:r>
            <a:r>
              <a:rPr lang="en-US" dirty="0">
                <a:ea typeface="+mn-lt"/>
                <a:cs typeface="+mn-lt"/>
              </a:rPr>
              <a:t> pivot d'un nouveau </a:t>
            </a:r>
            <a:r>
              <a:rPr lang="en-US" dirty="0" err="1">
                <a:ea typeface="+mn-lt"/>
                <a:cs typeface="+mn-lt"/>
              </a:rPr>
              <a:t>projet</a:t>
            </a:r>
            <a:r>
              <a:rPr lang="en-US" dirty="0">
                <a:ea typeface="+mn-lt"/>
                <a:cs typeface="+mn-lt"/>
              </a:rPr>
              <a:t> de </a:t>
            </a:r>
            <a:r>
              <a:rPr lang="en-US" dirty="0" err="1">
                <a:ea typeface="+mn-lt"/>
                <a:cs typeface="+mn-lt"/>
              </a:rPr>
              <a:t>société</a:t>
            </a:r>
            <a:r>
              <a:rPr lang="en-US" dirty="0">
                <a:ea typeface="+mn-lt"/>
                <a:cs typeface="+mn-lt"/>
              </a:rPr>
              <a:t>, </a:t>
            </a:r>
            <a:r>
              <a:rPr lang="en-US" dirty="0" err="1">
                <a:ea typeface="+mn-lt"/>
                <a:cs typeface="+mn-lt"/>
              </a:rPr>
              <a:t>juste</a:t>
            </a:r>
            <a:r>
              <a:rPr lang="en-US" dirty="0">
                <a:ea typeface="+mn-lt"/>
                <a:cs typeface="+mn-lt"/>
              </a:rPr>
              <a:t> et </a:t>
            </a:r>
            <a:r>
              <a:rPr lang="en-US" dirty="0" err="1">
                <a:ea typeface="+mn-lt"/>
                <a:cs typeface="+mn-lt"/>
              </a:rPr>
              <a:t>égalitaire</a:t>
            </a:r>
            <a:r>
              <a:rPr lang="en-US" dirty="0">
                <a:ea typeface="+mn-lt"/>
                <a:cs typeface="+mn-lt"/>
              </a:rPr>
              <a:t>.</a:t>
            </a:r>
            <a:endParaRPr lang="fr-FR" dirty="0"/>
          </a:p>
        </p:txBody>
      </p:sp>
    </p:spTree>
    <p:extLst>
      <p:ext uri="{BB962C8B-B14F-4D97-AF65-F5344CB8AC3E}">
        <p14:creationId xmlns:p14="http://schemas.microsoft.com/office/powerpoint/2010/main" val="461193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4EA6A-5EF7-614C-8341-541A0459997B}"/>
              </a:ext>
            </a:extLst>
          </p:cNvPr>
          <p:cNvSpPr>
            <a:spLocks noGrp="1"/>
          </p:cNvSpPr>
          <p:nvPr>
            <p:ph type="title"/>
          </p:nvPr>
        </p:nvSpPr>
        <p:spPr/>
        <p:txBody>
          <a:bodyPr/>
          <a:lstStyle/>
          <a:p>
            <a:r>
              <a:rPr lang="fr-FR" dirty="0"/>
              <a:t>Première définition de la morale. </a:t>
            </a:r>
          </a:p>
        </p:txBody>
      </p:sp>
      <p:sp>
        <p:nvSpPr>
          <p:cNvPr id="3" name="Espace réservé du contenu 2">
            <a:extLst>
              <a:ext uri="{FF2B5EF4-FFF2-40B4-BE49-F238E27FC236}">
                <a16:creationId xmlns:a16="http://schemas.microsoft.com/office/drawing/2014/main" id="{FFDB1A2D-E423-A64B-B82D-1EFE5C33D35D}"/>
              </a:ext>
            </a:extLst>
          </p:cNvPr>
          <p:cNvSpPr>
            <a:spLocks noGrp="1"/>
          </p:cNvSpPr>
          <p:nvPr>
            <p:ph idx="1"/>
          </p:nvPr>
        </p:nvSpPr>
        <p:spPr/>
        <p:txBody>
          <a:bodyPr/>
          <a:lstStyle/>
          <a:p>
            <a:pPr marL="0" indent="0">
              <a:buNone/>
            </a:pPr>
            <a:r>
              <a:rPr lang="fr-FR" dirty="0"/>
              <a:t>Elle se caractérise par : </a:t>
            </a:r>
          </a:p>
          <a:p>
            <a:r>
              <a:rPr lang="fr-FR" dirty="0"/>
              <a:t>1 Un souci de faire le bien et d’éviter le mal ;</a:t>
            </a:r>
          </a:p>
          <a:p>
            <a:r>
              <a:rPr lang="fr-FR" dirty="0"/>
              <a:t>2 Une tendance à soumettre nos actions à des exigences supérieures dont la valeur est généralement reconnue et auxquelles nous nous sentons obligés de répondre lorsque notre dignité d’être humain est en cause ;</a:t>
            </a:r>
          </a:p>
          <a:p>
            <a:r>
              <a:rPr lang="fr-FR" dirty="0"/>
              <a:t>3 une tendance à ressentir des remords, de la culpabilité ou de la honte lorsque nous faisons le mal ou que nous ne sommes pas à la hauteur de ces exigences supérieures. </a:t>
            </a:r>
          </a:p>
        </p:txBody>
      </p:sp>
    </p:spTree>
    <p:extLst>
      <p:ext uri="{BB962C8B-B14F-4D97-AF65-F5344CB8AC3E}">
        <p14:creationId xmlns:p14="http://schemas.microsoft.com/office/powerpoint/2010/main" val="7388670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58579D-1D7F-49D1-A18A-F51791EECB86}"/>
              </a:ext>
            </a:extLst>
          </p:cNvPr>
          <p:cNvSpPr>
            <a:spLocks noGrp="1"/>
          </p:cNvSpPr>
          <p:nvPr>
            <p:ph type="title"/>
          </p:nvPr>
        </p:nvSpPr>
        <p:spPr/>
        <p:txBody>
          <a:bodyPr/>
          <a:lstStyle/>
          <a:p>
            <a:pPr algn="ctr"/>
            <a:r>
              <a:rPr lang="fr-FR" b="1" dirty="0"/>
              <a:t>Ethique, science et technologie</a:t>
            </a:r>
            <a:br>
              <a:rPr lang="fr-FR"/>
            </a:br>
            <a:r>
              <a:rPr lang="fr-FR" sz="3200" dirty="0"/>
              <a:t>La problématique environnementale</a:t>
            </a:r>
            <a:endParaRPr lang="fr-FR" sz="3200" dirty="0">
              <a:cs typeface="Calibri Light"/>
            </a:endParaRPr>
          </a:p>
        </p:txBody>
      </p:sp>
      <p:sp>
        <p:nvSpPr>
          <p:cNvPr id="3" name="Espace réservé du contenu 2">
            <a:extLst>
              <a:ext uri="{FF2B5EF4-FFF2-40B4-BE49-F238E27FC236}">
                <a16:creationId xmlns:a16="http://schemas.microsoft.com/office/drawing/2014/main" id="{7AE48797-48C4-463D-9F66-5A5F1E5B12AD}"/>
              </a:ext>
            </a:extLst>
          </p:cNvPr>
          <p:cNvSpPr>
            <a:spLocks noGrp="1"/>
          </p:cNvSpPr>
          <p:nvPr>
            <p:ph idx="1"/>
          </p:nvPr>
        </p:nvSpPr>
        <p:spPr/>
        <p:txBody>
          <a:bodyPr vert="horz" lIns="91440" tIns="45720" rIns="91440" bIns="45720" rtlCol="0" anchor="t">
            <a:normAutofit/>
          </a:bodyPr>
          <a:lstStyle/>
          <a:p>
            <a:r>
              <a:rPr lang="fr-FR" dirty="0">
                <a:cs typeface="Calibri"/>
              </a:rPr>
              <a:t>Hans Jonas</a:t>
            </a:r>
          </a:p>
          <a:p>
            <a:r>
              <a:rPr lang="fr-FR" dirty="0">
                <a:cs typeface="Calibri"/>
              </a:rPr>
              <a:t>Les éthiques de la convivialité (Ivan Illich) et de la sobriété (Pierre Rabhi).</a:t>
            </a:r>
          </a:p>
        </p:txBody>
      </p:sp>
      <p:sp>
        <p:nvSpPr>
          <p:cNvPr id="5" name="Espace réservé du pied de page 4">
            <a:extLst>
              <a:ext uri="{FF2B5EF4-FFF2-40B4-BE49-F238E27FC236}">
                <a16:creationId xmlns:a16="http://schemas.microsoft.com/office/drawing/2014/main" id="{7BC3AA7A-4C3F-4677-8606-3036D934A44E}"/>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66328C08-92C1-4752-B051-1B79EAF3C423}"/>
              </a:ext>
            </a:extLst>
          </p:cNvPr>
          <p:cNvSpPr>
            <a:spLocks noGrp="1"/>
          </p:cNvSpPr>
          <p:nvPr>
            <p:ph type="sldNum" sz="quarter" idx="12"/>
          </p:nvPr>
        </p:nvSpPr>
        <p:spPr/>
        <p:txBody>
          <a:bodyPr/>
          <a:lstStyle/>
          <a:p>
            <a:fld id="{8C283176-C17C-43E1-862E-26F06C6D0497}" type="slidenum">
              <a:rPr lang="fr-FR" dirty="0" smtClean="0"/>
              <a:t>150</a:t>
            </a:fld>
            <a:endParaRPr lang="fr-FR" dirty="0"/>
          </a:p>
        </p:txBody>
      </p:sp>
    </p:spTree>
    <p:extLst>
      <p:ext uri="{BB962C8B-B14F-4D97-AF65-F5344CB8AC3E}">
        <p14:creationId xmlns:p14="http://schemas.microsoft.com/office/powerpoint/2010/main" val="4964545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AC03CA2-7FCA-42A4-84B9-521F2DDDEEF8}"/>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95690E1E-F5E5-4337-8E7A-6A828AC2223E}"/>
              </a:ext>
            </a:extLst>
          </p:cNvPr>
          <p:cNvSpPr>
            <a:spLocks noGrp="1"/>
          </p:cNvSpPr>
          <p:nvPr>
            <p:ph type="sldNum" sz="quarter" idx="12"/>
          </p:nvPr>
        </p:nvSpPr>
        <p:spPr/>
        <p:txBody>
          <a:bodyPr/>
          <a:lstStyle/>
          <a:p>
            <a:fld id="{8C283176-C17C-43E1-862E-26F06C6D0497}" type="slidenum">
              <a:rPr lang="fr-FR" dirty="0" smtClean="0"/>
              <a:t>151</a:t>
            </a:fld>
            <a:endParaRPr lang="fr-FR" dirty="0"/>
          </a:p>
        </p:txBody>
      </p:sp>
      <p:pic>
        <p:nvPicPr>
          <p:cNvPr id="5" name="Image 5" descr="Une image contenant texte, journal, capture d’écran, document&#10;&#10;Description générée automatiquement">
            <a:extLst>
              <a:ext uri="{FF2B5EF4-FFF2-40B4-BE49-F238E27FC236}">
                <a16:creationId xmlns:a16="http://schemas.microsoft.com/office/drawing/2014/main" id="{2073C685-1BB0-4BAD-AE7E-732E4211C7A3}"/>
              </a:ext>
            </a:extLst>
          </p:cNvPr>
          <p:cNvPicPr>
            <a:picLocks noChangeAspect="1"/>
          </p:cNvPicPr>
          <p:nvPr/>
        </p:nvPicPr>
        <p:blipFill>
          <a:blip r:embed="rId2"/>
          <a:stretch>
            <a:fillRect/>
          </a:stretch>
        </p:blipFill>
        <p:spPr>
          <a:xfrm>
            <a:off x="4476791" y="-2225"/>
            <a:ext cx="3349657" cy="6411925"/>
          </a:xfrm>
          <a:prstGeom prst="rect">
            <a:avLst/>
          </a:prstGeom>
        </p:spPr>
      </p:pic>
    </p:spTree>
    <p:extLst>
      <p:ext uri="{BB962C8B-B14F-4D97-AF65-F5344CB8AC3E}">
        <p14:creationId xmlns:p14="http://schemas.microsoft.com/office/powerpoint/2010/main" val="31395271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79161-2819-495E-9473-8E71899332C3}"/>
              </a:ext>
            </a:extLst>
          </p:cNvPr>
          <p:cNvSpPr>
            <a:spLocks noGrp="1"/>
          </p:cNvSpPr>
          <p:nvPr>
            <p:ph type="title"/>
          </p:nvPr>
        </p:nvSpPr>
        <p:spPr/>
        <p:txBody>
          <a:bodyPr/>
          <a:lstStyle/>
          <a:p>
            <a:pPr algn="ctr"/>
            <a:r>
              <a:rPr lang="fr-FR" dirty="0">
                <a:cs typeface="Calibri Light"/>
              </a:rPr>
              <a:t>Les enjeux éthiques de l'écologie</a:t>
            </a:r>
          </a:p>
        </p:txBody>
      </p:sp>
      <p:sp>
        <p:nvSpPr>
          <p:cNvPr id="3" name="ZoneTexte 2">
            <a:extLst>
              <a:ext uri="{FF2B5EF4-FFF2-40B4-BE49-F238E27FC236}">
                <a16:creationId xmlns:a16="http://schemas.microsoft.com/office/drawing/2014/main" id="{1E57B928-EA42-43FC-8107-4475D98F5484}"/>
              </a:ext>
            </a:extLst>
          </p:cNvPr>
          <p:cNvSpPr txBox="1"/>
          <p:nvPr/>
        </p:nvSpPr>
        <p:spPr>
          <a:xfrm>
            <a:off x="806939" y="1754554"/>
            <a:ext cx="10460890" cy="4154984"/>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70C0"/>
                </a:solidFill>
                <a:latin typeface="Calibri"/>
                <a:cs typeface="Arial"/>
              </a:rPr>
              <a:t>"</a:t>
            </a:r>
            <a:r>
              <a:rPr lang="en-US" sz="2400" dirty="0" err="1">
                <a:solidFill>
                  <a:srgbClr val="0070C0"/>
                </a:solidFill>
                <a:latin typeface="Calibri"/>
                <a:cs typeface="Arial"/>
              </a:rPr>
              <a:t>L'écologie</a:t>
            </a:r>
            <a:r>
              <a:rPr lang="en-US" sz="2400" dirty="0">
                <a:solidFill>
                  <a:srgbClr val="0070C0"/>
                </a:solidFill>
                <a:latin typeface="Calibri"/>
                <a:cs typeface="Arial"/>
              </a:rPr>
              <a:t> </a:t>
            </a:r>
            <a:r>
              <a:rPr lang="en-US" sz="2400" dirty="0" err="1">
                <a:solidFill>
                  <a:srgbClr val="0070C0"/>
                </a:solidFill>
                <a:latin typeface="Calibri"/>
                <a:cs typeface="Arial"/>
              </a:rPr>
              <a:t>est</a:t>
            </a:r>
            <a:r>
              <a:rPr lang="en-US" sz="2400" dirty="0">
                <a:solidFill>
                  <a:srgbClr val="0070C0"/>
                </a:solidFill>
                <a:latin typeface="Calibri"/>
                <a:cs typeface="Arial"/>
              </a:rPr>
              <a:t> un </a:t>
            </a:r>
            <a:r>
              <a:rPr lang="en-US" sz="2400" dirty="0" err="1">
                <a:solidFill>
                  <a:srgbClr val="0070C0"/>
                </a:solidFill>
                <a:latin typeface="Calibri"/>
                <a:cs typeface="Arial"/>
              </a:rPr>
              <a:t>défi</a:t>
            </a:r>
            <a:r>
              <a:rPr lang="en-US" sz="2400" dirty="0">
                <a:solidFill>
                  <a:srgbClr val="0070C0"/>
                </a:solidFill>
                <a:latin typeface="Calibri"/>
                <a:cs typeface="Arial"/>
              </a:rPr>
              <a:t> pour le </a:t>
            </a:r>
            <a:r>
              <a:rPr lang="en-US" sz="2400" dirty="0" err="1">
                <a:solidFill>
                  <a:srgbClr val="0070C0"/>
                </a:solidFill>
                <a:latin typeface="Calibri"/>
                <a:cs typeface="Arial"/>
              </a:rPr>
              <a:t>libéralisme</a:t>
            </a:r>
            <a:r>
              <a:rPr lang="en-US" sz="2400" dirty="0">
                <a:solidFill>
                  <a:srgbClr val="0070C0"/>
                </a:solidFill>
                <a:latin typeface="Calibri"/>
                <a:cs typeface="Arial"/>
              </a:rPr>
              <a:t> politique et la </a:t>
            </a:r>
            <a:r>
              <a:rPr lang="en-US" sz="2400" dirty="0" err="1">
                <a:solidFill>
                  <a:srgbClr val="0070C0"/>
                </a:solidFill>
                <a:latin typeface="Calibri"/>
                <a:cs typeface="Arial"/>
              </a:rPr>
              <a:t>démocratie</a:t>
            </a:r>
            <a:r>
              <a:rPr lang="en-US" sz="2400" dirty="0">
                <a:solidFill>
                  <a:srgbClr val="0070C0"/>
                </a:solidFill>
                <a:latin typeface="Calibri"/>
                <a:cs typeface="Arial"/>
              </a:rPr>
              <a:t>, car </a:t>
            </a:r>
            <a:r>
              <a:rPr lang="en-US" sz="2400" dirty="0" err="1">
                <a:solidFill>
                  <a:srgbClr val="0070C0"/>
                </a:solidFill>
                <a:latin typeface="Calibri"/>
                <a:cs typeface="Arial"/>
              </a:rPr>
              <a:t>elle</a:t>
            </a:r>
            <a:r>
              <a:rPr lang="en-US" sz="2400" dirty="0">
                <a:solidFill>
                  <a:srgbClr val="0070C0"/>
                </a:solidFill>
                <a:latin typeface="Calibri"/>
                <a:cs typeface="Arial"/>
              </a:rPr>
              <a:t> impose de </a:t>
            </a:r>
            <a:r>
              <a:rPr lang="en-US" sz="2400" dirty="0" err="1">
                <a:solidFill>
                  <a:srgbClr val="0070C0"/>
                </a:solidFill>
                <a:latin typeface="Calibri"/>
                <a:cs typeface="Arial"/>
              </a:rPr>
              <a:t>tenir</a:t>
            </a:r>
            <a:r>
              <a:rPr lang="en-US" sz="2400" dirty="0">
                <a:solidFill>
                  <a:srgbClr val="0070C0"/>
                </a:solidFill>
                <a:latin typeface="Calibri"/>
                <a:cs typeface="Arial"/>
              </a:rPr>
              <a:t> </a:t>
            </a:r>
            <a:r>
              <a:rPr lang="en-US" sz="2400" dirty="0" err="1">
                <a:solidFill>
                  <a:srgbClr val="0070C0"/>
                </a:solidFill>
                <a:latin typeface="Calibri"/>
                <a:cs typeface="Arial"/>
              </a:rPr>
              <a:t>compte</a:t>
            </a:r>
            <a:r>
              <a:rPr lang="en-US" sz="2400" dirty="0">
                <a:solidFill>
                  <a:srgbClr val="0070C0"/>
                </a:solidFill>
                <a:latin typeface="Calibri"/>
                <a:cs typeface="Arial"/>
              </a:rPr>
              <a:t> à la </a:t>
            </a:r>
            <a:r>
              <a:rPr lang="en-US" sz="2400" dirty="0" err="1">
                <a:solidFill>
                  <a:srgbClr val="0070C0"/>
                </a:solidFill>
                <a:latin typeface="Calibri"/>
                <a:cs typeface="Arial"/>
              </a:rPr>
              <a:t>fois</a:t>
            </a:r>
            <a:r>
              <a:rPr lang="en-US" sz="2400" dirty="0">
                <a:solidFill>
                  <a:srgbClr val="0070C0"/>
                </a:solidFill>
                <a:latin typeface="Calibri"/>
                <a:cs typeface="Arial"/>
              </a:rPr>
              <a:t> des </a:t>
            </a:r>
            <a:r>
              <a:rPr lang="en-US" sz="2400" dirty="0" err="1">
                <a:solidFill>
                  <a:srgbClr val="0070C0"/>
                </a:solidFill>
                <a:latin typeface="Calibri"/>
                <a:cs typeface="Arial"/>
              </a:rPr>
              <a:t>normes</a:t>
            </a:r>
            <a:r>
              <a:rPr lang="en-US" sz="2400" dirty="0">
                <a:solidFill>
                  <a:srgbClr val="0070C0"/>
                </a:solidFill>
                <a:latin typeface="Calibri"/>
                <a:cs typeface="Arial"/>
              </a:rPr>
              <a:t> </a:t>
            </a:r>
            <a:r>
              <a:rPr lang="en-US" sz="2400" dirty="0" err="1">
                <a:solidFill>
                  <a:srgbClr val="0070C0"/>
                </a:solidFill>
                <a:latin typeface="Calibri"/>
                <a:cs typeface="Arial"/>
              </a:rPr>
              <a:t>écologiques</a:t>
            </a:r>
            <a:r>
              <a:rPr lang="en-US" sz="2400" dirty="0">
                <a:solidFill>
                  <a:srgbClr val="0070C0"/>
                </a:solidFill>
                <a:latin typeface="Calibri"/>
                <a:cs typeface="Arial"/>
              </a:rPr>
              <a:t> et de la </a:t>
            </a:r>
            <a:r>
              <a:rPr lang="en-US" sz="2400" dirty="0" err="1">
                <a:solidFill>
                  <a:srgbClr val="0070C0"/>
                </a:solidFill>
                <a:latin typeface="Calibri"/>
                <a:cs typeface="Arial"/>
              </a:rPr>
              <a:t>souveraineté</a:t>
            </a:r>
            <a:r>
              <a:rPr lang="en-US" sz="2400" dirty="0">
                <a:solidFill>
                  <a:srgbClr val="0070C0"/>
                </a:solidFill>
                <a:latin typeface="Calibri"/>
                <a:cs typeface="Arial"/>
              </a:rPr>
              <a:t> du </a:t>
            </a:r>
            <a:r>
              <a:rPr lang="en-US" sz="2400" dirty="0" err="1">
                <a:solidFill>
                  <a:srgbClr val="0070C0"/>
                </a:solidFill>
                <a:latin typeface="Calibri"/>
                <a:cs typeface="Arial"/>
              </a:rPr>
              <a:t>sujet</a:t>
            </a:r>
            <a:r>
              <a:rPr lang="en-US" sz="2400" dirty="0">
                <a:solidFill>
                  <a:srgbClr val="0070C0"/>
                </a:solidFill>
                <a:latin typeface="Calibri"/>
                <a:cs typeface="Arial"/>
              </a:rPr>
              <a:t>. </a:t>
            </a:r>
            <a:r>
              <a:rPr lang="en-US" sz="2400" dirty="0" err="1">
                <a:solidFill>
                  <a:srgbClr val="0070C0"/>
                </a:solidFill>
                <a:latin typeface="Calibri"/>
                <a:cs typeface="Arial"/>
              </a:rPr>
              <a:t>Autrement</a:t>
            </a:r>
            <a:r>
              <a:rPr lang="en-US" sz="2400" dirty="0">
                <a:solidFill>
                  <a:srgbClr val="0070C0"/>
                </a:solidFill>
                <a:latin typeface="Calibri"/>
                <a:cs typeface="Arial"/>
              </a:rPr>
              <a:t> </a:t>
            </a:r>
            <a:r>
              <a:rPr lang="en-US" sz="2400" dirty="0" err="1">
                <a:solidFill>
                  <a:srgbClr val="0070C0"/>
                </a:solidFill>
                <a:latin typeface="Calibri"/>
                <a:cs typeface="Arial"/>
              </a:rPr>
              <a:t>dit</a:t>
            </a:r>
            <a:r>
              <a:rPr lang="en-US" sz="2400" dirty="0">
                <a:solidFill>
                  <a:srgbClr val="0070C0"/>
                </a:solidFill>
                <a:latin typeface="Calibri"/>
                <a:cs typeface="Arial"/>
              </a:rPr>
              <a:t>, il fa respecter le droit de </a:t>
            </a:r>
            <a:r>
              <a:rPr lang="en-US" sz="2400" dirty="0" err="1">
                <a:solidFill>
                  <a:srgbClr val="0070C0"/>
                </a:solidFill>
                <a:latin typeface="Calibri"/>
                <a:cs typeface="Arial"/>
              </a:rPr>
              <a:t>chacun</a:t>
            </a:r>
            <a:r>
              <a:rPr lang="en-US" sz="2400" dirty="0">
                <a:solidFill>
                  <a:srgbClr val="0070C0"/>
                </a:solidFill>
                <a:latin typeface="Calibri"/>
                <a:cs typeface="Arial"/>
              </a:rPr>
              <a:t> à </a:t>
            </a:r>
            <a:r>
              <a:rPr lang="en-US" sz="2400" dirty="0" err="1">
                <a:solidFill>
                  <a:srgbClr val="0070C0"/>
                </a:solidFill>
                <a:latin typeface="Calibri"/>
                <a:cs typeface="Arial"/>
              </a:rPr>
              <a:t>choisir</a:t>
            </a:r>
            <a:r>
              <a:rPr lang="en-US" sz="2400" dirty="0">
                <a:solidFill>
                  <a:srgbClr val="0070C0"/>
                </a:solidFill>
                <a:latin typeface="Calibri"/>
                <a:cs typeface="Arial"/>
              </a:rPr>
              <a:t> son style de vie car </a:t>
            </a:r>
            <a:r>
              <a:rPr lang="en-US" sz="2400" dirty="0" err="1">
                <a:solidFill>
                  <a:srgbClr val="0070C0"/>
                </a:solidFill>
                <a:latin typeface="Calibri"/>
                <a:cs typeface="Arial"/>
              </a:rPr>
              <a:t>ce</a:t>
            </a:r>
            <a:r>
              <a:rPr lang="en-US" sz="2400" dirty="0">
                <a:solidFill>
                  <a:srgbClr val="0070C0"/>
                </a:solidFill>
                <a:latin typeface="Calibri"/>
                <a:cs typeface="Arial"/>
              </a:rPr>
              <a:t> droit </a:t>
            </a:r>
            <a:r>
              <a:rPr lang="en-US" sz="2400" dirty="0" err="1">
                <a:solidFill>
                  <a:srgbClr val="0070C0"/>
                </a:solidFill>
                <a:latin typeface="Calibri"/>
                <a:cs typeface="Arial"/>
              </a:rPr>
              <a:t>est</a:t>
            </a:r>
            <a:r>
              <a:rPr lang="en-US" sz="2400" dirty="0">
                <a:solidFill>
                  <a:srgbClr val="0070C0"/>
                </a:solidFill>
                <a:latin typeface="Calibri"/>
                <a:cs typeface="Arial"/>
              </a:rPr>
              <a:t> </a:t>
            </a:r>
            <a:r>
              <a:rPr lang="en-US" sz="2400" dirty="0" err="1">
                <a:solidFill>
                  <a:srgbClr val="0070C0"/>
                </a:solidFill>
                <a:latin typeface="Calibri"/>
                <a:cs typeface="Arial"/>
              </a:rPr>
              <a:t>consubstantiel</a:t>
            </a:r>
            <a:r>
              <a:rPr lang="en-US" sz="2400" dirty="0">
                <a:solidFill>
                  <a:srgbClr val="0070C0"/>
                </a:solidFill>
                <a:latin typeface="Calibri"/>
                <a:cs typeface="Arial"/>
              </a:rPr>
              <a:t> à la </a:t>
            </a:r>
            <a:r>
              <a:rPr lang="en-US" sz="2400" dirty="0" err="1">
                <a:solidFill>
                  <a:srgbClr val="0070C0"/>
                </a:solidFill>
                <a:latin typeface="Calibri"/>
                <a:cs typeface="Arial"/>
              </a:rPr>
              <a:t>théorie</a:t>
            </a:r>
            <a:r>
              <a:rPr lang="en-US" sz="2400" dirty="0">
                <a:solidFill>
                  <a:srgbClr val="0070C0"/>
                </a:solidFill>
                <a:latin typeface="Calibri"/>
                <a:cs typeface="Arial"/>
              </a:rPr>
              <a:t> </a:t>
            </a:r>
            <a:r>
              <a:rPr lang="en-US" sz="2400" dirty="0" err="1">
                <a:solidFill>
                  <a:srgbClr val="0070C0"/>
                </a:solidFill>
                <a:latin typeface="Calibri"/>
                <a:cs typeface="Arial"/>
              </a:rPr>
              <a:t>libérale</a:t>
            </a:r>
            <a:r>
              <a:rPr lang="en-US" sz="2400" dirty="0">
                <a:solidFill>
                  <a:srgbClr val="0070C0"/>
                </a:solidFill>
                <a:latin typeface="Calibri"/>
                <a:cs typeface="Arial"/>
              </a:rPr>
              <a:t> </a:t>
            </a:r>
            <a:r>
              <a:rPr lang="en-US" sz="2400" dirty="0" err="1">
                <a:solidFill>
                  <a:srgbClr val="0070C0"/>
                </a:solidFill>
                <a:latin typeface="Calibri"/>
                <a:cs typeface="Arial"/>
              </a:rPr>
              <a:t>ou</a:t>
            </a:r>
            <a:r>
              <a:rPr lang="en-US" sz="2400" dirty="0">
                <a:solidFill>
                  <a:srgbClr val="0070C0"/>
                </a:solidFill>
                <a:latin typeface="Calibri"/>
                <a:cs typeface="Arial"/>
              </a:rPr>
              <a:t> au </a:t>
            </a:r>
            <a:r>
              <a:rPr lang="en-US" sz="2400" dirty="0" err="1">
                <a:solidFill>
                  <a:srgbClr val="0070C0"/>
                </a:solidFill>
                <a:latin typeface="Calibri"/>
                <a:cs typeface="Arial"/>
              </a:rPr>
              <a:t>principe</a:t>
            </a:r>
            <a:r>
              <a:rPr lang="en-US" sz="2400" dirty="0">
                <a:solidFill>
                  <a:srgbClr val="0070C0"/>
                </a:solidFill>
                <a:latin typeface="Calibri"/>
                <a:cs typeface="Arial"/>
              </a:rPr>
              <a:t> du </a:t>
            </a:r>
            <a:r>
              <a:rPr lang="en-US" sz="2400" dirty="0" err="1">
                <a:solidFill>
                  <a:srgbClr val="0070C0"/>
                </a:solidFill>
                <a:latin typeface="Calibri"/>
                <a:cs typeface="Arial"/>
              </a:rPr>
              <a:t>gouvernement</a:t>
            </a:r>
            <a:r>
              <a:rPr lang="en-US" sz="2400" dirty="0">
                <a:solidFill>
                  <a:srgbClr val="0070C0"/>
                </a:solidFill>
                <a:latin typeface="Calibri"/>
                <a:cs typeface="Arial"/>
              </a:rPr>
              <a:t> </a:t>
            </a:r>
            <a:r>
              <a:rPr lang="en-US" sz="2400" dirty="0" err="1">
                <a:solidFill>
                  <a:srgbClr val="0070C0"/>
                </a:solidFill>
                <a:latin typeface="Calibri"/>
                <a:cs typeface="Arial"/>
              </a:rPr>
              <a:t>limité</a:t>
            </a:r>
            <a:r>
              <a:rPr lang="en-US" sz="2400" dirty="0">
                <a:solidFill>
                  <a:srgbClr val="0070C0"/>
                </a:solidFill>
                <a:latin typeface="Calibri"/>
                <a:cs typeface="Arial"/>
              </a:rPr>
              <a:t> Mais, dans le </a:t>
            </a:r>
            <a:r>
              <a:rPr lang="en-US" sz="2400" dirty="0" err="1">
                <a:solidFill>
                  <a:srgbClr val="0070C0"/>
                </a:solidFill>
                <a:latin typeface="Calibri"/>
                <a:cs typeface="Arial"/>
              </a:rPr>
              <a:t>même</a:t>
            </a:r>
            <a:r>
              <a:rPr lang="en-US" sz="2400" dirty="0">
                <a:solidFill>
                  <a:srgbClr val="0070C0"/>
                </a:solidFill>
                <a:latin typeface="Calibri"/>
                <a:cs typeface="Arial"/>
              </a:rPr>
              <a:t> temps, la </a:t>
            </a:r>
            <a:r>
              <a:rPr lang="en-US" sz="2400" dirty="0" err="1">
                <a:solidFill>
                  <a:srgbClr val="0070C0"/>
                </a:solidFill>
                <a:latin typeface="Calibri"/>
                <a:cs typeface="Arial"/>
              </a:rPr>
              <a:t>réduction</a:t>
            </a:r>
            <a:r>
              <a:rPr lang="en-US" sz="2400" dirty="0">
                <a:solidFill>
                  <a:srgbClr val="0070C0"/>
                </a:solidFill>
                <a:latin typeface="Calibri"/>
                <a:cs typeface="Arial"/>
              </a:rPr>
              <a:t> de </a:t>
            </a:r>
            <a:r>
              <a:rPr lang="en-US" sz="2400" dirty="0" err="1">
                <a:solidFill>
                  <a:srgbClr val="0070C0"/>
                </a:solidFill>
                <a:latin typeface="Calibri"/>
                <a:cs typeface="Arial"/>
              </a:rPr>
              <a:t>notre</a:t>
            </a:r>
            <a:r>
              <a:rPr lang="en-US" sz="2400" dirty="0">
                <a:solidFill>
                  <a:srgbClr val="0070C0"/>
                </a:solidFill>
                <a:latin typeface="Calibri"/>
                <a:cs typeface="Arial"/>
              </a:rPr>
              <a:t> </a:t>
            </a:r>
            <a:r>
              <a:rPr lang="en-US" sz="2400" dirty="0" err="1">
                <a:solidFill>
                  <a:srgbClr val="0070C0"/>
                </a:solidFill>
                <a:latin typeface="Calibri"/>
                <a:cs typeface="Arial"/>
              </a:rPr>
              <a:t>empreinte</a:t>
            </a:r>
            <a:r>
              <a:rPr lang="en-US" sz="2400" dirty="0">
                <a:solidFill>
                  <a:srgbClr val="0070C0"/>
                </a:solidFill>
                <a:latin typeface="Calibri"/>
                <a:cs typeface="Arial"/>
              </a:rPr>
              <a:t> </a:t>
            </a:r>
            <a:r>
              <a:rPr lang="en-US" sz="2400" dirty="0" err="1">
                <a:solidFill>
                  <a:srgbClr val="0070C0"/>
                </a:solidFill>
                <a:latin typeface="Calibri"/>
                <a:cs typeface="Arial"/>
              </a:rPr>
              <a:t>écologique</a:t>
            </a:r>
            <a:r>
              <a:rPr lang="en-US" sz="2400" dirty="0">
                <a:solidFill>
                  <a:srgbClr val="0070C0"/>
                </a:solidFill>
                <a:latin typeface="Calibri"/>
                <a:cs typeface="Arial"/>
              </a:rPr>
              <a:t> </a:t>
            </a:r>
            <a:r>
              <a:rPr lang="en-US" sz="2400" dirty="0" err="1">
                <a:solidFill>
                  <a:srgbClr val="0070C0"/>
                </a:solidFill>
                <a:latin typeface="Calibri"/>
                <a:cs typeface="Arial"/>
              </a:rPr>
              <a:t>exige</a:t>
            </a:r>
            <a:r>
              <a:rPr lang="en-US" sz="2400" dirty="0">
                <a:solidFill>
                  <a:srgbClr val="0070C0"/>
                </a:solidFill>
                <a:latin typeface="Calibri"/>
                <a:cs typeface="Arial"/>
              </a:rPr>
              <a:t> des </a:t>
            </a:r>
            <a:r>
              <a:rPr lang="en-US" sz="2400" dirty="0" err="1">
                <a:solidFill>
                  <a:srgbClr val="0070C0"/>
                </a:solidFill>
                <a:latin typeface="Calibri"/>
                <a:cs typeface="Arial"/>
              </a:rPr>
              <a:t>changements</a:t>
            </a:r>
            <a:r>
              <a:rPr lang="en-US" sz="2400" dirty="0">
                <a:solidFill>
                  <a:srgbClr val="0070C0"/>
                </a:solidFill>
                <a:latin typeface="Calibri"/>
                <a:cs typeface="Arial"/>
              </a:rPr>
              <a:t> </a:t>
            </a:r>
            <a:r>
              <a:rPr lang="en-US" sz="2400" dirty="0" err="1">
                <a:solidFill>
                  <a:srgbClr val="0070C0"/>
                </a:solidFill>
                <a:latin typeface="Calibri"/>
                <a:cs typeface="Arial"/>
              </a:rPr>
              <a:t>drastiques</a:t>
            </a:r>
            <a:r>
              <a:rPr lang="en-US" sz="2400" dirty="0">
                <a:solidFill>
                  <a:srgbClr val="0070C0"/>
                </a:solidFill>
                <a:latin typeface="Calibri"/>
                <a:cs typeface="Arial"/>
              </a:rPr>
              <a:t> </a:t>
            </a:r>
            <a:r>
              <a:rPr lang="en-US" sz="2400" dirty="0" err="1">
                <a:solidFill>
                  <a:srgbClr val="0070C0"/>
                </a:solidFill>
                <a:latin typeface="Calibri"/>
                <a:cs typeface="Arial"/>
              </a:rPr>
              <a:t>concernant</a:t>
            </a:r>
            <a:r>
              <a:rPr lang="en-US" sz="2400" dirty="0">
                <a:solidFill>
                  <a:srgbClr val="0070C0"/>
                </a:solidFill>
                <a:latin typeface="Calibri"/>
                <a:cs typeface="Arial"/>
              </a:rPr>
              <a:t> la </a:t>
            </a:r>
            <a:r>
              <a:rPr lang="en-US" sz="2400" dirty="0" err="1">
                <a:solidFill>
                  <a:srgbClr val="0070C0"/>
                </a:solidFill>
                <a:latin typeface="Calibri"/>
                <a:cs typeface="Arial"/>
              </a:rPr>
              <a:t>consommation</a:t>
            </a:r>
            <a:r>
              <a:rPr lang="en-US" sz="2400" dirty="0">
                <a:solidFill>
                  <a:srgbClr val="0070C0"/>
                </a:solidFill>
                <a:latin typeface="Calibri"/>
                <a:cs typeface="Arial"/>
              </a:rPr>
              <a:t> et les modes de production. En </a:t>
            </a:r>
            <a:r>
              <a:rPr lang="en-US" sz="2400" dirty="0" err="1">
                <a:solidFill>
                  <a:srgbClr val="0070C0"/>
                </a:solidFill>
                <a:latin typeface="Calibri"/>
                <a:cs typeface="Arial"/>
              </a:rPr>
              <a:t>outre</a:t>
            </a:r>
            <a:r>
              <a:rPr lang="en-US" sz="2400" dirty="0">
                <a:solidFill>
                  <a:srgbClr val="0070C0"/>
                </a:solidFill>
                <a:latin typeface="Calibri"/>
                <a:cs typeface="Arial"/>
              </a:rPr>
              <a:t>, </a:t>
            </a:r>
            <a:r>
              <a:rPr lang="en-US" sz="2400" dirty="0" err="1">
                <a:solidFill>
                  <a:srgbClr val="0070C0"/>
                </a:solidFill>
                <a:latin typeface="Calibri"/>
                <a:cs typeface="Arial"/>
              </a:rPr>
              <a:t>ce</a:t>
            </a:r>
            <a:r>
              <a:rPr lang="en-US" sz="2400" dirty="0">
                <a:solidFill>
                  <a:srgbClr val="0070C0"/>
                </a:solidFill>
                <a:latin typeface="Calibri"/>
                <a:cs typeface="Arial"/>
              </a:rPr>
              <a:t> </a:t>
            </a:r>
            <a:r>
              <a:rPr lang="en-US" sz="2400" dirty="0" err="1">
                <a:solidFill>
                  <a:srgbClr val="0070C0"/>
                </a:solidFill>
                <a:latin typeface="Calibri"/>
                <a:cs typeface="Arial"/>
              </a:rPr>
              <a:t>n'est</a:t>
            </a:r>
            <a:r>
              <a:rPr lang="en-US" sz="2400" dirty="0">
                <a:solidFill>
                  <a:srgbClr val="0070C0"/>
                </a:solidFill>
                <a:latin typeface="Calibri"/>
                <a:cs typeface="Arial"/>
              </a:rPr>
              <a:t> pas </a:t>
            </a:r>
            <a:r>
              <a:rPr lang="en-US" sz="2400" dirty="0" err="1">
                <a:solidFill>
                  <a:srgbClr val="0070C0"/>
                </a:solidFill>
                <a:latin typeface="Calibri"/>
                <a:cs typeface="Arial"/>
              </a:rPr>
              <a:t>parce</a:t>
            </a:r>
            <a:r>
              <a:rPr lang="en-US" sz="2400" dirty="0">
                <a:solidFill>
                  <a:srgbClr val="0070C0"/>
                </a:solidFill>
                <a:latin typeface="Calibri"/>
                <a:cs typeface="Arial"/>
              </a:rPr>
              <a:t> que </a:t>
            </a:r>
            <a:r>
              <a:rPr lang="en-US" sz="2400" dirty="0" err="1">
                <a:solidFill>
                  <a:srgbClr val="0070C0"/>
                </a:solidFill>
                <a:latin typeface="Calibri"/>
                <a:cs typeface="Arial"/>
              </a:rPr>
              <a:t>certains</a:t>
            </a:r>
            <a:r>
              <a:rPr lang="en-US" sz="2400" dirty="0">
                <a:solidFill>
                  <a:srgbClr val="0070C0"/>
                </a:solidFill>
                <a:latin typeface="Calibri"/>
                <a:cs typeface="Arial"/>
              </a:rPr>
              <a:t> </a:t>
            </a:r>
            <a:r>
              <a:rPr lang="en-US" sz="2400" dirty="0" err="1">
                <a:solidFill>
                  <a:srgbClr val="0070C0"/>
                </a:solidFill>
                <a:latin typeface="Calibri"/>
                <a:cs typeface="Arial"/>
              </a:rPr>
              <a:t>impératifs</a:t>
            </a:r>
            <a:r>
              <a:rPr lang="en-US" sz="2400" dirty="0">
                <a:solidFill>
                  <a:srgbClr val="0070C0"/>
                </a:solidFill>
                <a:latin typeface="Calibri"/>
                <a:cs typeface="Arial"/>
              </a:rPr>
              <a:t> font </a:t>
            </a:r>
            <a:r>
              <a:rPr lang="en-US" sz="2400" dirty="0" err="1">
                <a:solidFill>
                  <a:srgbClr val="0070C0"/>
                </a:solidFill>
                <a:latin typeface="Calibri"/>
                <a:cs typeface="Arial"/>
              </a:rPr>
              <a:t>l'objet</a:t>
            </a:r>
            <a:r>
              <a:rPr lang="en-US" sz="2400" dirty="0">
                <a:solidFill>
                  <a:srgbClr val="0070C0"/>
                </a:solidFill>
                <a:latin typeface="Calibri"/>
                <a:cs typeface="Arial"/>
              </a:rPr>
              <a:t> d'un large consensus, du </a:t>
            </a:r>
            <a:r>
              <a:rPr lang="en-US" sz="2400" dirty="0" err="1">
                <a:solidFill>
                  <a:srgbClr val="0070C0"/>
                </a:solidFill>
                <a:latin typeface="Calibri"/>
                <a:cs typeface="Arial"/>
              </a:rPr>
              <a:t>moins</a:t>
            </a:r>
            <a:r>
              <a:rPr lang="en-US" sz="2400" dirty="0">
                <a:solidFill>
                  <a:srgbClr val="0070C0"/>
                </a:solidFill>
                <a:latin typeface="Calibri"/>
                <a:cs typeface="Arial"/>
              </a:rPr>
              <a:t> </a:t>
            </a:r>
            <a:r>
              <a:rPr lang="en-US" sz="2400" dirty="0" err="1">
                <a:solidFill>
                  <a:srgbClr val="0070C0"/>
                </a:solidFill>
                <a:latin typeface="Calibri"/>
                <a:cs typeface="Arial"/>
              </a:rPr>
              <a:t>en</a:t>
            </a:r>
            <a:r>
              <a:rPr lang="en-US" sz="2400" dirty="0">
                <a:solidFill>
                  <a:srgbClr val="0070C0"/>
                </a:solidFill>
                <a:latin typeface="Calibri"/>
                <a:cs typeface="Arial"/>
              </a:rPr>
              <a:t> </a:t>
            </a:r>
            <a:r>
              <a:rPr lang="en-US" sz="2400" dirty="0" err="1">
                <a:solidFill>
                  <a:srgbClr val="0070C0"/>
                </a:solidFill>
                <a:latin typeface="Calibri"/>
                <a:cs typeface="Arial"/>
              </a:rPr>
              <a:t>théorie</a:t>
            </a:r>
            <a:r>
              <a:rPr lang="en-US" sz="2400" dirty="0">
                <a:solidFill>
                  <a:srgbClr val="0070C0"/>
                </a:solidFill>
                <a:latin typeface="Calibri"/>
                <a:cs typeface="Arial"/>
              </a:rPr>
              <a:t>, </a:t>
            </a:r>
            <a:r>
              <a:rPr lang="en-US" sz="2400" dirty="0" err="1">
                <a:solidFill>
                  <a:srgbClr val="0070C0"/>
                </a:solidFill>
                <a:latin typeface="Calibri"/>
                <a:cs typeface="Arial"/>
              </a:rPr>
              <a:t>comme</a:t>
            </a:r>
            <a:r>
              <a:rPr lang="en-US" sz="2400" dirty="0">
                <a:solidFill>
                  <a:srgbClr val="0070C0"/>
                </a:solidFill>
                <a:latin typeface="Calibri"/>
                <a:cs typeface="Arial"/>
              </a:rPr>
              <a:t> </a:t>
            </a:r>
            <a:r>
              <a:rPr lang="en-US" sz="2400" dirty="0" err="1">
                <a:solidFill>
                  <a:srgbClr val="0070C0"/>
                </a:solidFill>
                <a:latin typeface="Calibri"/>
                <a:cs typeface="Arial"/>
              </a:rPr>
              <a:t>c'est</a:t>
            </a:r>
            <a:r>
              <a:rPr lang="en-US" sz="2400" dirty="0">
                <a:solidFill>
                  <a:srgbClr val="0070C0"/>
                </a:solidFill>
                <a:latin typeface="Calibri"/>
                <a:cs typeface="Arial"/>
              </a:rPr>
              <a:t> le </a:t>
            </a:r>
            <a:r>
              <a:rPr lang="en-US" sz="2400" dirty="0" err="1">
                <a:solidFill>
                  <a:srgbClr val="0070C0"/>
                </a:solidFill>
                <a:latin typeface="Calibri"/>
                <a:cs typeface="Arial"/>
              </a:rPr>
              <a:t>cas</a:t>
            </a:r>
            <a:r>
              <a:rPr lang="en-US" sz="2400" dirty="0">
                <a:solidFill>
                  <a:srgbClr val="0070C0"/>
                </a:solidFill>
                <a:latin typeface="Calibri"/>
                <a:cs typeface="Arial"/>
              </a:rPr>
              <a:t> de la </a:t>
            </a:r>
            <a:r>
              <a:rPr lang="en-US" sz="2400" dirty="0" err="1">
                <a:solidFill>
                  <a:srgbClr val="0070C0"/>
                </a:solidFill>
                <a:latin typeface="Calibri"/>
                <a:cs typeface="Arial"/>
              </a:rPr>
              <a:t>baisse</a:t>
            </a:r>
            <a:r>
              <a:rPr lang="en-US" sz="2400" dirty="0">
                <a:solidFill>
                  <a:srgbClr val="0070C0"/>
                </a:solidFill>
                <a:latin typeface="Calibri"/>
                <a:cs typeface="Arial"/>
              </a:rPr>
              <a:t> de </a:t>
            </a:r>
            <a:r>
              <a:rPr lang="en-US" sz="2400" dirty="0" err="1">
                <a:solidFill>
                  <a:srgbClr val="0070C0"/>
                </a:solidFill>
                <a:latin typeface="Calibri"/>
                <a:cs typeface="Arial"/>
              </a:rPr>
              <a:t>sa</a:t>
            </a:r>
            <a:r>
              <a:rPr lang="en-US" sz="2400" dirty="0">
                <a:solidFill>
                  <a:srgbClr val="0070C0"/>
                </a:solidFill>
                <a:latin typeface="Calibri"/>
                <a:cs typeface="Arial"/>
              </a:rPr>
              <a:t> </a:t>
            </a:r>
            <a:r>
              <a:rPr lang="en-US" sz="2400" dirty="0" err="1">
                <a:solidFill>
                  <a:srgbClr val="0070C0"/>
                </a:solidFill>
                <a:latin typeface="Calibri"/>
                <a:cs typeface="Arial"/>
              </a:rPr>
              <a:t>consommation</a:t>
            </a:r>
            <a:r>
              <a:rPr lang="en-US" sz="2400" dirty="0">
                <a:solidFill>
                  <a:srgbClr val="0070C0"/>
                </a:solidFill>
                <a:latin typeface="Calibri"/>
                <a:cs typeface="Arial"/>
              </a:rPr>
              <a:t> de </a:t>
            </a:r>
            <a:r>
              <a:rPr lang="en-US" sz="2400" dirty="0" err="1">
                <a:solidFill>
                  <a:srgbClr val="0070C0"/>
                </a:solidFill>
                <a:latin typeface="Calibri"/>
                <a:cs typeface="Arial"/>
              </a:rPr>
              <a:t>viande</a:t>
            </a:r>
            <a:r>
              <a:rPr lang="en-US" sz="2400" dirty="0">
                <a:solidFill>
                  <a:srgbClr val="0070C0"/>
                </a:solidFill>
                <a:latin typeface="Calibri"/>
                <a:cs typeface="Arial"/>
              </a:rPr>
              <a:t> et de </a:t>
            </a:r>
            <a:r>
              <a:rPr lang="en-US" sz="2400" dirty="0" err="1">
                <a:solidFill>
                  <a:srgbClr val="0070C0"/>
                </a:solidFill>
                <a:latin typeface="Calibri"/>
                <a:cs typeface="Arial"/>
              </a:rPr>
              <a:t>produits</a:t>
            </a:r>
            <a:r>
              <a:rPr lang="en-US" sz="2400" dirty="0">
                <a:solidFill>
                  <a:srgbClr val="0070C0"/>
                </a:solidFill>
                <a:latin typeface="Calibri"/>
                <a:cs typeface="Arial"/>
              </a:rPr>
              <a:t> animaliers, </a:t>
            </a:r>
            <a:r>
              <a:rPr lang="en-US" sz="2400" dirty="0" err="1">
                <a:solidFill>
                  <a:srgbClr val="0070C0"/>
                </a:solidFill>
                <a:latin typeface="Calibri"/>
                <a:cs typeface="Arial"/>
              </a:rPr>
              <a:t>qu'on</a:t>
            </a:r>
            <a:r>
              <a:rPr lang="en-US" sz="2400" dirty="0">
                <a:solidFill>
                  <a:srgbClr val="0070C0"/>
                </a:solidFill>
                <a:latin typeface="Calibri"/>
                <a:cs typeface="Arial"/>
              </a:rPr>
              <a:t> doit les imposer par la force. Car le </a:t>
            </a:r>
            <a:r>
              <a:rPr lang="en-US" sz="2400" dirty="0" err="1">
                <a:solidFill>
                  <a:srgbClr val="0070C0"/>
                </a:solidFill>
                <a:latin typeface="Calibri"/>
                <a:cs typeface="Arial"/>
              </a:rPr>
              <a:t>pluralisme</a:t>
            </a:r>
            <a:r>
              <a:rPr lang="en-US" sz="2400" dirty="0">
                <a:solidFill>
                  <a:srgbClr val="0070C0"/>
                </a:solidFill>
                <a:latin typeface="Calibri"/>
                <a:cs typeface="Arial"/>
              </a:rPr>
              <a:t> et </a:t>
            </a:r>
            <a:r>
              <a:rPr lang="en-US" sz="2400" dirty="0" err="1">
                <a:solidFill>
                  <a:srgbClr val="0070C0"/>
                </a:solidFill>
                <a:latin typeface="Calibri"/>
                <a:cs typeface="Arial"/>
              </a:rPr>
              <a:t>l'égalité</a:t>
            </a:r>
            <a:r>
              <a:rPr lang="en-US" sz="2400" dirty="0">
                <a:solidFill>
                  <a:srgbClr val="0070C0"/>
                </a:solidFill>
                <a:latin typeface="Calibri"/>
                <a:cs typeface="Arial"/>
              </a:rPr>
              <a:t> morale des </a:t>
            </a:r>
            <a:r>
              <a:rPr lang="en-US" sz="2400" dirty="0" err="1">
                <a:solidFill>
                  <a:srgbClr val="0070C0"/>
                </a:solidFill>
                <a:latin typeface="Calibri"/>
                <a:cs typeface="Arial"/>
              </a:rPr>
              <a:t>individus</a:t>
            </a:r>
            <a:r>
              <a:rPr lang="en-US" sz="2400" dirty="0">
                <a:solidFill>
                  <a:srgbClr val="0070C0"/>
                </a:solidFill>
                <a:latin typeface="Calibri"/>
                <a:cs typeface="Arial"/>
              </a:rPr>
              <a:t> </a:t>
            </a:r>
            <a:r>
              <a:rPr lang="en-US" sz="2400" dirty="0" err="1">
                <a:solidFill>
                  <a:srgbClr val="0070C0"/>
                </a:solidFill>
                <a:latin typeface="Calibri"/>
                <a:cs typeface="Arial"/>
              </a:rPr>
              <a:t>ainsi</a:t>
            </a:r>
            <a:r>
              <a:rPr lang="en-US" sz="2400" dirty="0">
                <a:solidFill>
                  <a:srgbClr val="0070C0"/>
                </a:solidFill>
                <a:latin typeface="Calibri"/>
                <a:cs typeface="Arial"/>
              </a:rPr>
              <a:t> que </a:t>
            </a:r>
            <a:r>
              <a:rPr lang="en-US" sz="2400" dirty="0" err="1">
                <a:solidFill>
                  <a:srgbClr val="0070C0"/>
                </a:solidFill>
                <a:latin typeface="Calibri"/>
                <a:cs typeface="Arial"/>
              </a:rPr>
              <a:t>l'adéquation</a:t>
            </a:r>
            <a:r>
              <a:rPr lang="en-US" sz="2400" dirty="0">
                <a:solidFill>
                  <a:srgbClr val="0070C0"/>
                </a:solidFill>
                <a:latin typeface="Calibri"/>
                <a:cs typeface="Arial"/>
              </a:rPr>
              <a:t> des </a:t>
            </a:r>
            <a:r>
              <a:rPr lang="en-US" sz="2400" dirty="0" err="1">
                <a:solidFill>
                  <a:srgbClr val="0070C0"/>
                </a:solidFill>
                <a:latin typeface="Calibri"/>
                <a:cs typeface="Arial"/>
              </a:rPr>
              <a:t>moyens</a:t>
            </a:r>
            <a:r>
              <a:rPr lang="en-US" sz="2400" dirty="0">
                <a:solidFill>
                  <a:srgbClr val="0070C0"/>
                </a:solidFill>
                <a:latin typeface="Calibri"/>
                <a:cs typeface="Arial"/>
              </a:rPr>
              <a:t> aux fins </a:t>
            </a:r>
            <a:r>
              <a:rPr lang="en-US" sz="2400" dirty="0" err="1">
                <a:solidFill>
                  <a:srgbClr val="0070C0"/>
                </a:solidFill>
                <a:latin typeface="Calibri"/>
                <a:cs typeface="Arial"/>
              </a:rPr>
              <a:t>sont</a:t>
            </a:r>
            <a:r>
              <a:rPr lang="en-US" sz="2400" dirty="0">
                <a:solidFill>
                  <a:srgbClr val="0070C0"/>
                </a:solidFill>
                <a:latin typeface="Calibri"/>
                <a:cs typeface="Arial"/>
              </a:rPr>
              <a:t> au </a:t>
            </a:r>
            <a:r>
              <a:rPr lang="en-US" sz="2400" dirty="0" err="1">
                <a:solidFill>
                  <a:srgbClr val="0070C0"/>
                </a:solidFill>
                <a:latin typeface="Calibri"/>
                <a:cs typeface="Arial"/>
              </a:rPr>
              <a:t>fondement</a:t>
            </a:r>
            <a:r>
              <a:rPr lang="en-US" sz="2400" dirty="0">
                <a:solidFill>
                  <a:srgbClr val="0070C0"/>
                </a:solidFill>
                <a:latin typeface="Calibri"/>
                <a:cs typeface="Arial"/>
              </a:rPr>
              <a:t> de la </a:t>
            </a:r>
            <a:r>
              <a:rPr lang="en-US" sz="2400" dirty="0" err="1">
                <a:solidFill>
                  <a:srgbClr val="0070C0"/>
                </a:solidFill>
                <a:latin typeface="Calibri"/>
                <a:cs typeface="Arial"/>
              </a:rPr>
              <a:t>démocratie</a:t>
            </a:r>
            <a:r>
              <a:rPr lang="en-US" sz="2400" dirty="0">
                <a:solidFill>
                  <a:srgbClr val="0070C0"/>
                </a:solidFill>
                <a:latin typeface="Calibri"/>
                <a:cs typeface="Arial"/>
              </a:rPr>
              <a:t>." (</a:t>
            </a:r>
            <a:r>
              <a:rPr lang="en-US" sz="2400" dirty="0" err="1">
                <a:solidFill>
                  <a:srgbClr val="0070C0"/>
                </a:solidFill>
                <a:latin typeface="Calibri"/>
                <a:cs typeface="Arial"/>
              </a:rPr>
              <a:t>Pelluchon</a:t>
            </a:r>
            <a:r>
              <a:rPr lang="en-US" sz="2400" dirty="0">
                <a:solidFill>
                  <a:srgbClr val="0070C0"/>
                </a:solidFill>
                <a:latin typeface="Calibri"/>
                <a:cs typeface="Arial"/>
              </a:rPr>
              <a:t>, 2020, p. 176).</a:t>
            </a:r>
            <a:endParaRPr lang="en-US" sz="2400" dirty="0">
              <a:solidFill>
                <a:srgbClr val="0070C0"/>
              </a:solidFill>
              <a:latin typeface="Calibri"/>
            </a:endParaRPr>
          </a:p>
        </p:txBody>
      </p:sp>
    </p:spTree>
    <p:extLst>
      <p:ext uri="{BB962C8B-B14F-4D97-AF65-F5344CB8AC3E}">
        <p14:creationId xmlns:p14="http://schemas.microsoft.com/office/powerpoint/2010/main" val="3113101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45694F-43DA-4E81-A002-155653415FF6}"/>
              </a:ext>
            </a:extLst>
          </p:cNvPr>
          <p:cNvSpPr>
            <a:spLocks noGrp="1"/>
          </p:cNvSpPr>
          <p:nvPr>
            <p:ph type="title"/>
          </p:nvPr>
        </p:nvSpPr>
        <p:spPr>
          <a:xfrm>
            <a:off x="838200" y="0"/>
            <a:ext cx="10515600" cy="1325563"/>
          </a:xfrm>
        </p:spPr>
        <p:txBody>
          <a:bodyPr/>
          <a:lstStyle/>
          <a:p>
            <a:pPr algn="ctr"/>
            <a:r>
              <a:rPr lang="fr-FR" b="1" dirty="0">
                <a:ea typeface="+mj-lt"/>
                <a:cs typeface="+mj-lt"/>
              </a:rPr>
              <a:t>Ethique, science et technologie</a:t>
            </a:r>
            <a:br>
              <a:rPr lang="fr-FR" b="1">
                <a:ea typeface="+mj-lt"/>
                <a:cs typeface="+mj-lt"/>
              </a:rPr>
            </a:br>
            <a:r>
              <a:rPr lang="fr-FR" sz="3200" dirty="0">
                <a:ea typeface="+mj-lt"/>
                <a:cs typeface="+mj-lt"/>
              </a:rPr>
              <a:t>L'animal a-t-il des droits ? </a:t>
            </a:r>
            <a:endParaRPr lang="fr-FR" dirty="0"/>
          </a:p>
        </p:txBody>
      </p:sp>
      <p:sp>
        <p:nvSpPr>
          <p:cNvPr id="4" name="Espace réservé du pied de page 3">
            <a:extLst>
              <a:ext uri="{FF2B5EF4-FFF2-40B4-BE49-F238E27FC236}">
                <a16:creationId xmlns:a16="http://schemas.microsoft.com/office/drawing/2014/main" id="{542E59AA-EB31-4E32-8983-EBC245902C76}"/>
              </a:ext>
            </a:extLst>
          </p:cNvPr>
          <p:cNvSpPr>
            <a:spLocks noGrp="1"/>
          </p:cNvSpPr>
          <p:nvPr>
            <p:ph type="ftr" sz="quarter" idx="11"/>
          </p:nvPr>
        </p:nvSpPr>
        <p:spPr/>
        <p:txBody>
          <a:bodyPr/>
          <a:lstStyle/>
          <a:p>
            <a:r>
              <a:rPr lang="fr-FR" dirty="0"/>
              <a:t>Pole Humanités Design Département des Relations Humaines</a:t>
            </a:r>
          </a:p>
        </p:txBody>
      </p:sp>
      <p:sp>
        <p:nvSpPr>
          <p:cNvPr id="5" name="Espace réservé du numéro de diapositive 4">
            <a:extLst>
              <a:ext uri="{FF2B5EF4-FFF2-40B4-BE49-F238E27FC236}">
                <a16:creationId xmlns:a16="http://schemas.microsoft.com/office/drawing/2014/main" id="{E09D8660-DE82-4889-89BD-21352433FD53}"/>
              </a:ext>
            </a:extLst>
          </p:cNvPr>
          <p:cNvSpPr>
            <a:spLocks noGrp="1"/>
          </p:cNvSpPr>
          <p:nvPr>
            <p:ph type="sldNum" sz="quarter" idx="12"/>
          </p:nvPr>
        </p:nvSpPr>
        <p:spPr/>
        <p:txBody>
          <a:bodyPr/>
          <a:lstStyle/>
          <a:p>
            <a:fld id="{8C283176-C17C-43E1-862E-26F06C6D0497}" type="slidenum">
              <a:rPr lang="fr-FR" dirty="0" smtClean="0"/>
              <a:t>153</a:t>
            </a:fld>
            <a:endParaRPr lang="fr-FR" dirty="0"/>
          </a:p>
        </p:txBody>
      </p:sp>
      <p:sp>
        <p:nvSpPr>
          <p:cNvPr id="6" name="ZoneTexte 5">
            <a:extLst>
              <a:ext uri="{FF2B5EF4-FFF2-40B4-BE49-F238E27FC236}">
                <a16:creationId xmlns:a16="http://schemas.microsoft.com/office/drawing/2014/main" id="{031FECCF-4A91-4188-B0FC-3B579A7DA2E0}"/>
              </a:ext>
            </a:extLst>
          </p:cNvPr>
          <p:cNvSpPr txBox="1"/>
          <p:nvPr/>
        </p:nvSpPr>
        <p:spPr>
          <a:xfrm>
            <a:off x="550817" y="1325563"/>
            <a:ext cx="1109036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fr-FR" sz="2400" dirty="0"/>
              <a:t>La question animale </a:t>
            </a:r>
            <a:r>
              <a:rPr lang="fr-FR" sz="2400" i="1" dirty="0">
                <a:solidFill>
                  <a:srgbClr val="0070C0"/>
                </a:solidFill>
              </a:rPr>
              <a:t>« nous oblige à examiner de manière critique les catégories ontologiques qui servent à penser les différences entre les humains et les animaux et sont au fondement de notre éthique et de notre droit »</a:t>
            </a:r>
            <a:r>
              <a:rPr lang="fr-FR" sz="2400" dirty="0"/>
              <a:t>. (Corine Pelluchon, 2020, p. 21) La question animale n’est pas un « ilot éthique » séparée des autres questions, mais dit quelque chose de notre rapport au monde. Idée d’une </a:t>
            </a:r>
            <a:r>
              <a:rPr lang="fr-FR" sz="2400" b="1" i="1" dirty="0" err="1"/>
              <a:t>zoopolis</a:t>
            </a:r>
            <a:r>
              <a:rPr lang="fr-FR" sz="2400" dirty="0"/>
              <a:t>, d’une communauté d’existence avec les animaux.</a:t>
            </a:r>
          </a:p>
          <a:p>
            <a:pPr marL="342900" indent="-342900" algn="l">
              <a:buFont typeface="Arial" panose="020B0604020202020204" pitchFamily="34" charset="0"/>
              <a:buChar char="•"/>
            </a:pPr>
            <a:r>
              <a:rPr lang="fr-FR" sz="2400" dirty="0"/>
              <a:t>Différentes conceptions du rapport de l’homme à l’animal. « Refuser le </a:t>
            </a:r>
            <a:r>
              <a:rPr lang="fr-FR" sz="2400" b="1" dirty="0"/>
              <a:t>spécisme</a:t>
            </a:r>
            <a:r>
              <a:rPr lang="fr-FR" sz="2400" dirty="0"/>
              <a:t> [Richard Ryder, 1971] n’impliquer pas de réserver le même traitement aux humains et aux animaux ».</a:t>
            </a:r>
          </a:p>
          <a:p>
            <a:pPr marL="342900" indent="-342900">
              <a:buFont typeface="Arial" panose="020B0604020202020204" pitchFamily="34" charset="0"/>
              <a:buChar char="•"/>
            </a:pPr>
            <a:r>
              <a:rPr lang="fr-FR" sz="2400" dirty="0"/>
              <a:t>Notion de « </a:t>
            </a:r>
            <a:r>
              <a:rPr lang="fr-FR" sz="2400" b="1" dirty="0" err="1"/>
              <a:t>sentience</a:t>
            </a:r>
            <a:r>
              <a:rPr lang="fr-FR" sz="2400" b="1" dirty="0"/>
              <a:t> ». </a:t>
            </a:r>
            <a:r>
              <a:rPr lang="fr-FR" sz="2400" dirty="0"/>
              <a:t>Fondateurs de l’éthique animale, dans les années 1970 et 1980, Peter Singer et Tom </a:t>
            </a:r>
            <a:r>
              <a:rPr lang="fr-FR" sz="2400" dirty="0" err="1"/>
              <a:t>Regan</a:t>
            </a:r>
            <a:r>
              <a:rPr lang="fr-FR" sz="2400" dirty="0"/>
              <a:t> : la capacité d’un être à ressentir plaisir et douleur, avoir des intérêts à préserver et des préférences individuelles suffit à lui attribuer un statut moral. Peter Singer, utilitariste. Tom </a:t>
            </a:r>
            <a:r>
              <a:rPr lang="fr-FR" sz="2400" dirty="0" err="1"/>
              <a:t>Regan</a:t>
            </a:r>
            <a:r>
              <a:rPr lang="fr-FR" sz="2400" dirty="0"/>
              <a:t>, déontologie, abolitionnisme strict. Mais encore une conception </a:t>
            </a:r>
            <a:r>
              <a:rPr lang="fr-FR" sz="2400" b="1" dirty="0"/>
              <a:t>capacitaire</a:t>
            </a:r>
            <a:r>
              <a:rPr lang="fr-FR" sz="2400" dirty="0"/>
              <a:t> </a:t>
            </a:r>
            <a:r>
              <a:rPr lang="fr-FR" sz="2400" b="1" dirty="0"/>
              <a:t>de la </a:t>
            </a:r>
            <a:r>
              <a:rPr lang="fr-FR" sz="2400" b="1" dirty="0" err="1"/>
              <a:t>sentience</a:t>
            </a:r>
            <a:r>
              <a:rPr lang="fr-FR" sz="2400" dirty="0"/>
              <a:t>.</a:t>
            </a:r>
          </a:p>
        </p:txBody>
      </p:sp>
    </p:spTree>
    <p:extLst>
      <p:ext uri="{BB962C8B-B14F-4D97-AF65-F5344CB8AC3E}">
        <p14:creationId xmlns:p14="http://schemas.microsoft.com/office/powerpoint/2010/main" val="846235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403244-1520-43F2-879C-26BDCE16EC67}"/>
              </a:ext>
            </a:extLst>
          </p:cNvPr>
          <p:cNvSpPr>
            <a:spLocks noGrp="1"/>
          </p:cNvSpPr>
          <p:nvPr>
            <p:ph type="title"/>
          </p:nvPr>
        </p:nvSpPr>
        <p:spPr>
          <a:xfrm>
            <a:off x="838200" y="365125"/>
            <a:ext cx="10515600" cy="1089451"/>
          </a:xfrm>
        </p:spPr>
        <p:txBody>
          <a:bodyPr>
            <a:normAutofit fontScale="90000"/>
          </a:bodyPr>
          <a:lstStyle/>
          <a:p>
            <a:pPr algn="ctr"/>
            <a:r>
              <a:rPr lang="fr-FR" b="1" dirty="0">
                <a:cs typeface="Calibri Light"/>
              </a:rPr>
              <a:t>Ethique, science et technologie</a:t>
            </a:r>
            <a:br>
              <a:rPr lang="fr-FR" b="1">
                <a:cs typeface="Calibri Light"/>
              </a:rPr>
            </a:br>
            <a:r>
              <a:rPr lang="fr-FR" dirty="0">
                <a:cs typeface="Calibri Light"/>
              </a:rPr>
              <a:t>L'animal a-t-il des droits ? </a:t>
            </a:r>
            <a:endParaRPr lang="fr-FR" dirty="0">
              <a:ea typeface="+mj-lt"/>
              <a:cs typeface="+mj-lt"/>
            </a:endParaRPr>
          </a:p>
        </p:txBody>
      </p:sp>
      <p:sp>
        <p:nvSpPr>
          <p:cNvPr id="3" name="ZoneTexte 2">
            <a:extLst>
              <a:ext uri="{FF2B5EF4-FFF2-40B4-BE49-F238E27FC236}">
                <a16:creationId xmlns:a16="http://schemas.microsoft.com/office/drawing/2014/main" id="{3896975A-684E-4AD3-ACB0-0C0B7DEF80F9}"/>
              </a:ext>
            </a:extLst>
          </p:cNvPr>
          <p:cNvSpPr txBox="1"/>
          <p:nvPr/>
        </p:nvSpPr>
        <p:spPr>
          <a:xfrm>
            <a:off x="550817" y="1611474"/>
            <a:ext cx="1109036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fr-FR" sz="2400" b="1" dirty="0"/>
              <a:t>Déconstruction de l’humanisme</a:t>
            </a:r>
            <a:r>
              <a:rPr lang="fr-FR" sz="2400" dirty="0"/>
              <a:t> :</a:t>
            </a:r>
            <a:endParaRPr lang="fr-FR" sz="2400" dirty="0">
              <a:cs typeface="Calibri"/>
            </a:endParaRPr>
          </a:p>
          <a:p>
            <a:pPr marL="800100" lvl="1" indent="-342900">
              <a:buFont typeface="Arial" panose="020B0604020202020204" pitchFamily="34" charset="0"/>
              <a:buChar char="•"/>
            </a:pPr>
            <a:r>
              <a:rPr lang="fr-FR" sz="2400" dirty="0"/>
              <a:t>Conception non capacitaire, mais insistant sur la </a:t>
            </a:r>
            <a:r>
              <a:rPr lang="fr-FR" sz="2400" b="1" dirty="0"/>
              <a:t>vulnérabilité</a:t>
            </a:r>
            <a:r>
              <a:rPr lang="fr-FR" sz="2400" dirty="0"/>
              <a:t> </a:t>
            </a:r>
            <a:r>
              <a:rPr lang="fr-FR" sz="2400" b="1" dirty="0"/>
              <a:t>commune </a:t>
            </a:r>
            <a:r>
              <a:rPr lang="fr-FR" sz="2400" dirty="0"/>
              <a:t>des êtres humains et des animaux.</a:t>
            </a:r>
          </a:p>
          <a:p>
            <a:pPr marL="800100" lvl="1" indent="-342900">
              <a:buFont typeface="Arial" panose="020B0604020202020204" pitchFamily="34" charset="0"/>
              <a:buChar char="•"/>
            </a:pPr>
            <a:r>
              <a:rPr lang="fr-FR" sz="2400" dirty="0"/>
              <a:t>Clivage, déni, peur du traumatisme, stratégies psychologiques, pour supporter la souffrance causée aux animaux.</a:t>
            </a:r>
            <a:endParaRPr lang="fr-FR" sz="2400" dirty="0">
              <a:cs typeface="Calibri" panose="020F0502020204030204"/>
            </a:endParaRPr>
          </a:p>
          <a:p>
            <a:pPr marL="342900" indent="-342900">
              <a:buFont typeface="Arial" panose="020B0604020202020204" pitchFamily="34" charset="0"/>
              <a:buChar char="•"/>
            </a:pPr>
            <a:r>
              <a:rPr lang="fr-FR" sz="2400" b="1" dirty="0"/>
              <a:t>Prise en compte des interactions politiques de la cause animale</a:t>
            </a:r>
            <a:r>
              <a:rPr lang="fr-FR" sz="2400" dirty="0"/>
              <a:t>. Les terres qui pourraient être utilisées pour nourrir les personnes souffrant de la faim sont utilisées pour produire des céréales  à destination du bétail européen et américain.</a:t>
            </a:r>
          </a:p>
          <a:p>
            <a:pPr marL="342900" indent="-342900">
              <a:buFont typeface="Arial" panose="020B0604020202020204" pitchFamily="34" charset="0"/>
              <a:buChar char="•"/>
            </a:pPr>
            <a:r>
              <a:rPr lang="fr-FR" sz="2400" dirty="0"/>
              <a:t>Pour être efficace, pour Corine Pelluchon, l’éthique implique une transformation de soi, ce qui implique une « </a:t>
            </a:r>
            <a:r>
              <a:rPr lang="fr-FR" sz="2400" b="1" dirty="0"/>
              <a:t>éthique de la vertu </a:t>
            </a:r>
            <a:r>
              <a:rPr lang="fr-FR" sz="2400" dirty="0"/>
              <a:t>». Celle-ci suppose une certaine « anthropologie philosophique ». Nouveaux affects comme la compassion , l’émerveillement devant la nature : </a:t>
            </a:r>
            <a:r>
              <a:rPr lang="fr-FR" sz="2400" dirty="0">
                <a:ea typeface="+mn-lt"/>
                <a:cs typeface="+mn-lt"/>
              </a:rPr>
              <a:t>richesse et complexité des existences animales, montrée par les éthologues.</a:t>
            </a:r>
          </a:p>
          <a:p>
            <a:pPr marL="342900" indent="-342900">
              <a:buFont typeface="Arial" panose="020B0604020202020204" pitchFamily="34" charset="0"/>
              <a:buChar char="•"/>
            </a:pPr>
            <a:endParaRPr lang="fr-FR" sz="2400">
              <a:cs typeface="Calibri" panose="020F0502020204030204"/>
            </a:endParaRPr>
          </a:p>
        </p:txBody>
      </p:sp>
    </p:spTree>
    <p:extLst>
      <p:ext uri="{BB962C8B-B14F-4D97-AF65-F5344CB8AC3E}">
        <p14:creationId xmlns:p14="http://schemas.microsoft.com/office/powerpoint/2010/main" val="10665696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4E567-C5D0-674A-9A49-FAAEFB2A7D08}"/>
              </a:ext>
            </a:extLst>
          </p:cNvPr>
          <p:cNvSpPr>
            <a:spLocks noGrp="1"/>
          </p:cNvSpPr>
          <p:nvPr>
            <p:ph type="title"/>
          </p:nvPr>
        </p:nvSpPr>
        <p:spPr/>
        <p:txBody>
          <a:bodyPr/>
          <a:lstStyle/>
          <a:p>
            <a:r>
              <a:rPr lang="fr-FR" dirty="0"/>
              <a:t>Est-il immoral de manger de la viande ?</a:t>
            </a:r>
          </a:p>
        </p:txBody>
      </p:sp>
      <p:sp>
        <p:nvSpPr>
          <p:cNvPr id="3" name="Espace réservé du contenu 2">
            <a:extLst>
              <a:ext uri="{FF2B5EF4-FFF2-40B4-BE49-F238E27FC236}">
                <a16:creationId xmlns:a16="http://schemas.microsoft.com/office/drawing/2014/main" id="{CD85202F-0C41-3148-AB72-3D123BABBEEF}"/>
              </a:ext>
            </a:extLst>
          </p:cNvPr>
          <p:cNvSpPr>
            <a:spLocks noGrp="1"/>
          </p:cNvSpPr>
          <p:nvPr>
            <p:ph idx="1"/>
          </p:nvPr>
        </p:nvSpPr>
        <p:spPr/>
        <p:txBody>
          <a:bodyPr>
            <a:normAutofit/>
          </a:bodyPr>
          <a:lstStyle/>
          <a:p>
            <a:endParaRPr lang="fr-FR" dirty="0"/>
          </a:p>
        </p:txBody>
      </p:sp>
    </p:spTree>
    <p:extLst>
      <p:ext uri="{BB962C8B-B14F-4D97-AF65-F5344CB8AC3E}">
        <p14:creationId xmlns:p14="http://schemas.microsoft.com/office/powerpoint/2010/main" val="5222987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84B9F-DC2F-4606-A3B3-108F690673A1}"/>
              </a:ext>
            </a:extLst>
          </p:cNvPr>
          <p:cNvSpPr>
            <a:spLocks noGrp="1"/>
          </p:cNvSpPr>
          <p:nvPr>
            <p:ph type="title"/>
          </p:nvPr>
        </p:nvSpPr>
        <p:spPr/>
        <p:txBody>
          <a:bodyPr/>
          <a:lstStyle/>
          <a:p>
            <a:pPr algn="ctr"/>
            <a:r>
              <a:rPr lang="fr-FR" b="1" dirty="0">
                <a:cs typeface="Calibri Light"/>
              </a:rPr>
              <a:t>Le défi du numérique</a:t>
            </a:r>
          </a:p>
        </p:txBody>
      </p:sp>
      <p:sp>
        <p:nvSpPr>
          <p:cNvPr id="3" name="Espace réservé du contenu 2">
            <a:extLst>
              <a:ext uri="{FF2B5EF4-FFF2-40B4-BE49-F238E27FC236}">
                <a16:creationId xmlns:a16="http://schemas.microsoft.com/office/drawing/2014/main" id="{15A266C5-11B5-45F5-B708-4F3583D30310}"/>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en-US" b="1" dirty="0">
                <a:ea typeface="+mn-lt"/>
                <a:cs typeface="+mn-lt"/>
              </a:rPr>
              <a:t>3. le </a:t>
            </a:r>
            <a:r>
              <a:rPr lang="en-US" b="1" dirty="0" err="1">
                <a:ea typeface="+mn-lt"/>
                <a:cs typeface="+mn-lt"/>
              </a:rPr>
              <a:t>défi</a:t>
            </a:r>
            <a:r>
              <a:rPr lang="en-US" b="1" dirty="0">
                <a:ea typeface="+mn-lt"/>
                <a:cs typeface="+mn-lt"/>
              </a:rPr>
              <a:t> du numérique : </a:t>
            </a:r>
            <a:endParaRPr lang="en-US">
              <a:ea typeface="+mn-lt"/>
              <a:cs typeface="+mn-lt"/>
            </a:endParaRPr>
          </a:p>
          <a:p>
            <a:pPr>
              <a:lnSpc>
                <a:spcPct val="100000"/>
              </a:lnSpc>
              <a:spcBef>
                <a:spcPts val="0"/>
              </a:spcBef>
            </a:pPr>
            <a:r>
              <a:rPr lang="en-US" dirty="0">
                <a:ea typeface="+mn-lt"/>
                <a:cs typeface="+mn-lt"/>
              </a:rPr>
              <a:t>- La question du travail</a:t>
            </a:r>
          </a:p>
          <a:p>
            <a:pPr>
              <a:lnSpc>
                <a:spcPct val="100000"/>
              </a:lnSpc>
              <a:spcBef>
                <a:spcPts val="0"/>
              </a:spcBef>
            </a:pPr>
            <a:r>
              <a:rPr lang="en-US" dirty="0">
                <a:ea typeface="+mn-lt"/>
                <a:cs typeface="+mn-lt"/>
              </a:rPr>
              <a:t>- Les </a:t>
            </a:r>
            <a:r>
              <a:rPr lang="en-US" dirty="0" err="1">
                <a:ea typeface="+mn-lt"/>
                <a:cs typeface="+mn-lt"/>
              </a:rPr>
              <a:t>biais</a:t>
            </a:r>
            <a:r>
              <a:rPr lang="en-US" dirty="0">
                <a:ea typeface="+mn-lt"/>
                <a:cs typeface="+mn-lt"/>
              </a:rPr>
              <a:t> </a:t>
            </a:r>
            <a:r>
              <a:rPr lang="en-US" dirty="0" err="1">
                <a:ea typeface="+mn-lt"/>
                <a:cs typeface="+mn-lt"/>
              </a:rPr>
              <a:t>algorithmiques</a:t>
            </a:r>
            <a:r>
              <a:rPr lang="en-US" dirty="0">
                <a:ea typeface="+mn-lt"/>
                <a:cs typeface="+mn-lt"/>
              </a:rPr>
              <a:t> et les discriminations</a:t>
            </a:r>
          </a:p>
          <a:p>
            <a:pPr>
              <a:lnSpc>
                <a:spcPct val="100000"/>
              </a:lnSpc>
              <a:spcBef>
                <a:spcPts val="0"/>
              </a:spcBef>
            </a:pPr>
            <a:r>
              <a:rPr lang="en-US" dirty="0">
                <a:ea typeface="+mn-lt"/>
                <a:cs typeface="+mn-lt"/>
              </a:rPr>
              <a:t>- La surveillance numérique et la question des </a:t>
            </a:r>
            <a:r>
              <a:rPr lang="en-US" dirty="0" err="1">
                <a:ea typeface="+mn-lt"/>
                <a:cs typeface="+mn-lt"/>
              </a:rPr>
              <a:t>libertés</a:t>
            </a:r>
            <a:endParaRPr lang="en-US" dirty="0">
              <a:ea typeface="+mn-lt"/>
              <a:cs typeface="+mn-lt"/>
            </a:endParaRPr>
          </a:p>
          <a:p>
            <a:pPr>
              <a:lnSpc>
                <a:spcPct val="100000"/>
              </a:lnSpc>
              <a:spcBef>
                <a:spcPts val="0"/>
              </a:spcBef>
            </a:pPr>
            <a:r>
              <a:rPr lang="en-US" dirty="0">
                <a:ea typeface="+mn-lt"/>
                <a:cs typeface="+mn-lt"/>
              </a:rPr>
              <a:t>- Les </a:t>
            </a:r>
            <a:r>
              <a:rPr lang="en-US" dirty="0" err="1">
                <a:ea typeface="+mn-lt"/>
                <a:cs typeface="+mn-lt"/>
              </a:rPr>
              <a:t>enjeux</a:t>
            </a:r>
            <a:r>
              <a:rPr lang="en-US" dirty="0">
                <a:ea typeface="+mn-lt"/>
                <a:cs typeface="+mn-lt"/>
              </a:rPr>
              <a:t> </a:t>
            </a:r>
            <a:r>
              <a:rPr lang="en-US" dirty="0" err="1">
                <a:ea typeface="+mn-lt"/>
                <a:cs typeface="+mn-lt"/>
              </a:rPr>
              <a:t>environnementaux</a:t>
            </a:r>
            <a:r>
              <a:rPr lang="en-US" dirty="0">
                <a:ea typeface="+mn-lt"/>
                <a:cs typeface="+mn-lt"/>
              </a:rPr>
              <a:t> du numérique</a:t>
            </a:r>
          </a:p>
          <a:p>
            <a:pPr>
              <a:lnSpc>
                <a:spcPct val="100000"/>
              </a:lnSpc>
              <a:spcBef>
                <a:spcPts val="0"/>
              </a:spcBef>
            </a:pPr>
            <a:r>
              <a:rPr lang="en-US" dirty="0">
                <a:ea typeface="+mn-lt"/>
                <a:cs typeface="+mn-lt"/>
              </a:rPr>
              <a:t>- </a:t>
            </a:r>
            <a:r>
              <a:rPr lang="en-US" dirty="0" err="1">
                <a:ea typeface="+mn-lt"/>
                <a:cs typeface="+mn-lt"/>
              </a:rPr>
              <a:t>L’impact</a:t>
            </a:r>
            <a:r>
              <a:rPr lang="en-US" dirty="0">
                <a:ea typeface="+mn-lt"/>
                <a:cs typeface="+mn-lt"/>
              </a:rPr>
              <a:t> des </a:t>
            </a:r>
            <a:r>
              <a:rPr lang="en-US" dirty="0" err="1">
                <a:ea typeface="+mn-lt"/>
                <a:cs typeface="+mn-lt"/>
              </a:rPr>
              <a:t>réseaux</a:t>
            </a:r>
            <a:r>
              <a:rPr lang="en-US" dirty="0">
                <a:ea typeface="+mn-lt"/>
                <a:cs typeface="+mn-lt"/>
              </a:rPr>
              <a:t> </a:t>
            </a:r>
            <a:r>
              <a:rPr lang="en-US" dirty="0" err="1">
                <a:ea typeface="+mn-lt"/>
                <a:cs typeface="+mn-lt"/>
              </a:rPr>
              <a:t>sociaux</a:t>
            </a:r>
            <a:r>
              <a:rPr lang="en-US" dirty="0">
                <a:ea typeface="+mn-lt"/>
                <a:cs typeface="+mn-lt"/>
              </a:rPr>
              <a:t> sur la </a:t>
            </a:r>
            <a:r>
              <a:rPr lang="en-US" dirty="0" err="1">
                <a:ea typeface="+mn-lt"/>
                <a:cs typeface="+mn-lt"/>
              </a:rPr>
              <a:t>démocratie</a:t>
            </a:r>
            <a:endParaRPr lang="fr-FR" dirty="0" err="1"/>
          </a:p>
        </p:txBody>
      </p:sp>
    </p:spTree>
    <p:extLst>
      <p:ext uri="{BB962C8B-B14F-4D97-AF65-F5344CB8AC3E}">
        <p14:creationId xmlns:p14="http://schemas.microsoft.com/office/powerpoint/2010/main" val="40793570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A9EAE-D710-4BDA-842E-37C8A5167F6B}"/>
              </a:ext>
            </a:extLst>
          </p:cNvPr>
          <p:cNvSpPr>
            <a:spLocks noGrp="1"/>
          </p:cNvSpPr>
          <p:nvPr>
            <p:ph type="title"/>
          </p:nvPr>
        </p:nvSpPr>
        <p:spPr>
          <a:xfrm>
            <a:off x="838200" y="98425"/>
            <a:ext cx="10515600" cy="782638"/>
          </a:xfrm>
        </p:spPr>
        <p:txBody>
          <a:bodyPr/>
          <a:lstStyle/>
          <a:p>
            <a:pPr algn="ctr"/>
            <a:r>
              <a:rPr lang="fr-FR" dirty="0">
                <a:cs typeface="Calibri Light"/>
              </a:rPr>
              <a:t>L'éthique médicale</a:t>
            </a:r>
          </a:p>
        </p:txBody>
      </p:sp>
      <p:sp>
        <p:nvSpPr>
          <p:cNvPr id="3" name="Espace réservé du contenu 2">
            <a:extLst>
              <a:ext uri="{FF2B5EF4-FFF2-40B4-BE49-F238E27FC236}">
                <a16:creationId xmlns:a16="http://schemas.microsoft.com/office/drawing/2014/main" id="{BECDB965-1A51-43FA-B697-90A6DD1AE387}"/>
              </a:ext>
            </a:extLst>
          </p:cNvPr>
          <p:cNvSpPr>
            <a:spLocks noGrp="1"/>
          </p:cNvSpPr>
          <p:nvPr>
            <p:ph idx="1"/>
          </p:nvPr>
        </p:nvSpPr>
        <p:spPr>
          <a:xfrm>
            <a:off x="476250" y="939800"/>
            <a:ext cx="11496675" cy="5818188"/>
          </a:xfrm>
        </p:spPr>
        <p:txBody>
          <a:bodyPr vert="horz" lIns="91440" tIns="45720" rIns="91440" bIns="45720" rtlCol="0" anchor="t">
            <a:normAutofit fontScale="85000" lnSpcReduction="20000"/>
          </a:bodyPr>
          <a:lstStyle/>
          <a:p>
            <a:r>
              <a:rPr lang="fr-FR" dirty="0">
                <a:cs typeface="Calibri"/>
              </a:rPr>
              <a:t>"A quelles conditions l'échange entre médecin et malade obéit-il à des exigences éthiques conduisant chacun à se voir respecter en tant que personne" (Clotilde </a:t>
            </a:r>
            <a:r>
              <a:rPr lang="fr-FR" dirty="0" err="1">
                <a:cs typeface="Calibri"/>
              </a:rPr>
              <a:t>Leguil</a:t>
            </a:r>
            <a:r>
              <a:rPr lang="fr-FR" dirty="0">
                <a:cs typeface="Calibri"/>
              </a:rPr>
              <a:t>, </a:t>
            </a:r>
            <a:r>
              <a:rPr lang="fr-FR" i="1" dirty="0">
                <a:cs typeface="Calibri"/>
              </a:rPr>
              <a:t>La pensée éthique contemporaine</a:t>
            </a:r>
            <a:r>
              <a:rPr lang="fr-FR" dirty="0">
                <a:cs typeface="Calibri"/>
              </a:rPr>
              <a:t>, 2020, p. 57), sachant que la relation est asymétrique, du fait du savoir et du pouvoir du médecin sur le patient.</a:t>
            </a:r>
          </a:p>
          <a:p>
            <a:r>
              <a:rPr lang="fr-FR" dirty="0">
                <a:cs typeface="Calibri"/>
              </a:rPr>
              <a:t>Comme l'événement corporel de la maladie a toujours une signification psychique, le devoir du médecin excède la seule communication d'une information d'ordre technique. Ce qui suppose la notion de "</a:t>
            </a:r>
            <a:r>
              <a:rPr lang="fr-FR" b="1" dirty="0">
                <a:cs typeface="Calibri"/>
              </a:rPr>
              <a:t>tact</a:t>
            </a:r>
            <a:r>
              <a:rPr lang="fr-FR" dirty="0">
                <a:cs typeface="Calibri"/>
              </a:rPr>
              <a:t>". La parole du médecin est alors partie prenante de la thérapeutique.</a:t>
            </a:r>
          </a:p>
          <a:p>
            <a:r>
              <a:rPr lang="fr-FR" dirty="0">
                <a:cs typeface="Calibri"/>
              </a:rPr>
              <a:t>Question du</a:t>
            </a:r>
            <a:r>
              <a:rPr lang="fr-FR" b="1" dirty="0">
                <a:cs typeface="Calibri"/>
              </a:rPr>
              <a:t> "secret médical"</a:t>
            </a:r>
            <a:r>
              <a:rPr lang="fr-FR" dirty="0">
                <a:cs typeface="Calibri"/>
              </a:rPr>
              <a:t> et nouvelle donne avec la loi de mars 2002 sur le "</a:t>
            </a:r>
            <a:r>
              <a:rPr lang="fr-FR" b="1" dirty="0">
                <a:cs typeface="Calibri"/>
              </a:rPr>
              <a:t>droit à l'information" des malades</a:t>
            </a:r>
            <a:r>
              <a:rPr lang="fr-FR" dirty="0">
                <a:cs typeface="Calibri"/>
              </a:rPr>
              <a:t>.</a:t>
            </a:r>
          </a:p>
          <a:p>
            <a:r>
              <a:rPr lang="fr-FR" dirty="0">
                <a:cs typeface="Calibri"/>
              </a:rPr>
              <a:t>Le "secret médical" implique :</a:t>
            </a:r>
          </a:p>
          <a:p>
            <a:pPr lvl="1"/>
            <a:r>
              <a:rPr lang="fr-FR" dirty="0">
                <a:cs typeface="Calibri"/>
              </a:rPr>
              <a:t>Que le savoir médical sur le patient appartient au médecin et au patient et ne peut pas être communiqué à des tiers. Principe déontologique de protection de l'intimité de la personne : traiter l'autre comme une fin en soi.</a:t>
            </a:r>
          </a:p>
          <a:p>
            <a:pPr lvl="1"/>
            <a:r>
              <a:rPr lang="fr-FR" dirty="0">
                <a:cs typeface="Calibri"/>
              </a:rPr>
              <a:t>Que le médecin n'est pas obligé de tout révéler au malade, mais cette dernière conception est remise en question.</a:t>
            </a:r>
          </a:p>
          <a:p>
            <a:r>
              <a:rPr lang="fr-FR" b="1" dirty="0">
                <a:cs typeface="Calibri"/>
              </a:rPr>
              <a:t>Loi du 4 mars 2002</a:t>
            </a:r>
            <a:r>
              <a:rPr lang="fr-FR" dirty="0">
                <a:cs typeface="Calibri"/>
              </a:rPr>
              <a:t>, traduisant les évolutions sociétales vers plus d'égalité et de transparence : progrès éthique ou risque pesant sur la relation de confiance patient-médecin ? Selon Clotilde </a:t>
            </a:r>
            <a:r>
              <a:rPr lang="fr-FR" dirty="0" err="1">
                <a:cs typeface="Calibri"/>
              </a:rPr>
              <a:t>Leguil</a:t>
            </a:r>
            <a:r>
              <a:rPr lang="fr-FR" dirty="0">
                <a:cs typeface="Calibri"/>
              </a:rPr>
              <a:t>, deux interprétations possibles de l'évolution de la loi et de son rapport à la démocratie.</a:t>
            </a:r>
          </a:p>
        </p:txBody>
      </p:sp>
    </p:spTree>
    <p:extLst>
      <p:ext uri="{BB962C8B-B14F-4D97-AF65-F5344CB8AC3E}">
        <p14:creationId xmlns:p14="http://schemas.microsoft.com/office/powerpoint/2010/main" val="14253106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04F46-B6F2-4BBA-A175-012E73F9FA52}"/>
              </a:ext>
            </a:extLst>
          </p:cNvPr>
          <p:cNvSpPr>
            <a:spLocks noGrp="1"/>
          </p:cNvSpPr>
          <p:nvPr>
            <p:ph type="title"/>
          </p:nvPr>
        </p:nvSpPr>
        <p:spPr>
          <a:xfrm>
            <a:off x="800100" y="146050"/>
            <a:ext cx="10515600" cy="877888"/>
          </a:xfrm>
        </p:spPr>
        <p:txBody>
          <a:bodyPr/>
          <a:lstStyle/>
          <a:p>
            <a:pPr algn="ctr"/>
            <a:r>
              <a:rPr lang="fr-FR" dirty="0">
                <a:cs typeface="Calibri Light"/>
              </a:rPr>
              <a:t>La bioéthique</a:t>
            </a:r>
          </a:p>
        </p:txBody>
      </p:sp>
      <p:sp>
        <p:nvSpPr>
          <p:cNvPr id="3" name="Espace réservé du contenu 2">
            <a:extLst>
              <a:ext uri="{FF2B5EF4-FFF2-40B4-BE49-F238E27FC236}">
                <a16:creationId xmlns:a16="http://schemas.microsoft.com/office/drawing/2014/main" id="{896A20AB-E85D-46A5-9F32-E1FA2E39BE4F}"/>
              </a:ext>
            </a:extLst>
          </p:cNvPr>
          <p:cNvSpPr>
            <a:spLocks noGrp="1"/>
          </p:cNvSpPr>
          <p:nvPr>
            <p:ph idx="1"/>
          </p:nvPr>
        </p:nvSpPr>
        <p:spPr>
          <a:xfrm>
            <a:off x="294410" y="939800"/>
            <a:ext cx="11668990" cy="5624224"/>
          </a:xfrm>
        </p:spPr>
        <p:txBody>
          <a:bodyPr vert="horz" lIns="91440" tIns="45720" rIns="91440" bIns="45720" rtlCol="0" anchor="t">
            <a:normAutofit fontScale="92500" lnSpcReduction="10000"/>
          </a:bodyPr>
          <a:lstStyle/>
          <a:p>
            <a:r>
              <a:rPr lang="fr-FR" dirty="0">
                <a:cs typeface="Calibri"/>
              </a:rPr>
              <a:t>Le CCNE (Comité consultatif national d'éthique) a posé des limites à l'utilisation du vivant humain, dont les fins sont uniquement </a:t>
            </a:r>
            <a:r>
              <a:rPr lang="fr-FR" b="1" dirty="0">
                <a:cs typeface="Calibri"/>
              </a:rPr>
              <a:t>thérapeutiques </a:t>
            </a:r>
            <a:r>
              <a:rPr lang="fr-FR" dirty="0">
                <a:cs typeface="Calibri"/>
              </a:rPr>
              <a:t>ou </a:t>
            </a:r>
            <a:r>
              <a:rPr lang="fr-FR" b="1" dirty="0">
                <a:cs typeface="Calibri"/>
              </a:rPr>
              <a:t>scientifiques </a:t>
            </a:r>
            <a:r>
              <a:rPr lang="fr-FR" dirty="0">
                <a:cs typeface="Calibri"/>
              </a:rPr>
              <a:t>: </a:t>
            </a:r>
            <a:r>
              <a:rPr lang="fr-FR" b="1" dirty="0">
                <a:cs typeface="Calibri"/>
              </a:rPr>
              <a:t>mise hors marché</a:t>
            </a:r>
            <a:r>
              <a:rPr lang="fr-FR" dirty="0">
                <a:cs typeface="Calibri"/>
              </a:rPr>
              <a:t>, </a:t>
            </a:r>
            <a:r>
              <a:rPr lang="fr-FR" b="1" dirty="0">
                <a:cs typeface="Calibri"/>
              </a:rPr>
              <a:t>gratuité</a:t>
            </a:r>
            <a:r>
              <a:rPr lang="fr-FR" dirty="0">
                <a:cs typeface="Calibri"/>
              </a:rPr>
              <a:t>, </a:t>
            </a:r>
            <a:r>
              <a:rPr lang="fr-FR" b="1" dirty="0">
                <a:cs typeface="Calibri"/>
              </a:rPr>
              <a:t>anonymat</a:t>
            </a:r>
            <a:r>
              <a:rPr lang="fr-FR" dirty="0">
                <a:cs typeface="Calibri"/>
              </a:rPr>
              <a:t>, dans le but de garantir la </a:t>
            </a:r>
            <a:r>
              <a:rPr lang="fr-FR" b="1" dirty="0">
                <a:cs typeface="Calibri"/>
              </a:rPr>
              <a:t>dignité de la personne</a:t>
            </a:r>
            <a:r>
              <a:rPr lang="fr-FR" dirty="0">
                <a:cs typeface="Calibri"/>
              </a:rPr>
              <a:t>.</a:t>
            </a:r>
          </a:p>
          <a:p>
            <a:r>
              <a:rPr lang="fr-FR" dirty="0">
                <a:cs typeface="Calibri"/>
              </a:rPr>
              <a:t>La </a:t>
            </a:r>
            <a:r>
              <a:rPr lang="fr-FR" b="1" dirty="0">
                <a:cs typeface="Calibri"/>
              </a:rPr>
              <a:t>transplantation d'organe :</a:t>
            </a:r>
            <a:endParaRPr lang="fr-FR">
              <a:cs typeface="Calibri"/>
            </a:endParaRPr>
          </a:p>
          <a:p>
            <a:pPr lvl="1"/>
            <a:r>
              <a:rPr lang="fr-FR" dirty="0">
                <a:cs typeface="Calibri"/>
              </a:rPr>
              <a:t>Les principes doivent éviter toute marchandisation et toute chosification du </a:t>
            </a:r>
            <a:r>
              <a:rPr lang="fr-FR" b="1" dirty="0">
                <a:cs typeface="Calibri"/>
              </a:rPr>
              <a:t>donneur </a:t>
            </a:r>
            <a:r>
              <a:rPr lang="fr-FR" dirty="0">
                <a:cs typeface="Calibri"/>
              </a:rPr>
              <a:t>:</a:t>
            </a:r>
          </a:p>
          <a:p>
            <a:pPr lvl="2"/>
            <a:r>
              <a:rPr lang="fr-FR" dirty="0">
                <a:cs typeface="Calibri"/>
              </a:rPr>
              <a:t>il doit y avoir </a:t>
            </a:r>
            <a:r>
              <a:rPr lang="fr-FR" b="1" dirty="0">
                <a:cs typeface="Calibri"/>
              </a:rPr>
              <a:t>consentement implicite </a:t>
            </a:r>
            <a:r>
              <a:rPr lang="fr-FR" dirty="0">
                <a:cs typeface="Calibri"/>
              </a:rPr>
              <a:t>(non-refus signalé) du donneur mort, ce dont le médecin doit s'enquérir auprès des proches du donneur ;</a:t>
            </a:r>
          </a:p>
          <a:p>
            <a:pPr lvl="2"/>
            <a:r>
              <a:rPr lang="fr-FR" dirty="0">
                <a:cs typeface="Calibri"/>
              </a:rPr>
              <a:t>les </a:t>
            </a:r>
            <a:r>
              <a:rPr lang="fr-FR" b="1" dirty="0">
                <a:cs typeface="Calibri"/>
              </a:rPr>
              <a:t>donneurs vivants</a:t>
            </a:r>
            <a:r>
              <a:rPr lang="fr-FR" dirty="0">
                <a:cs typeface="Calibri"/>
              </a:rPr>
              <a:t> ne peuvent être que </a:t>
            </a:r>
            <a:r>
              <a:rPr lang="fr-FR" b="1" dirty="0">
                <a:cs typeface="Calibri"/>
              </a:rPr>
              <a:t>membres de la famille</a:t>
            </a:r>
            <a:r>
              <a:rPr lang="fr-FR" dirty="0">
                <a:cs typeface="Calibri"/>
              </a:rPr>
              <a:t> et donner des </a:t>
            </a:r>
            <a:r>
              <a:rPr lang="fr-FR" b="1" dirty="0">
                <a:cs typeface="Calibri"/>
              </a:rPr>
              <a:t>organes doubles</a:t>
            </a:r>
            <a:r>
              <a:rPr lang="fr-FR" dirty="0">
                <a:cs typeface="Calibri"/>
              </a:rPr>
              <a:t>.</a:t>
            </a:r>
          </a:p>
          <a:p>
            <a:pPr lvl="1"/>
            <a:r>
              <a:rPr lang="fr-FR" dirty="0">
                <a:cs typeface="Calibri"/>
              </a:rPr>
              <a:t>Il y a, pour le </a:t>
            </a:r>
            <a:r>
              <a:rPr lang="fr-FR" b="1" dirty="0">
                <a:cs typeface="Calibri"/>
              </a:rPr>
              <a:t>receveur</a:t>
            </a:r>
            <a:r>
              <a:rPr lang="fr-FR" dirty="0">
                <a:cs typeface="Calibri"/>
              </a:rPr>
              <a:t>, </a:t>
            </a:r>
            <a:r>
              <a:rPr lang="fr-FR" b="1" dirty="0">
                <a:cs typeface="Calibri"/>
              </a:rPr>
              <a:t>anonymat du donneur</a:t>
            </a:r>
            <a:r>
              <a:rPr lang="fr-FR" dirty="0">
                <a:cs typeface="Calibri"/>
              </a:rPr>
              <a:t>, pour éviter tout sentiment de dette (voir le film </a:t>
            </a:r>
            <a:r>
              <a:rPr lang="fr-FR" i="1" dirty="0">
                <a:cs typeface="Calibri"/>
              </a:rPr>
              <a:t>21 grammes </a:t>
            </a:r>
            <a:r>
              <a:rPr lang="fr-FR" dirty="0">
                <a:cs typeface="Calibri"/>
              </a:rPr>
              <a:t>de </a:t>
            </a:r>
            <a:r>
              <a:rPr lang="fr-FR" dirty="0" err="1">
                <a:cs typeface="Calibri"/>
              </a:rPr>
              <a:t>Inarritu</a:t>
            </a:r>
            <a:r>
              <a:rPr lang="fr-FR" dirty="0">
                <a:cs typeface="Calibri"/>
              </a:rPr>
              <a:t>, où cet anonymat est contourné).</a:t>
            </a:r>
          </a:p>
          <a:p>
            <a:r>
              <a:rPr lang="fr-FR" dirty="0">
                <a:cs typeface="Calibri"/>
              </a:rPr>
              <a:t>Le </a:t>
            </a:r>
            <a:r>
              <a:rPr lang="fr-FR" b="1" dirty="0">
                <a:cs typeface="Calibri"/>
              </a:rPr>
              <a:t>clonage :</a:t>
            </a:r>
            <a:endParaRPr lang="fr-FR">
              <a:cs typeface="Calibri"/>
            </a:endParaRPr>
          </a:p>
          <a:p>
            <a:pPr lvl="1"/>
            <a:r>
              <a:rPr lang="fr-FR" dirty="0">
                <a:cs typeface="Calibri"/>
              </a:rPr>
              <a:t>Le </a:t>
            </a:r>
            <a:r>
              <a:rPr lang="fr-FR" b="1" dirty="0">
                <a:cs typeface="Calibri"/>
              </a:rPr>
              <a:t>clonage reproductif </a:t>
            </a:r>
            <a:r>
              <a:rPr lang="fr-FR" dirty="0">
                <a:cs typeface="Calibri"/>
              </a:rPr>
              <a:t>d'un être humain est interdit, car cela poserait des problèmes fondamentaux sur le statut de l'être humain ainsi créé. Fantasme de la reproductibilité et de la non-finitude de l'être humain.</a:t>
            </a:r>
          </a:p>
          <a:p>
            <a:pPr lvl="1"/>
            <a:r>
              <a:rPr lang="fr-FR" dirty="0">
                <a:cs typeface="Calibri"/>
              </a:rPr>
              <a:t>Le </a:t>
            </a:r>
            <a:r>
              <a:rPr lang="fr-FR" b="1" dirty="0">
                <a:cs typeface="Calibri"/>
              </a:rPr>
              <a:t>clonage thérapeutique</a:t>
            </a:r>
            <a:r>
              <a:rPr lang="fr-FR" dirty="0">
                <a:cs typeface="Calibri"/>
              </a:rPr>
              <a:t> peut être autorisé, puisqu'il n'a pas pour but de créer un être humain. Se pose toutefois la question du statut de l'embryon.</a:t>
            </a:r>
          </a:p>
          <a:p>
            <a:pPr marL="0" indent="0">
              <a:buNone/>
            </a:pPr>
            <a:endParaRPr lang="fr-FR">
              <a:cs typeface="Calibri"/>
            </a:endParaRPr>
          </a:p>
        </p:txBody>
      </p:sp>
    </p:spTree>
    <p:extLst>
      <p:ext uri="{BB962C8B-B14F-4D97-AF65-F5344CB8AC3E}">
        <p14:creationId xmlns:p14="http://schemas.microsoft.com/office/powerpoint/2010/main" val="22404160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D56A26-9C7C-4A35-877D-300B8E2CB19C}"/>
              </a:ext>
            </a:extLst>
          </p:cNvPr>
          <p:cNvSpPr>
            <a:spLocks noGrp="1"/>
          </p:cNvSpPr>
          <p:nvPr>
            <p:ph idx="1"/>
          </p:nvPr>
        </p:nvSpPr>
        <p:spPr>
          <a:xfrm>
            <a:off x="535354" y="965933"/>
            <a:ext cx="11248292" cy="5709260"/>
          </a:xfrm>
        </p:spPr>
        <p:txBody>
          <a:bodyPr vert="horz" lIns="91440" tIns="45720" rIns="91440" bIns="45720" rtlCol="0" anchor="t">
            <a:normAutofit fontScale="85000" lnSpcReduction="20000"/>
          </a:bodyPr>
          <a:lstStyle/>
          <a:p>
            <a:r>
              <a:rPr lang="fr-FR" dirty="0">
                <a:cs typeface="Calibri"/>
              </a:rPr>
              <a:t>Les </a:t>
            </a:r>
            <a:r>
              <a:rPr lang="fr-FR" b="1" dirty="0">
                <a:cs typeface="Calibri"/>
              </a:rPr>
              <a:t>tests génétiques</a:t>
            </a:r>
            <a:r>
              <a:rPr lang="fr-FR" dirty="0">
                <a:cs typeface="Calibri"/>
              </a:rPr>
              <a:t> :</a:t>
            </a:r>
            <a:endParaRPr lang="fr-FR"/>
          </a:p>
          <a:p>
            <a:pPr lvl="1"/>
            <a:r>
              <a:rPr lang="fr-FR" dirty="0">
                <a:cs typeface="Calibri"/>
              </a:rPr>
              <a:t>Comment distinguer un usage éthique, thérapeutique, d'une déviation </a:t>
            </a:r>
            <a:r>
              <a:rPr lang="fr-FR" b="1" dirty="0">
                <a:cs typeface="Calibri"/>
              </a:rPr>
              <a:t>eugéniste </a:t>
            </a:r>
            <a:r>
              <a:rPr lang="fr-FR" dirty="0">
                <a:cs typeface="Calibri"/>
              </a:rPr>
              <a:t>?</a:t>
            </a:r>
          </a:p>
          <a:p>
            <a:r>
              <a:rPr lang="fr-FR" dirty="0">
                <a:cs typeface="Calibri"/>
              </a:rPr>
              <a:t>La </a:t>
            </a:r>
            <a:r>
              <a:rPr lang="fr-FR" b="1" dirty="0">
                <a:cs typeface="Calibri"/>
              </a:rPr>
              <a:t>procréation médicalement assistée (PMA) </a:t>
            </a:r>
            <a:r>
              <a:rPr lang="fr-FR" dirty="0">
                <a:cs typeface="Calibri"/>
              </a:rPr>
              <a:t>:</a:t>
            </a:r>
          </a:p>
          <a:p>
            <a:pPr lvl="1"/>
            <a:r>
              <a:rPr lang="fr-FR" dirty="0">
                <a:cs typeface="Calibri"/>
              </a:rPr>
              <a:t>Différents modes d'intervention : technique d'ovulation provoquée, insémination artificielle, fécondation in vitro (FIV).</a:t>
            </a:r>
            <a:endParaRPr lang="fr-FR"/>
          </a:p>
          <a:p>
            <a:pPr lvl="1"/>
            <a:r>
              <a:rPr lang="fr-FR" dirty="0">
                <a:cs typeface="Calibri"/>
              </a:rPr>
              <a:t>La loi de 1994 autorise le recours à ces techniques chez les couples mariés ou en concubinage depuis plus de deux ans, en âge de procréer et vivants. Plusieurs tentatives de FIV pour un couple sont remboursées.</a:t>
            </a:r>
          </a:p>
          <a:p>
            <a:pPr lvl="1"/>
            <a:r>
              <a:rPr lang="fr-FR" dirty="0">
                <a:cs typeface="Calibri"/>
              </a:rPr>
              <a:t>Projet de loi de bioéthique de 2021, PMA étendue à toutes les femmes : femmes célibataires et couples de femmes.</a:t>
            </a:r>
          </a:p>
          <a:p>
            <a:pPr lvl="1"/>
            <a:r>
              <a:rPr lang="fr-FR" dirty="0">
                <a:cs typeface="Calibri"/>
              </a:rPr>
              <a:t>L'enjeu des interdits est de discriminer entre les demandes jugées raisonnables et les demandes jugées contraires à l'éthique :</a:t>
            </a:r>
          </a:p>
          <a:p>
            <a:pPr lvl="2"/>
            <a:r>
              <a:rPr lang="fr-FR" dirty="0">
                <a:cs typeface="Calibri"/>
              </a:rPr>
              <a:t>En Italie, une femme ménopausée a fait une demande de PMA pour avoir un enfant avec son frère : transgression de la </a:t>
            </a:r>
            <a:r>
              <a:rPr lang="fr-FR" b="1" dirty="0">
                <a:cs typeface="Calibri"/>
              </a:rPr>
              <a:t>prohibition de l'inceste</a:t>
            </a:r>
            <a:r>
              <a:rPr lang="fr-FR" dirty="0">
                <a:cs typeface="Calibri"/>
              </a:rPr>
              <a:t>.</a:t>
            </a:r>
          </a:p>
          <a:p>
            <a:pPr lvl="2"/>
            <a:r>
              <a:rPr lang="fr-FR" dirty="0">
                <a:cs typeface="Calibri"/>
              </a:rPr>
              <a:t>En France :</a:t>
            </a:r>
          </a:p>
          <a:p>
            <a:pPr lvl="3"/>
            <a:r>
              <a:rPr lang="fr-FR" dirty="0">
                <a:cs typeface="Calibri"/>
              </a:rPr>
              <a:t>Le recours à une mère porteuse est interdit.</a:t>
            </a:r>
          </a:p>
          <a:p>
            <a:pPr lvl="3"/>
            <a:r>
              <a:rPr lang="fr-FR" dirty="0">
                <a:cs typeface="Calibri"/>
              </a:rPr>
              <a:t>Est interdit le double don de gamètes (il faut que les ovocytes et que le spermatozoïde proviennent de l'un des deux membres du couple).</a:t>
            </a:r>
          </a:p>
          <a:p>
            <a:pPr lvl="1"/>
            <a:r>
              <a:rPr lang="fr-FR" dirty="0">
                <a:cs typeface="Calibri"/>
              </a:rPr>
              <a:t>Questions éthiques, au-delà du périmètre juridique :</a:t>
            </a:r>
          </a:p>
          <a:p>
            <a:pPr lvl="2"/>
            <a:r>
              <a:rPr lang="fr-FR" dirty="0">
                <a:cs typeface="Calibri"/>
              </a:rPr>
              <a:t>Que faire, quand les parents sont atteints de maladie génétique qu'ils risquent de transmettre à leur enfant ?</a:t>
            </a:r>
          </a:p>
          <a:p>
            <a:pPr lvl="2"/>
            <a:r>
              <a:rPr lang="fr-FR" dirty="0">
                <a:cs typeface="Calibri"/>
              </a:rPr>
              <a:t>Que faire, si l'un des conjoints est gravement malade ?</a:t>
            </a:r>
          </a:p>
          <a:p>
            <a:pPr lvl="2"/>
            <a:r>
              <a:rPr lang="fr-FR" dirty="0">
                <a:cs typeface="Calibri"/>
              </a:rPr>
              <a:t>Pouvoir de décision du médecin.</a:t>
            </a:r>
          </a:p>
          <a:p>
            <a:pPr lvl="1"/>
            <a:endParaRPr lang="fr-FR">
              <a:cs typeface="Calibri"/>
            </a:endParaRPr>
          </a:p>
        </p:txBody>
      </p:sp>
      <p:sp>
        <p:nvSpPr>
          <p:cNvPr id="5" name="Titre 1">
            <a:extLst>
              <a:ext uri="{FF2B5EF4-FFF2-40B4-BE49-F238E27FC236}">
                <a16:creationId xmlns:a16="http://schemas.microsoft.com/office/drawing/2014/main" id="{C9AC546C-4B5D-4980-B2D5-441310441D65}"/>
              </a:ext>
            </a:extLst>
          </p:cNvPr>
          <p:cNvSpPr>
            <a:spLocks noGrp="1"/>
          </p:cNvSpPr>
          <p:nvPr>
            <p:ph type="title"/>
          </p:nvPr>
        </p:nvSpPr>
        <p:spPr>
          <a:xfrm>
            <a:off x="800100" y="146050"/>
            <a:ext cx="10515600" cy="877888"/>
          </a:xfrm>
        </p:spPr>
        <p:txBody>
          <a:bodyPr/>
          <a:lstStyle/>
          <a:p>
            <a:pPr algn="ctr"/>
            <a:r>
              <a:rPr lang="fr-FR" dirty="0">
                <a:cs typeface="Calibri Light"/>
              </a:rPr>
              <a:t>La bioéthique</a:t>
            </a:r>
          </a:p>
        </p:txBody>
      </p:sp>
    </p:spTree>
    <p:extLst>
      <p:ext uri="{BB962C8B-B14F-4D97-AF65-F5344CB8AC3E}">
        <p14:creationId xmlns:p14="http://schemas.microsoft.com/office/powerpoint/2010/main" val="2776878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496EB5-735B-BC41-B0F3-A07F6E6E8003}"/>
              </a:ext>
            </a:extLst>
          </p:cNvPr>
          <p:cNvSpPr>
            <a:spLocks noGrp="1"/>
          </p:cNvSpPr>
          <p:nvPr>
            <p:ph type="title"/>
          </p:nvPr>
        </p:nvSpPr>
        <p:spPr/>
        <p:txBody>
          <a:bodyPr/>
          <a:lstStyle/>
          <a:p>
            <a:r>
              <a:rPr lang="fr-FR" dirty="0"/>
              <a:t>Deux types d’exigences morales</a:t>
            </a:r>
          </a:p>
        </p:txBody>
      </p:sp>
      <p:sp>
        <p:nvSpPr>
          <p:cNvPr id="3" name="Espace réservé du contenu 2">
            <a:extLst>
              <a:ext uri="{FF2B5EF4-FFF2-40B4-BE49-F238E27FC236}">
                <a16:creationId xmlns:a16="http://schemas.microsoft.com/office/drawing/2014/main" id="{0BE95519-F2D1-FD4B-BB78-7C630207B126}"/>
              </a:ext>
            </a:extLst>
          </p:cNvPr>
          <p:cNvSpPr>
            <a:spLocks noGrp="1"/>
          </p:cNvSpPr>
          <p:nvPr>
            <p:ph idx="1"/>
          </p:nvPr>
        </p:nvSpPr>
        <p:spPr/>
        <p:txBody>
          <a:bodyPr/>
          <a:lstStyle/>
          <a:p>
            <a:r>
              <a:rPr lang="fr-FR" dirty="0"/>
              <a:t>Les normes morales</a:t>
            </a:r>
          </a:p>
          <a:p>
            <a:pPr marL="0" indent="0">
              <a:buNone/>
            </a:pPr>
            <a:r>
              <a:rPr lang="fr-FR" dirty="0"/>
              <a:t>Les exigences morales se présentent d’abord à nous sous l’aspect négatif de normes contraignantes que nous avons l’obligation de respecter et qui limitent notre liberté d’action. </a:t>
            </a:r>
          </a:p>
          <a:p>
            <a:r>
              <a:rPr lang="fr-FR" dirty="0"/>
              <a:t>Les valeurs morales</a:t>
            </a:r>
          </a:p>
          <a:p>
            <a:pPr marL="0" indent="0">
              <a:buNone/>
            </a:pPr>
            <a:r>
              <a:rPr lang="fr-FR" dirty="0"/>
              <a:t>La morale possède également un versant positif où ses exigences prennent la forme de grands buts à poursuivre, d’idéaux à atteindre, de modèles de bonne conduite à imiter. </a:t>
            </a:r>
          </a:p>
          <a:p>
            <a:endParaRPr lang="fr-FR" dirty="0"/>
          </a:p>
        </p:txBody>
      </p:sp>
    </p:spTree>
    <p:extLst>
      <p:ext uri="{BB962C8B-B14F-4D97-AF65-F5344CB8AC3E}">
        <p14:creationId xmlns:p14="http://schemas.microsoft.com/office/powerpoint/2010/main" val="14274346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ACF6A-32F0-44B0-B146-7AA74A6AABCB}"/>
              </a:ext>
            </a:extLst>
          </p:cNvPr>
          <p:cNvSpPr>
            <a:spLocks noGrp="1"/>
          </p:cNvSpPr>
          <p:nvPr>
            <p:ph type="title"/>
          </p:nvPr>
        </p:nvSpPr>
        <p:spPr>
          <a:xfrm>
            <a:off x="838200" y="130663"/>
            <a:ext cx="10515600" cy="700333"/>
          </a:xfrm>
        </p:spPr>
        <p:txBody>
          <a:bodyPr/>
          <a:lstStyle/>
          <a:p>
            <a:pPr algn="ctr"/>
            <a:r>
              <a:rPr lang="fr-FR" dirty="0">
                <a:cs typeface="Calibri Light"/>
              </a:rPr>
              <a:t>La bioéthique</a:t>
            </a:r>
          </a:p>
        </p:txBody>
      </p:sp>
      <p:sp>
        <p:nvSpPr>
          <p:cNvPr id="3" name="Espace réservé du contenu 2">
            <a:extLst>
              <a:ext uri="{FF2B5EF4-FFF2-40B4-BE49-F238E27FC236}">
                <a16:creationId xmlns:a16="http://schemas.microsoft.com/office/drawing/2014/main" id="{1215E8B4-AF31-4E8C-AC3F-25E3C709E390}"/>
              </a:ext>
            </a:extLst>
          </p:cNvPr>
          <p:cNvSpPr>
            <a:spLocks noGrp="1"/>
          </p:cNvSpPr>
          <p:nvPr>
            <p:ph idx="1"/>
          </p:nvPr>
        </p:nvSpPr>
        <p:spPr>
          <a:xfrm>
            <a:off x="545123" y="1102703"/>
            <a:ext cx="11111522" cy="5289182"/>
          </a:xfrm>
        </p:spPr>
        <p:txBody>
          <a:bodyPr vert="horz" lIns="91440" tIns="45720" rIns="91440" bIns="45720" rtlCol="0" anchor="t">
            <a:normAutofit fontScale="92500" lnSpcReduction="20000"/>
          </a:bodyPr>
          <a:lstStyle/>
          <a:p>
            <a:r>
              <a:rPr lang="fr-FR" dirty="0">
                <a:cs typeface="Calibri"/>
              </a:rPr>
              <a:t>Le </a:t>
            </a:r>
            <a:r>
              <a:rPr lang="fr-FR" b="1" dirty="0">
                <a:cs typeface="Calibri"/>
              </a:rPr>
              <a:t>droit de mourir</a:t>
            </a:r>
            <a:r>
              <a:rPr lang="fr-FR" dirty="0">
                <a:cs typeface="Calibri"/>
              </a:rPr>
              <a:t> : </a:t>
            </a:r>
          </a:p>
          <a:p>
            <a:pPr lvl="1"/>
            <a:r>
              <a:rPr lang="fr-FR" dirty="0">
                <a:cs typeface="Calibri"/>
              </a:rPr>
              <a:t>Arguments des partisans de </a:t>
            </a:r>
            <a:r>
              <a:rPr lang="fr-FR" b="1" dirty="0">
                <a:cs typeface="Calibri"/>
              </a:rPr>
              <a:t>l'euthanasie </a:t>
            </a:r>
            <a:r>
              <a:rPr lang="fr-FR" dirty="0">
                <a:cs typeface="Calibri"/>
              </a:rPr>
              <a:t>:</a:t>
            </a:r>
          </a:p>
          <a:p>
            <a:pPr lvl="2"/>
            <a:r>
              <a:rPr lang="fr-FR" dirty="0">
                <a:cs typeface="Calibri"/>
              </a:rPr>
              <a:t>La </a:t>
            </a:r>
            <a:r>
              <a:rPr lang="fr-FR" b="1" dirty="0">
                <a:cs typeface="Calibri"/>
              </a:rPr>
              <a:t>qualité de la vie</a:t>
            </a:r>
            <a:r>
              <a:rPr lang="fr-FR" dirty="0">
                <a:cs typeface="Calibri"/>
              </a:rPr>
              <a:t> : en cas de souffrances insupportables, à quoi bon un "acharnement thérapeutique" ?</a:t>
            </a:r>
          </a:p>
          <a:p>
            <a:pPr lvl="2"/>
            <a:r>
              <a:rPr lang="fr-FR" dirty="0">
                <a:cs typeface="Calibri"/>
              </a:rPr>
              <a:t>L'</a:t>
            </a:r>
            <a:r>
              <a:rPr lang="fr-FR" b="1" dirty="0">
                <a:cs typeface="Calibri"/>
              </a:rPr>
              <a:t>autonomie </a:t>
            </a:r>
            <a:r>
              <a:rPr lang="fr-FR" dirty="0">
                <a:cs typeface="Calibri"/>
              </a:rPr>
              <a:t>et la </a:t>
            </a:r>
            <a:r>
              <a:rPr lang="fr-FR" b="1" dirty="0">
                <a:cs typeface="Calibri"/>
              </a:rPr>
              <a:t>dignité </a:t>
            </a:r>
            <a:r>
              <a:rPr lang="fr-FR" dirty="0">
                <a:cs typeface="Calibri"/>
              </a:rPr>
              <a:t>du patient : le patient a le droit de décider de ce qu'il en est, relativement à sa vie et sa mort.</a:t>
            </a:r>
          </a:p>
          <a:p>
            <a:pPr lvl="1"/>
            <a:r>
              <a:rPr lang="fr-FR" dirty="0">
                <a:cs typeface="Calibri"/>
              </a:rPr>
              <a:t>Les degrés de la réponse à la demande de mort :</a:t>
            </a:r>
          </a:p>
          <a:p>
            <a:pPr lvl="2"/>
            <a:r>
              <a:rPr lang="fr-FR" b="1" dirty="0">
                <a:cs typeface="Calibri"/>
              </a:rPr>
              <a:t>Euthanasie passive</a:t>
            </a:r>
            <a:r>
              <a:rPr lang="fr-FR" dirty="0">
                <a:cs typeface="Calibri"/>
              </a:rPr>
              <a:t> : s'abstenir d'agir en vue de maintenir en vie.</a:t>
            </a:r>
          </a:p>
          <a:p>
            <a:pPr lvl="2"/>
            <a:r>
              <a:rPr lang="fr-FR" b="1" dirty="0">
                <a:cs typeface="Calibri"/>
              </a:rPr>
              <a:t>Euthanasie active</a:t>
            </a:r>
            <a:r>
              <a:rPr lang="fr-FR" dirty="0">
                <a:cs typeface="Calibri"/>
              </a:rPr>
              <a:t> : administration de substances mortelles, suppose un acte de la part du soignant, soit précipiter le processus de la mort qui est déjà en cours, pour faire cesser les souffrances.</a:t>
            </a:r>
          </a:p>
          <a:p>
            <a:pPr lvl="2"/>
            <a:r>
              <a:rPr lang="fr-FR" b="1" dirty="0">
                <a:cs typeface="Calibri"/>
              </a:rPr>
              <a:t>Assistance au suicide</a:t>
            </a:r>
            <a:r>
              <a:rPr lang="fr-FR" dirty="0">
                <a:cs typeface="Calibri"/>
              </a:rPr>
              <a:t> : fournir au patient les moyens de se donner la mort.</a:t>
            </a:r>
          </a:p>
          <a:p>
            <a:pPr lvl="1"/>
            <a:r>
              <a:rPr lang="fr-FR" dirty="0">
                <a:cs typeface="Calibri"/>
              </a:rPr>
              <a:t>L'article 38 du Code de déontologie médicale affirme que le médecin n'a pas le droit de "provoquer délibérément la mort". L'éthique médicale oblige également à assister une personne en péril.</a:t>
            </a:r>
          </a:p>
          <a:p>
            <a:pPr lvl="1"/>
            <a:r>
              <a:rPr lang="fr-FR" dirty="0">
                <a:cs typeface="Calibri"/>
              </a:rPr>
              <a:t>Les </a:t>
            </a:r>
            <a:r>
              <a:rPr lang="fr-FR" b="1" dirty="0">
                <a:cs typeface="Calibri"/>
              </a:rPr>
              <a:t>soins palliatifs </a:t>
            </a:r>
            <a:r>
              <a:rPr lang="fr-FR" dirty="0">
                <a:cs typeface="Calibri"/>
              </a:rPr>
              <a:t>défendent la vie jusqu'au bout, mais tout en essayant d'éviter la souffrance.</a:t>
            </a:r>
          </a:p>
          <a:p>
            <a:pPr lvl="1"/>
            <a:r>
              <a:rPr lang="fr-FR" dirty="0">
                <a:cs typeface="Calibri"/>
              </a:rPr>
              <a:t>Avec l'euthanasie, risque d'une pression sociale à demander la mort, liée à une rationalité économique pour la société.</a:t>
            </a:r>
          </a:p>
          <a:p>
            <a:pPr lvl="1"/>
            <a:r>
              <a:rPr lang="fr-FR" dirty="0">
                <a:cs typeface="Calibri"/>
              </a:rPr>
              <a:t>Cas de Vincent Humbert, euthanasie non-accordée, mais mère non condamnée : attention à chaque cas singulier.</a:t>
            </a:r>
          </a:p>
        </p:txBody>
      </p:sp>
    </p:spTree>
    <p:extLst>
      <p:ext uri="{BB962C8B-B14F-4D97-AF65-F5344CB8AC3E}">
        <p14:creationId xmlns:p14="http://schemas.microsoft.com/office/powerpoint/2010/main" val="11161251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8C5DBC-66CF-4AC4-81DF-FC0326BACBA0}"/>
              </a:ext>
            </a:extLst>
          </p:cNvPr>
          <p:cNvSpPr>
            <a:spLocks noGrp="1"/>
          </p:cNvSpPr>
          <p:nvPr>
            <p:ph type="title"/>
          </p:nvPr>
        </p:nvSpPr>
        <p:spPr>
          <a:xfrm>
            <a:off x="838200" y="365125"/>
            <a:ext cx="10515600" cy="796038"/>
          </a:xfrm>
        </p:spPr>
        <p:txBody>
          <a:bodyPr/>
          <a:lstStyle/>
          <a:p>
            <a:pPr algn="ctr"/>
            <a:r>
              <a:rPr lang="fr-FR" b="1" dirty="0">
                <a:cs typeface="Calibri Light"/>
              </a:rPr>
              <a:t>Le défi de la bioéthique</a:t>
            </a:r>
            <a:endParaRPr lang="fr-FR" dirty="0"/>
          </a:p>
        </p:txBody>
      </p:sp>
      <p:sp>
        <p:nvSpPr>
          <p:cNvPr id="3" name="Espace réservé du contenu 2">
            <a:extLst>
              <a:ext uri="{FF2B5EF4-FFF2-40B4-BE49-F238E27FC236}">
                <a16:creationId xmlns:a16="http://schemas.microsoft.com/office/drawing/2014/main" id="{12909037-82B9-4CC1-8134-5A5D8A3B8134}"/>
              </a:ext>
            </a:extLst>
          </p:cNvPr>
          <p:cNvSpPr>
            <a:spLocks noGrp="1"/>
          </p:cNvSpPr>
          <p:nvPr>
            <p:ph idx="1"/>
          </p:nvPr>
        </p:nvSpPr>
        <p:spPr>
          <a:xfrm>
            <a:off x="424912" y="1347761"/>
            <a:ext cx="11116643" cy="5371642"/>
          </a:xfrm>
        </p:spPr>
        <p:txBody>
          <a:bodyPr vert="horz" lIns="91440" tIns="45720" rIns="91440" bIns="45720" rtlCol="0" anchor="t">
            <a:normAutofit fontScale="62500" lnSpcReduction="20000"/>
          </a:bodyPr>
          <a:lstStyle/>
          <a:p>
            <a:pPr>
              <a:lnSpc>
                <a:spcPct val="100000"/>
              </a:lnSpc>
              <a:spcBef>
                <a:spcPts val="0"/>
              </a:spcBef>
            </a:pPr>
            <a:r>
              <a:rPr lang="en-US" b="1" dirty="0">
                <a:ea typeface="+mn-lt"/>
                <a:cs typeface="+mn-lt"/>
              </a:rPr>
              <a:t>les </a:t>
            </a:r>
            <a:r>
              <a:rPr lang="en-US" b="1" dirty="0" err="1">
                <a:ea typeface="+mn-lt"/>
                <a:cs typeface="+mn-lt"/>
              </a:rPr>
              <a:t>défi</a:t>
            </a:r>
            <a:r>
              <a:rPr lang="en-US" b="1" dirty="0">
                <a:ea typeface="+mn-lt"/>
                <a:cs typeface="+mn-lt"/>
              </a:rPr>
              <a:t> des </a:t>
            </a:r>
            <a:r>
              <a:rPr lang="en-US" b="1" dirty="0" err="1">
                <a:ea typeface="+mn-lt"/>
                <a:cs typeface="+mn-lt"/>
              </a:rPr>
              <a:t>nouvelles</a:t>
            </a:r>
            <a:r>
              <a:rPr lang="en-US" b="1" dirty="0">
                <a:ea typeface="+mn-lt"/>
                <a:cs typeface="+mn-lt"/>
              </a:rPr>
              <a:t> technologies du vivant : </a:t>
            </a:r>
            <a:endParaRPr lang="en-US">
              <a:ea typeface="+mn-lt"/>
              <a:cs typeface="+mn-lt"/>
            </a:endParaRPr>
          </a:p>
          <a:p>
            <a:pPr lvl="1">
              <a:lnSpc>
                <a:spcPct val="100000"/>
              </a:lnSpc>
              <a:spcBef>
                <a:spcPts val="0"/>
              </a:spcBef>
            </a:pPr>
            <a:r>
              <a:rPr lang="en-US" b="1" dirty="0">
                <a:ea typeface="+mn-lt"/>
                <a:cs typeface="+mn-lt"/>
              </a:rPr>
              <a:t>"</a:t>
            </a:r>
            <a:r>
              <a:rPr lang="en-US" dirty="0">
                <a:ea typeface="+mn-lt"/>
                <a:cs typeface="+mn-lt"/>
              </a:rPr>
              <a:t>À qui </a:t>
            </a:r>
            <a:r>
              <a:rPr lang="en-US" dirty="0" err="1">
                <a:ea typeface="+mn-lt"/>
                <a:cs typeface="+mn-lt"/>
              </a:rPr>
              <a:t>appartient</a:t>
            </a:r>
            <a:r>
              <a:rPr lang="en-US" dirty="0">
                <a:ea typeface="+mn-lt"/>
                <a:cs typeface="+mn-lt"/>
              </a:rPr>
              <a:t> </a:t>
            </a:r>
            <a:r>
              <a:rPr lang="en-US" dirty="0" err="1">
                <a:ea typeface="+mn-lt"/>
                <a:cs typeface="+mn-lt"/>
              </a:rPr>
              <a:t>l'enfant</a:t>
            </a:r>
            <a:r>
              <a:rPr lang="en-US" dirty="0">
                <a:ea typeface="+mn-lt"/>
                <a:cs typeface="+mn-lt"/>
              </a:rPr>
              <a:t> </a:t>
            </a:r>
            <a:r>
              <a:rPr lang="en-US" dirty="0" err="1">
                <a:ea typeface="+mn-lt"/>
                <a:cs typeface="+mn-lt"/>
              </a:rPr>
              <a:t>conçu</a:t>
            </a:r>
            <a:r>
              <a:rPr lang="en-US" dirty="0">
                <a:ea typeface="+mn-lt"/>
                <a:cs typeface="+mn-lt"/>
              </a:rPr>
              <a:t> par FIV pour un couple </a:t>
            </a:r>
            <a:r>
              <a:rPr lang="en-US" dirty="0" err="1">
                <a:ea typeface="+mn-lt"/>
                <a:cs typeface="+mn-lt"/>
              </a:rPr>
              <a:t>stérile</a:t>
            </a:r>
            <a:r>
              <a:rPr lang="en-US" dirty="0">
                <a:ea typeface="+mn-lt"/>
                <a:cs typeface="+mn-lt"/>
              </a:rPr>
              <a:t>, et </a:t>
            </a:r>
            <a:r>
              <a:rPr lang="en-US" dirty="0" err="1">
                <a:ea typeface="+mn-lt"/>
                <a:cs typeface="+mn-lt"/>
              </a:rPr>
              <a:t>transféré</a:t>
            </a:r>
            <a:r>
              <a:rPr lang="en-US" dirty="0">
                <a:ea typeface="+mn-lt"/>
                <a:cs typeface="+mn-lt"/>
              </a:rPr>
              <a:t> dans le </a:t>
            </a:r>
            <a:r>
              <a:rPr lang="en-US" dirty="0" err="1">
                <a:ea typeface="+mn-lt"/>
                <a:cs typeface="+mn-lt"/>
              </a:rPr>
              <a:t>ventre</a:t>
            </a:r>
            <a:r>
              <a:rPr lang="en-US" dirty="0">
                <a:ea typeface="+mn-lt"/>
                <a:cs typeface="+mn-lt"/>
              </a:rPr>
              <a:t> </a:t>
            </a:r>
            <a:r>
              <a:rPr lang="en-US" dirty="0" err="1">
                <a:ea typeface="+mn-lt"/>
                <a:cs typeface="+mn-lt"/>
              </a:rPr>
              <a:t>d'une</a:t>
            </a:r>
            <a:r>
              <a:rPr lang="en-US" dirty="0">
                <a:ea typeface="+mn-lt"/>
                <a:cs typeface="+mn-lt"/>
              </a:rPr>
              <a:t> </a:t>
            </a:r>
            <a:r>
              <a:rPr lang="en-US" dirty="0" err="1">
                <a:ea typeface="+mn-lt"/>
                <a:cs typeface="+mn-lt"/>
              </a:rPr>
              <a:t>mère</a:t>
            </a:r>
            <a:r>
              <a:rPr lang="en-US" dirty="0">
                <a:ea typeface="+mn-lt"/>
                <a:cs typeface="+mn-lt"/>
              </a:rPr>
              <a:t> </a:t>
            </a:r>
            <a:r>
              <a:rPr lang="en-US" dirty="0" err="1">
                <a:ea typeface="+mn-lt"/>
                <a:cs typeface="+mn-lt"/>
              </a:rPr>
              <a:t>porteuse</a:t>
            </a:r>
            <a:r>
              <a:rPr lang="en-US" dirty="0">
                <a:ea typeface="+mn-lt"/>
                <a:cs typeface="+mn-lt"/>
              </a:rPr>
              <a:t> qui, </a:t>
            </a:r>
            <a:r>
              <a:rPr lang="en-US" dirty="0" err="1">
                <a:ea typeface="+mn-lt"/>
                <a:cs typeface="+mn-lt"/>
              </a:rPr>
              <a:t>finalement</a:t>
            </a:r>
            <a:r>
              <a:rPr lang="en-US" dirty="0">
                <a:ea typeface="+mn-lt"/>
                <a:cs typeface="+mn-lt"/>
              </a:rPr>
              <a:t>, au bout de </a:t>
            </a:r>
            <a:r>
              <a:rPr lang="en-US" dirty="0" err="1">
                <a:ea typeface="+mn-lt"/>
                <a:cs typeface="+mn-lt"/>
              </a:rPr>
              <a:t>ses</a:t>
            </a:r>
            <a:r>
              <a:rPr lang="en-US" dirty="0">
                <a:ea typeface="+mn-lt"/>
                <a:cs typeface="+mn-lt"/>
              </a:rPr>
              <a:t> </a:t>
            </a:r>
            <a:r>
              <a:rPr lang="en-US" dirty="0" err="1">
                <a:ea typeface="+mn-lt"/>
                <a:cs typeface="+mn-lt"/>
              </a:rPr>
              <a:t>neuf</a:t>
            </a:r>
            <a:r>
              <a:rPr lang="en-US" dirty="0">
                <a:ea typeface="+mn-lt"/>
                <a:cs typeface="+mn-lt"/>
              </a:rPr>
              <a:t> </a:t>
            </a:r>
            <a:r>
              <a:rPr lang="en-US" dirty="0" err="1">
                <a:ea typeface="+mn-lt"/>
                <a:cs typeface="+mn-lt"/>
              </a:rPr>
              <a:t>mois</a:t>
            </a:r>
            <a:r>
              <a:rPr lang="en-US" dirty="0">
                <a:ea typeface="+mn-lt"/>
                <a:cs typeface="+mn-lt"/>
              </a:rPr>
              <a:t> de </a:t>
            </a:r>
            <a:r>
              <a:rPr lang="en-US" dirty="0" err="1">
                <a:ea typeface="+mn-lt"/>
                <a:cs typeface="+mn-lt"/>
              </a:rPr>
              <a:t>grossesse</a:t>
            </a:r>
            <a:r>
              <a:rPr lang="en-US" dirty="0">
                <a:ea typeface="+mn-lt"/>
                <a:cs typeface="+mn-lt"/>
              </a:rPr>
              <a:t>, </a:t>
            </a:r>
            <a:r>
              <a:rPr lang="en-US" dirty="0" err="1">
                <a:ea typeface="+mn-lt"/>
                <a:cs typeface="+mn-lt"/>
              </a:rPr>
              <a:t>décide</a:t>
            </a:r>
            <a:r>
              <a:rPr lang="en-US" dirty="0">
                <a:ea typeface="+mn-lt"/>
                <a:cs typeface="+mn-lt"/>
              </a:rPr>
              <a:t> de le </a:t>
            </a:r>
            <a:r>
              <a:rPr lang="en-US" dirty="0" err="1">
                <a:ea typeface="+mn-lt"/>
                <a:cs typeface="+mn-lt"/>
              </a:rPr>
              <a:t>garder</a:t>
            </a:r>
            <a:r>
              <a:rPr lang="en-US" dirty="0">
                <a:ea typeface="+mn-lt"/>
                <a:cs typeface="+mn-lt"/>
              </a:rPr>
              <a:t> pour </a:t>
            </a:r>
            <a:r>
              <a:rPr lang="en-US" dirty="0" err="1">
                <a:ea typeface="+mn-lt"/>
                <a:cs typeface="+mn-lt"/>
              </a:rPr>
              <a:t>elle</a:t>
            </a:r>
            <a:r>
              <a:rPr lang="en-US" dirty="0">
                <a:ea typeface="+mn-lt"/>
                <a:cs typeface="+mn-lt"/>
              </a:rPr>
              <a:t>? Cela </a:t>
            </a:r>
            <a:r>
              <a:rPr lang="en-US" dirty="0" err="1">
                <a:ea typeface="+mn-lt"/>
                <a:cs typeface="+mn-lt"/>
              </a:rPr>
              <a:t>ressemble</a:t>
            </a:r>
            <a:r>
              <a:rPr lang="en-US" dirty="0">
                <a:ea typeface="+mn-lt"/>
                <a:cs typeface="+mn-lt"/>
              </a:rPr>
              <a:t> fort à un </a:t>
            </a:r>
            <a:r>
              <a:rPr lang="en-US" dirty="0" err="1">
                <a:ea typeface="+mn-lt"/>
                <a:cs typeface="+mn-lt"/>
              </a:rPr>
              <a:t>mauvais</a:t>
            </a:r>
            <a:r>
              <a:rPr lang="en-US" dirty="0">
                <a:ea typeface="+mn-lt"/>
                <a:cs typeface="+mn-lt"/>
              </a:rPr>
              <a:t> argument </a:t>
            </a:r>
            <a:r>
              <a:rPr lang="en-US" dirty="0" err="1">
                <a:ea typeface="+mn-lt"/>
                <a:cs typeface="+mn-lt"/>
              </a:rPr>
              <a:t>contre</a:t>
            </a:r>
            <a:r>
              <a:rPr lang="en-US" dirty="0">
                <a:ea typeface="+mn-lt"/>
                <a:cs typeface="+mn-lt"/>
              </a:rPr>
              <a:t> la </a:t>
            </a:r>
            <a:r>
              <a:rPr lang="en-US" dirty="0" err="1">
                <a:ea typeface="+mn-lt"/>
                <a:cs typeface="+mn-lt"/>
              </a:rPr>
              <a:t>légalisation</a:t>
            </a:r>
            <a:r>
              <a:rPr lang="en-US" dirty="0">
                <a:ea typeface="+mn-lt"/>
                <a:cs typeface="+mn-lt"/>
              </a:rPr>
              <a:t> de la gestation pour autrui. Il </a:t>
            </a:r>
            <a:r>
              <a:rPr lang="en-US" dirty="0" err="1">
                <a:ea typeface="+mn-lt"/>
                <a:cs typeface="+mn-lt"/>
              </a:rPr>
              <a:t>n'est</a:t>
            </a:r>
            <a:r>
              <a:rPr lang="en-US" dirty="0">
                <a:ea typeface="+mn-lt"/>
                <a:cs typeface="+mn-lt"/>
              </a:rPr>
              <a:t> </a:t>
            </a:r>
            <a:r>
              <a:rPr lang="en-US" dirty="0" err="1">
                <a:ea typeface="+mn-lt"/>
                <a:cs typeface="+mn-lt"/>
              </a:rPr>
              <a:t>pourtant</a:t>
            </a:r>
            <a:r>
              <a:rPr lang="en-US" dirty="0">
                <a:ea typeface="+mn-lt"/>
                <a:cs typeface="+mn-lt"/>
              </a:rPr>
              <a:t> pas improbable que la justice </a:t>
            </a:r>
            <a:r>
              <a:rPr lang="en-US" dirty="0" err="1">
                <a:ea typeface="+mn-lt"/>
                <a:cs typeface="+mn-lt"/>
              </a:rPr>
              <a:t>ait</a:t>
            </a:r>
            <a:r>
              <a:rPr lang="en-US" dirty="0">
                <a:ea typeface="+mn-lt"/>
                <a:cs typeface="+mn-lt"/>
              </a:rPr>
              <a:t>, chez nous </a:t>
            </a:r>
            <a:r>
              <a:rPr lang="en-US" dirty="0" err="1">
                <a:ea typeface="+mn-lt"/>
                <a:cs typeface="+mn-lt"/>
              </a:rPr>
              <a:t>comme</a:t>
            </a:r>
            <a:r>
              <a:rPr lang="en-US" dirty="0">
                <a:ea typeface="+mn-lt"/>
                <a:cs typeface="+mn-lt"/>
              </a:rPr>
              <a:t> </a:t>
            </a:r>
            <a:r>
              <a:rPr lang="en-US" dirty="0" err="1">
                <a:ea typeface="+mn-lt"/>
                <a:cs typeface="+mn-lt"/>
              </a:rPr>
              <a:t>ailleurs</a:t>
            </a:r>
            <a:r>
              <a:rPr lang="en-US" dirty="0">
                <a:ea typeface="+mn-lt"/>
                <a:cs typeface="+mn-lt"/>
              </a:rPr>
              <a:t>, à se pen </a:t>
            </a:r>
            <a:r>
              <a:rPr lang="en-US" dirty="0" err="1">
                <a:ea typeface="+mn-lt"/>
                <a:cs typeface="+mn-lt"/>
              </a:rPr>
              <a:t>cher</a:t>
            </a:r>
            <a:r>
              <a:rPr lang="en-US" dirty="0">
                <a:ea typeface="+mn-lt"/>
                <a:cs typeface="+mn-lt"/>
              </a:rPr>
              <a:t> sur de </a:t>
            </a:r>
            <a:r>
              <a:rPr lang="en-US" dirty="0" err="1">
                <a:ea typeface="+mn-lt"/>
                <a:cs typeface="+mn-lt"/>
              </a:rPr>
              <a:t>telles</a:t>
            </a:r>
            <a:r>
              <a:rPr lang="en-US" dirty="0">
                <a:ea typeface="+mn-lt"/>
                <a:cs typeface="+mn-lt"/>
              </a:rPr>
              <a:t> affaires. Dans le </a:t>
            </a:r>
            <a:r>
              <a:rPr lang="en-US" dirty="0" err="1">
                <a:ea typeface="+mn-lt"/>
                <a:cs typeface="+mn-lt"/>
              </a:rPr>
              <a:t>débat</a:t>
            </a:r>
            <a:r>
              <a:rPr lang="en-US" dirty="0">
                <a:ea typeface="+mn-lt"/>
                <a:cs typeface="+mn-lt"/>
              </a:rPr>
              <a:t> </a:t>
            </a:r>
            <a:r>
              <a:rPr lang="en-US" dirty="0" err="1">
                <a:ea typeface="+mn-lt"/>
                <a:cs typeface="+mn-lt"/>
              </a:rPr>
              <a:t>autour</a:t>
            </a:r>
            <a:r>
              <a:rPr lang="en-US" dirty="0">
                <a:ea typeface="+mn-lt"/>
                <a:cs typeface="+mn-lt"/>
              </a:rPr>
              <a:t> de la </a:t>
            </a:r>
            <a:r>
              <a:rPr lang="en-US" dirty="0" err="1">
                <a:ea typeface="+mn-lt"/>
                <a:cs typeface="+mn-lt"/>
              </a:rPr>
              <a:t>révision</a:t>
            </a:r>
            <a:r>
              <a:rPr lang="en-US" dirty="0">
                <a:ea typeface="+mn-lt"/>
                <a:cs typeface="+mn-lt"/>
              </a:rPr>
              <a:t> de la </a:t>
            </a:r>
            <a:r>
              <a:rPr lang="en-US" dirty="0" err="1">
                <a:ea typeface="+mn-lt"/>
                <a:cs typeface="+mn-lt"/>
              </a:rPr>
              <a:t>loi</a:t>
            </a:r>
            <a:r>
              <a:rPr lang="en-US" dirty="0">
                <a:ea typeface="+mn-lt"/>
                <a:cs typeface="+mn-lt"/>
              </a:rPr>
              <a:t> </a:t>
            </a:r>
            <a:r>
              <a:rPr lang="en-US" dirty="0" err="1">
                <a:ea typeface="+mn-lt"/>
                <a:cs typeface="+mn-lt"/>
              </a:rPr>
              <a:t>française</a:t>
            </a:r>
            <a:r>
              <a:rPr lang="en-US" dirty="0">
                <a:ea typeface="+mn-lt"/>
                <a:cs typeface="+mn-lt"/>
              </a:rPr>
              <a:t> de </a:t>
            </a:r>
            <a:r>
              <a:rPr lang="en-US" dirty="0" err="1">
                <a:ea typeface="+mn-lt"/>
                <a:cs typeface="+mn-lt"/>
              </a:rPr>
              <a:t>bioéthique</a:t>
            </a:r>
            <a:r>
              <a:rPr lang="en-US" dirty="0">
                <a:ea typeface="+mn-lt"/>
                <a:cs typeface="+mn-lt"/>
              </a:rPr>
              <a:t>, au </a:t>
            </a:r>
            <a:r>
              <a:rPr lang="en-US" dirty="0" err="1">
                <a:ea typeface="+mn-lt"/>
                <a:cs typeface="+mn-lt"/>
              </a:rPr>
              <a:t>cours</a:t>
            </a:r>
            <a:r>
              <a:rPr lang="en-US" dirty="0">
                <a:ea typeface="+mn-lt"/>
                <a:cs typeface="+mn-lt"/>
              </a:rPr>
              <a:t> de </a:t>
            </a:r>
            <a:r>
              <a:rPr lang="en-US" dirty="0" err="1">
                <a:ea typeface="+mn-lt"/>
                <a:cs typeface="+mn-lt"/>
              </a:rPr>
              <a:t>l'hiver</a:t>
            </a:r>
            <a:r>
              <a:rPr lang="en-US" dirty="0">
                <a:ea typeface="+mn-lt"/>
                <a:cs typeface="+mn-lt"/>
              </a:rPr>
              <a:t> 2010-2011, </a:t>
            </a:r>
            <a:r>
              <a:rPr lang="en-US" dirty="0" err="1">
                <a:ea typeface="+mn-lt"/>
                <a:cs typeface="+mn-lt"/>
              </a:rPr>
              <a:t>l'essentiel</a:t>
            </a:r>
            <a:r>
              <a:rPr lang="en-US" dirty="0">
                <a:ea typeface="+mn-lt"/>
                <a:cs typeface="+mn-lt"/>
              </a:rPr>
              <a:t> des </a:t>
            </a:r>
            <a:r>
              <a:rPr lang="en-US" dirty="0" err="1">
                <a:ea typeface="+mn-lt"/>
                <a:cs typeface="+mn-lt"/>
              </a:rPr>
              <a:t>échanges</a:t>
            </a:r>
            <a:r>
              <a:rPr lang="en-US" dirty="0">
                <a:ea typeface="+mn-lt"/>
                <a:cs typeface="+mn-lt"/>
              </a:rPr>
              <a:t> a </a:t>
            </a:r>
            <a:r>
              <a:rPr lang="en-US" dirty="0" err="1">
                <a:ea typeface="+mn-lt"/>
                <a:cs typeface="+mn-lt"/>
              </a:rPr>
              <a:t>porté</a:t>
            </a:r>
            <a:r>
              <a:rPr lang="en-US" dirty="0">
                <a:ea typeface="+mn-lt"/>
                <a:cs typeface="+mn-lt"/>
              </a:rPr>
              <a:t> sur les </a:t>
            </a:r>
            <a:r>
              <a:rPr lang="en-US" dirty="0" err="1">
                <a:ea typeface="+mn-lt"/>
                <a:cs typeface="+mn-lt"/>
              </a:rPr>
              <a:t>enjeux</a:t>
            </a:r>
            <a:r>
              <a:rPr lang="en-US" dirty="0">
                <a:ea typeface="+mn-lt"/>
                <a:cs typeface="+mn-lt"/>
              </a:rPr>
              <a:t> </a:t>
            </a:r>
            <a:r>
              <a:rPr lang="en-US" dirty="0" err="1">
                <a:ea typeface="+mn-lt"/>
                <a:cs typeface="+mn-lt"/>
              </a:rPr>
              <a:t>éthiques</a:t>
            </a:r>
            <a:r>
              <a:rPr lang="en-US" dirty="0">
                <a:ea typeface="+mn-lt"/>
                <a:cs typeface="+mn-lt"/>
              </a:rPr>
              <a:t> de </a:t>
            </a:r>
            <a:r>
              <a:rPr lang="en-US" dirty="0" err="1">
                <a:ea typeface="+mn-lt"/>
                <a:cs typeface="+mn-lt"/>
              </a:rPr>
              <a:t>l'instrumentalisation</a:t>
            </a:r>
            <a:r>
              <a:rPr lang="en-US" dirty="0">
                <a:ea typeface="+mn-lt"/>
                <a:cs typeface="+mn-lt"/>
              </a:rPr>
              <a:t> du corps, et </a:t>
            </a:r>
            <a:r>
              <a:rPr lang="en-US" dirty="0" err="1">
                <a:ea typeface="+mn-lt"/>
                <a:cs typeface="+mn-lt"/>
              </a:rPr>
              <a:t>l'on</a:t>
            </a:r>
            <a:r>
              <a:rPr lang="en-US" dirty="0">
                <a:ea typeface="+mn-lt"/>
                <a:cs typeface="+mn-lt"/>
              </a:rPr>
              <a:t> </a:t>
            </a:r>
            <a:r>
              <a:rPr lang="en-US" dirty="0" err="1">
                <a:ea typeface="+mn-lt"/>
                <a:cs typeface="+mn-lt"/>
              </a:rPr>
              <a:t>s'est</a:t>
            </a:r>
            <a:r>
              <a:rPr lang="en-US" dirty="0">
                <a:ea typeface="+mn-lt"/>
                <a:cs typeface="+mn-lt"/>
              </a:rPr>
              <a:t> </a:t>
            </a:r>
            <a:r>
              <a:rPr lang="en-US" dirty="0" err="1">
                <a:ea typeface="+mn-lt"/>
                <a:cs typeface="+mn-lt"/>
              </a:rPr>
              <a:t>moins</a:t>
            </a:r>
            <a:r>
              <a:rPr lang="en-US" dirty="0">
                <a:ea typeface="+mn-lt"/>
                <a:cs typeface="+mn-lt"/>
              </a:rPr>
              <a:t> </a:t>
            </a:r>
            <a:r>
              <a:rPr lang="en-US" dirty="0" err="1">
                <a:ea typeface="+mn-lt"/>
                <a:cs typeface="+mn-lt"/>
              </a:rPr>
              <a:t>interrogé</a:t>
            </a:r>
            <a:r>
              <a:rPr lang="en-US" dirty="0">
                <a:ea typeface="+mn-lt"/>
                <a:cs typeface="+mn-lt"/>
              </a:rPr>
              <a:t> sur les </a:t>
            </a:r>
            <a:r>
              <a:rPr lang="en-US" dirty="0" err="1">
                <a:ea typeface="+mn-lt"/>
                <a:cs typeface="+mn-lt"/>
              </a:rPr>
              <a:t>dilemmes</a:t>
            </a:r>
            <a:r>
              <a:rPr lang="en-US" dirty="0">
                <a:ea typeface="+mn-lt"/>
                <a:cs typeface="+mn-lt"/>
              </a:rPr>
              <a:t> </a:t>
            </a:r>
            <a:r>
              <a:rPr lang="en-US" dirty="0" err="1">
                <a:ea typeface="+mn-lt"/>
                <a:cs typeface="+mn-lt"/>
              </a:rPr>
              <a:t>judi</a:t>
            </a:r>
            <a:r>
              <a:rPr lang="en-US" dirty="0">
                <a:ea typeface="+mn-lt"/>
                <a:cs typeface="+mn-lt"/>
              </a:rPr>
              <a:t> </a:t>
            </a:r>
            <a:r>
              <a:rPr lang="en-US" dirty="0" err="1">
                <a:ea typeface="+mn-lt"/>
                <a:cs typeface="+mn-lt"/>
              </a:rPr>
              <a:t>ciaires</a:t>
            </a:r>
            <a:r>
              <a:rPr lang="en-US" dirty="0">
                <a:ea typeface="+mn-lt"/>
                <a:cs typeface="+mn-lt"/>
              </a:rPr>
              <a:t> que la gestation pour autrui </a:t>
            </a:r>
            <a:r>
              <a:rPr lang="en-US" dirty="0" err="1">
                <a:ea typeface="+mn-lt"/>
                <a:cs typeface="+mn-lt"/>
              </a:rPr>
              <a:t>pourrait</a:t>
            </a:r>
            <a:r>
              <a:rPr lang="en-US" dirty="0">
                <a:ea typeface="+mn-lt"/>
                <a:cs typeface="+mn-lt"/>
              </a:rPr>
              <a:t> </a:t>
            </a:r>
            <a:r>
              <a:rPr lang="en-US" dirty="0" err="1">
                <a:ea typeface="+mn-lt"/>
                <a:cs typeface="+mn-lt"/>
              </a:rPr>
              <a:t>provoquer</a:t>
            </a:r>
            <a:r>
              <a:rPr lang="en-US" dirty="0">
                <a:ea typeface="+mn-lt"/>
                <a:cs typeface="+mn-lt"/>
              </a:rPr>
              <a:t>. Mais </a:t>
            </a:r>
            <a:r>
              <a:rPr lang="en-US" dirty="0" err="1">
                <a:ea typeface="+mn-lt"/>
                <a:cs typeface="+mn-lt"/>
              </a:rPr>
              <a:t>quels</a:t>
            </a:r>
            <a:r>
              <a:rPr lang="en-US" dirty="0">
                <a:ea typeface="+mn-lt"/>
                <a:cs typeface="+mn-lt"/>
              </a:rPr>
              <a:t> </a:t>
            </a:r>
            <a:r>
              <a:rPr lang="en-US" dirty="0" err="1">
                <a:ea typeface="+mn-lt"/>
                <a:cs typeface="+mn-lt"/>
              </a:rPr>
              <a:t>seraient</a:t>
            </a:r>
            <a:r>
              <a:rPr lang="en-US" dirty="0">
                <a:ea typeface="+mn-lt"/>
                <a:cs typeface="+mn-lt"/>
              </a:rPr>
              <a:t> </a:t>
            </a:r>
            <a:r>
              <a:rPr lang="en-US" dirty="0" err="1">
                <a:ea typeface="+mn-lt"/>
                <a:cs typeface="+mn-lt"/>
              </a:rPr>
              <a:t>pourtant</a:t>
            </a:r>
            <a:r>
              <a:rPr lang="en-US" dirty="0">
                <a:ea typeface="+mn-lt"/>
                <a:cs typeface="+mn-lt"/>
              </a:rPr>
              <a:t> les </a:t>
            </a:r>
            <a:r>
              <a:rPr lang="en-US" dirty="0" err="1">
                <a:ea typeface="+mn-lt"/>
                <a:cs typeface="+mn-lt"/>
              </a:rPr>
              <a:t>justes</a:t>
            </a:r>
            <a:r>
              <a:rPr lang="en-US" dirty="0">
                <a:ea typeface="+mn-lt"/>
                <a:cs typeface="+mn-lt"/>
              </a:rPr>
              <a:t> </a:t>
            </a:r>
            <a:r>
              <a:rPr lang="en-US" dirty="0" err="1">
                <a:ea typeface="+mn-lt"/>
                <a:cs typeface="+mn-lt"/>
              </a:rPr>
              <a:t>critères</a:t>
            </a:r>
            <a:r>
              <a:rPr lang="en-US" dirty="0">
                <a:ea typeface="+mn-lt"/>
                <a:cs typeface="+mn-lt"/>
              </a:rPr>
              <a:t> pour </a:t>
            </a:r>
            <a:r>
              <a:rPr lang="en-US" dirty="0" err="1">
                <a:ea typeface="+mn-lt"/>
                <a:cs typeface="+mn-lt"/>
              </a:rPr>
              <a:t>résoudre</a:t>
            </a:r>
            <a:r>
              <a:rPr lang="en-US" dirty="0">
                <a:ea typeface="+mn-lt"/>
                <a:cs typeface="+mn-lt"/>
              </a:rPr>
              <a:t> de </a:t>
            </a:r>
            <a:r>
              <a:rPr lang="en-US" dirty="0" err="1">
                <a:ea typeface="+mn-lt"/>
                <a:cs typeface="+mn-lt"/>
              </a:rPr>
              <a:t>tels</a:t>
            </a:r>
            <a:r>
              <a:rPr lang="en-US" dirty="0">
                <a:ea typeface="+mn-lt"/>
                <a:cs typeface="+mn-lt"/>
              </a:rPr>
              <a:t> </a:t>
            </a:r>
            <a:r>
              <a:rPr lang="en-US" dirty="0" err="1">
                <a:ea typeface="+mn-lt"/>
                <a:cs typeface="+mn-lt"/>
              </a:rPr>
              <a:t>contentieux</a:t>
            </a:r>
            <a:r>
              <a:rPr lang="en-US" dirty="0">
                <a:ea typeface="+mn-lt"/>
                <a:cs typeface="+mn-lt"/>
              </a:rPr>
              <a:t> ?"(</a:t>
            </a:r>
            <a:r>
              <a:rPr lang="en-US" dirty="0" err="1">
                <a:ea typeface="+mn-lt"/>
                <a:cs typeface="+mn-lt"/>
              </a:rPr>
              <a:t>Frédériques</a:t>
            </a:r>
            <a:r>
              <a:rPr lang="en-US" dirty="0">
                <a:ea typeface="+mn-lt"/>
                <a:cs typeface="+mn-lt"/>
              </a:rPr>
              <a:t> Leichter-Flack, 2012, p. 57)</a:t>
            </a:r>
          </a:p>
          <a:p>
            <a:pPr>
              <a:lnSpc>
                <a:spcPct val="100000"/>
              </a:lnSpc>
              <a:spcBef>
                <a:spcPts val="0"/>
              </a:spcBef>
            </a:pPr>
            <a:r>
              <a:rPr lang="en-US" dirty="0">
                <a:ea typeface="+mn-lt"/>
                <a:cs typeface="+mn-lt"/>
              </a:rPr>
              <a:t>- </a:t>
            </a:r>
            <a:r>
              <a:rPr lang="en-US" dirty="0" err="1">
                <a:ea typeface="+mn-lt"/>
                <a:cs typeface="+mn-lt"/>
              </a:rPr>
              <a:t>Selon</a:t>
            </a:r>
            <a:r>
              <a:rPr lang="en-US" dirty="0">
                <a:ea typeface="+mn-lt"/>
                <a:cs typeface="+mn-lt"/>
              </a:rPr>
              <a:t> Corine </a:t>
            </a:r>
            <a:r>
              <a:rPr lang="en-US" dirty="0" err="1">
                <a:ea typeface="+mn-lt"/>
                <a:cs typeface="+mn-lt"/>
              </a:rPr>
              <a:t>Pelluchon</a:t>
            </a:r>
            <a:r>
              <a:rPr lang="en-US" dirty="0">
                <a:ea typeface="+mn-lt"/>
                <a:cs typeface="+mn-lt"/>
              </a:rPr>
              <a:t>, les </a:t>
            </a:r>
            <a:r>
              <a:rPr lang="en-US" dirty="0" err="1">
                <a:ea typeface="+mn-lt"/>
                <a:cs typeface="+mn-lt"/>
              </a:rPr>
              <a:t>insuffisances</a:t>
            </a:r>
            <a:r>
              <a:rPr lang="en-US" dirty="0">
                <a:ea typeface="+mn-lt"/>
                <a:cs typeface="+mn-lt"/>
              </a:rPr>
              <a:t> de </a:t>
            </a:r>
            <a:r>
              <a:rPr lang="en-US" dirty="0" err="1">
                <a:ea typeface="+mn-lt"/>
                <a:cs typeface="+mn-lt"/>
              </a:rPr>
              <a:t>l'éthique</a:t>
            </a:r>
            <a:r>
              <a:rPr lang="en-US" dirty="0">
                <a:ea typeface="+mn-lt"/>
                <a:cs typeface="+mn-lt"/>
              </a:rPr>
              <a:t> </a:t>
            </a:r>
            <a:r>
              <a:rPr lang="en-US" dirty="0" err="1">
                <a:ea typeface="+mn-lt"/>
                <a:cs typeface="+mn-lt"/>
              </a:rPr>
              <a:t>minimaliste</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bioéthique</a:t>
            </a:r>
            <a:r>
              <a:rPr lang="en-US" dirty="0">
                <a:ea typeface="+mn-lt"/>
                <a:cs typeface="+mn-lt"/>
              </a:rPr>
              <a:t>, </a:t>
            </a:r>
            <a:r>
              <a:rPr lang="en-US" dirty="0" err="1">
                <a:ea typeface="+mn-lt"/>
                <a:cs typeface="+mn-lt"/>
              </a:rPr>
              <a:t>parce</a:t>
            </a:r>
            <a:r>
              <a:rPr lang="en-US" dirty="0">
                <a:ea typeface="+mn-lt"/>
                <a:cs typeface="+mn-lt"/>
              </a:rPr>
              <a:t> </a:t>
            </a:r>
            <a:r>
              <a:rPr lang="en-US" dirty="0" err="1">
                <a:ea typeface="+mn-lt"/>
                <a:cs typeface="+mn-lt"/>
              </a:rPr>
              <a:t>qu'ils</a:t>
            </a:r>
            <a:r>
              <a:rPr lang="en-US" dirty="0">
                <a:ea typeface="+mn-lt"/>
                <a:cs typeface="+mn-lt"/>
              </a:rPr>
              <a:t> </a:t>
            </a:r>
            <a:r>
              <a:rPr lang="en-US" dirty="0" err="1">
                <a:ea typeface="+mn-lt"/>
                <a:cs typeface="+mn-lt"/>
              </a:rPr>
              <a:t>ont</a:t>
            </a:r>
            <a:r>
              <a:rPr lang="en-US" dirty="0">
                <a:ea typeface="+mn-lt"/>
                <a:cs typeface="+mn-lt"/>
              </a:rPr>
              <a:t> </a:t>
            </a:r>
            <a:r>
              <a:rPr lang="en-US" dirty="0" err="1">
                <a:ea typeface="+mn-lt"/>
                <a:cs typeface="+mn-lt"/>
              </a:rPr>
              <a:t>une</a:t>
            </a:r>
            <a:r>
              <a:rPr lang="en-US" dirty="0">
                <a:ea typeface="+mn-lt"/>
                <a:cs typeface="+mn-lt"/>
              </a:rPr>
              <a:t> implication sur les institutions et le </a:t>
            </a:r>
            <a:r>
              <a:rPr lang="en-US" dirty="0" err="1">
                <a:ea typeface="+mn-lt"/>
                <a:cs typeface="+mn-lt"/>
              </a:rPr>
              <a:t>sens</a:t>
            </a:r>
            <a:r>
              <a:rPr lang="en-US" dirty="0">
                <a:ea typeface="+mn-lt"/>
                <a:cs typeface="+mn-lt"/>
              </a:rPr>
              <a:t> que nous </a:t>
            </a:r>
            <a:r>
              <a:rPr lang="en-US" dirty="0" err="1">
                <a:ea typeface="+mn-lt"/>
                <a:cs typeface="+mn-lt"/>
              </a:rPr>
              <a:t>souhaitons</a:t>
            </a:r>
            <a:r>
              <a:rPr lang="en-US" dirty="0">
                <a:ea typeface="+mn-lt"/>
                <a:cs typeface="+mn-lt"/>
              </a:rPr>
              <a:t> </a:t>
            </a:r>
            <a:r>
              <a:rPr lang="en-US" dirty="0" err="1">
                <a:ea typeface="+mn-lt"/>
                <a:cs typeface="+mn-lt"/>
              </a:rPr>
              <a:t>leur</a:t>
            </a:r>
            <a:r>
              <a:rPr lang="en-US" dirty="0">
                <a:ea typeface="+mn-lt"/>
                <a:cs typeface="+mn-lt"/>
              </a:rPr>
              <a:t> donner :</a:t>
            </a:r>
          </a:p>
          <a:p>
            <a:pPr lvl="2">
              <a:lnSpc>
                <a:spcPct val="100000"/>
              </a:lnSpc>
              <a:spcBef>
                <a:spcPts val="0"/>
              </a:spcBef>
            </a:pPr>
            <a:r>
              <a:rPr lang="en-US" dirty="0">
                <a:ea typeface="+mn-lt"/>
                <a:cs typeface="+mn-lt"/>
              </a:rPr>
              <a:t>"</a:t>
            </a:r>
            <a:r>
              <a:rPr lang="en-US" b="1" dirty="0" err="1">
                <a:ea typeface="+mn-lt"/>
                <a:cs typeface="+mn-lt"/>
              </a:rPr>
              <a:t>Cependant</a:t>
            </a:r>
            <a:r>
              <a:rPr lang="en-US" b="1" dirty="0">
                <a:ea typeface="+mn-lt"/>
                <a:cs typeface="+mn-lt"/>
              </a:rPr>
              <a:t>, il </a:t>
            </a:r>
            <a:r>
              <a:rPr lang="en-US" b="1" dirty="0" err="1">
                <a:ea typeface="+mn-lt"/>
                <a:cs typeface="+mn-lt"/>
              </a:rPr>
              <a:t>n’est</a:t>
            </a:r>
            <a:r>
              <a:rPr lang="en-US" b="1" dirty="0">
                <a:ea typeface="+mn-lt"/>
                <a:cs typeface="+mn-lt"/>
              </a:rPr>
              <a:t> pas </a:t>
            </a:r>
            <a:r>
              <a:rPr lang="en-US" b="1" dirty="0" err="1">
                <a:ea typeface="+mn-lt"/>
                <a:cs typeface="+mn-lt"/>
              </a:rPr>
              <a:t>sûr</a:t>
            </a:r>
            <a:r>
              <a:rPr lang="en-US" b="1" dirty="0">
                <a:ea typeface="+mn-lt"/>
                <a:cs typeface="+mn-lt"/>
              </a:rPr>
              <a:t> que </a:t>
            </a:r>
            <a:r>
              <a:rPr lang="en-US" b="1" dirty="0" err="1">
                <a:ea typeface="+mn-lt"/>
                <a:cs typeface="+mn-lt"/>
              </a:rPr>
              <a:t>l’éthique</a:t>
            </a:r>
            <a:r>
              <a:rPr lang="en-US" b="1" dirty="0">
                <a:ea typeface="+mn-lt"/>
                <a:cs typeface="+mn-lt"/>
              </a:rPr>
              <a:t> </a:t>
            </a:r>
            <a:r>
              <a:rPr lang="en-US" b="1" dirty="0" err="1">
                <a:ea typeface="+mn-lt"/>
                <a:cs typeface="+mn-lt"/>
              </a:rPr>
              <a:t>minimaliste</a:t>
            </a:r>
            <a:r>
              <a:rPr lang="en-US" b="1" dirty="0">
                <a:ea typeface="+mn-lt"/>
                <a:cs typeface="+mn-lt"/>
              </a:rPr>
              <a:t> </a:t>
            </a:r>
            <a:r>
              <a:rPr lang="en-US" b="1" dirty="0" err="1">
                <a:ea typeface="+mn-lt"/>
                <a:cs typeface="+mn-lt"/>
              </a:rPr>
              <a:t>soit</a:t>
            </a:r>
            <a:r>
              <a:rPr lang="en-US" b="1" dirty="0">
                <a:ea typeface="+mn-lt"/>
                <a:cs typeface="+mn-lt"/>
              </a:rPr>
              <a:t> suffisante </a:t>
            </a:r>
            <a:r>
              <a:rPr lang="en-US" b="1" dirty="0" err="1">
                <a:ea typeface="+mn-lt"/>
                <a:cs typeface="+mn-lt"/>
              </a:rPr>
              <a:t>quand</a:t>
            </a:r>
            <a:r>
              <a:rPr lang="en-US" b="1" dirty="0">
                <a:ea typeface="+mn-lt"/>
                <a:cs typeface="+mn-lt"/>
              </a:rPr>
              <a:t> nous </a:t>
            </a:r>
            <a:r>
              <a:rPr lang="en-US" b="1" dirty="0" err="1">
                <a:ea typeface="+mn-lt"/>
                <a:cs typeface="+mn-lt"/>
              </a:rPr>
              <a:t>examinons</a:t>
            </a:r>
            <a:r>
              <a:rPr lang="en-US" b="1" dirty="0">
                <a:ea typeface="+mn-lt"/>
                <a:cs typeface="+mn-lt"/>
              </a:rPr>
              <a:t> des </a:t>
            </a:r>
            <a:r>
              <a:rPr lang="en-US" b="1" dirty="0" err="1">
                <a:ea typeface="+mn-lt"/>
                <a:cs typeface="+mn-lt"/>
              </a:rPr>
              <a:t>problèmes</a:t>
            </a:r>
            <a:r>
              <a:rPr lang="en-US" b="1" dirty="0">
                <a:ea typeface="+mn-lt"/>
                <a:cs typeface="+mn-lt"/>
              </a:rPr>
              <a:t> qui </a:t>
            </a:r>
            <a:r>
              <a:rPr lang="en-US" b="1" dirty="0" err="1">
                <a:ea typeface="+mn-lt"/>
                <a:cs typeface="+mn-lt"/>
              </a:rPr>
              <a:t>vont</a:t>
            </a:r>
            <a:r>
              <a:rPr lang="en-US" b="1" dirty="0">
                <a:ea typeface="+mn-lt"/>
                <a:cs typeface="+mn-lt"/>
              </a:rPr>
              <a:t> au-</a:t>
            </a:r>
            <a:r>
              <a:rPr lang="en-US" b="1" dirty="0" err="1">
                <a:ea typeface="+mn-lt"/>
                <a:cs typeface="+mn-lt"/>
              </a:rPr>
              <a:t>delà</a:t>
            </a:r>
            <a:r>
              <a:rPr lang="en-US" b="1" dirty="0">
                <a:ea typeface="+mn-lt"/>
                <a:cs typeface="+mn-lt"/>
              </a:rPr>
              <a:t> de la coexistence </a:t>
            </a:r>
            <a:r>
              <a:rPr lang="en-US" b="1" dirty="0" err="1">
                <a:ea typeface="+mn-lt"/>
                <a:cs typeface="+mn-lt"/>
              </a:rPr>
              <a:t>pacifique</a:t>
            </a:r>
            <a:r>
              <a:rPr lang="en-US" b="1" dirty="0">
                <a:ea typeface="+mn-lt"/>
                <a:cs typeface="+mn-lt"/>
              </a:rPr>
              <a:t> des </a:t>
            </a:r>
            <a:r>
              <a:rPr lang="en-US" b="1" dirty="0" err="1">
                <a:ea typeface="+mn-lt"/>
                <a:cs typeface="+mn-lt"/>
              </a:rPr>
              <a:t>libertés</a:t>
            </a:r>
            <a:r>
              <a:rPr lang="en-US" b="1" dirty="0">
                <a:ea typeface="+mn-lt"/>
                <a:cs typeface="+mn-lt"/>
              </a:rPr>
              <a:t> et </a:t>
            </a:r>
            <a:r>
              <a:rPr lang="en-US" b="1" dirty="0" err="1">
                <a:ea typeface="+mn-lt"/>
                <a:cs typeface="+mn-lt"/>
              </a:rPr>
              <a:t>souhaitons</a:t>
            </a:r>
            <a:r>
              <a:rPr lang="en-US" b="1" dirty="0">
                <a:ea typeface="+mn-lt"/>
                <a:cs typeface="+mn-lt"/>
              </a:rPr>
              <a:t> </a:t>
            </a:r>
            <a:r>
              <a:rPr lang="en-US" b="1" dirty="0" err="1">
                <a:ea typeface="+mn-lt"/>
                <a:cs typeface="+mn-lt"/>
              </a:rPr>
              <a:t>parvenir</a:t>
            </a:r>
            <a:r>
              <a:rPr lang="en-US" b="1" dirty="0">
                <a:ea typeface="+mn-lt"/>
                <a:cs typeface="+mn-lt"/>
              </a:rPr>
              <a:t> à </a:t>
            </a:r>
            <a:r>
              <a:rPr lang="en-US" b="1" dirty="0" err="1">
                <a:ea typeface="+mn-lt"/>
                <a:cs typeface="+mn-lt"/>
              </a:rPr>
              <a:t>une</a:t>
            </a:r>
            <a:r>
              <a:rPr lang="en-US" b="1" dirty="0">
                <a:ea typeface="+mn-lt"/>
                <a:cs typeface="+mn-lt"/>
              </a:rPr>
              <a:t> </a:t>
            </a:r>
            <a:r>
              <a:rPr lang="en-US" b="1" dirty="0" err="1">
                <a:ea typeface="+mn-lt"/>
                <a:cs typeface="+mn-lt"/>
              </a:rPr>
              <a:t>législation</a:t>
            </a:r>
            <a:r>
              <a:rPr lang="en-US" b="1" dirty="0">
                <a:ea typeface="+mn-lt"/>
                <a:cs typeface="+mn-lt"/>
              </a:rPr>
              <a:t> </a:t>
            </a:r>
            <a:r>
              <a:rPr lang="en-US" b="1" dirty="0" err="1">
                <a:ea typeface="+mn-lt"/>
                <a:cs typeface="+mn-lt"/>
              </a:rPr>
              <a:t>adaptée</a:t>
            </a:r>
            <a:r>
              <a:rPr lang="en-US" b="1" dirty="0">
                <a:ea typeface="+mn-lt"/>
                <a:cs typeface="+mn-lt"/>
              </a:rPr>
              <a:t>. Or, </a:t>
            </a:r>
            <a:r>
              <a:rPr lang="en-US" b="1" dirty="0" err="1">
                <a:ea typeface="+mn-lt"/>
                <a:cs typeface="+mn-lt"/>
              </a:rPr>
              <a:t>c’est</a:t>
            </a:r>
            <a:r>
              <a:rPr lang="en-US" b="1" dirty="0">
                <a:ea typeface="+mn-lt"/>
                <a:cs typeface="+mn-lt"/>
              </a:rPr>
              <a:t> le </a:t>
            </a:r>
            <a:r>
              <a:rPr lang="en-US" b="1" dirty="0" err="1">
                <a:ea typeface="+mn-lt"/>
                <a:cs typeface="+mn-lt"/>
              </a:rPr>
              <a:t>cas</a:t>
            </a:r>
            <a:r>
              <a:rPr lang="en-US" b="1" dirty="0">
                <a:ea typeface="+mn-lt"/>
                <a:cs typeface="+mn-lt"/>
              </a:rPr>
              <a:t> de </a:t>
            </a:r>
            <a:r>
              <a:rPr lang="en-US" b="1" dirty="0" err="1">
                <a:ea typeface="+mn-lt"/>
                <a:cs typeface="+mn-lt"/>
              </a:rPr>
              <a:t>nombreuses</a:t>
            </a:r>
            <a:r>
              <a:rPr lang="en-US" b="1" dirty="0">
                <a:ea typeface="+mn-lt"/>
                <a:cs typeface="+mn-lt"/>
              </a:rPr>
              <a:t> questions </a:t>
            </a:r>
            <a:r>
              <a:rPr lang="en-US" b="1" dirty="0" err="1">
                <a:ea typeface="+mn-lt"/>
                <a:cs typeface="+mn-lt"/>
              </a:rPr>
              <a:t>dites</a:t>
            </a:r>
            <a:r>
              <a:rPr lang="en-US" b="1" dirty="0">
                <a:ea typeface="+mn-lt"/>
                <a:cs typeface="+mn-lt"/>
              </a:rPr>
              <a:t> de </a:t>
            </a:r>
            <a:r>
              <a:rPr lang="en-US" b="1" dirty="0" err="1">
                <a:ea typeface="+mn-lt"/>
                <a:cs typeface="+mn-lt"/>
              </a:rPr>
              <a:t>bioéthique</a:t>
            </a:r>
            <a:r>
              <a:rPr lang="en-US" b="1" dirty="0">
                <a:ea typeface="+mn-lt"/>
                <a:cs typeface="+mn-lt"/>
              </a:rPr>
              <a:t>.</a:t>
            </a:r>
            <a:endParaRPr lang="en-US">
              <a:ea typeface="+mn-lt"/>
              <a:cs typeface="+mn-lt"/>
            </a:endParaRPr>
          </a:p>
          <a:p>
            <a:pPr lvl="2">
              <a:lnSpc>
                <a:spcPct val="100000"/>
              </a:lnSpc>
              <a:spcBef>
                <a:spcPts val="0"/>
              </a:spcBef>
            </a:pPr>
            <a:r>
              <a:rPr lang="en-US" dirty="0">
                <a:ea typeface="+mn-lt"/>
                <a:cs typeface="+mn-lt"/>
              </a:rPr>
              <a:t>En </a:t>
            </a:r>
            <a:r>
              <a:rPr lang="en-US" dirty="0" err="1">
                <a:ea typeface="+mn-lt"/>
                <a:cs typeface="+mn-lt"/>
              </a:rPr>
              <a:t>effet</a:t>
            </a:r>
            <a:r>
              <a:rPr lang="en-US" dirty="0">
                <a:ea typeface="+mn-lt"/>
                <a:cs typeface="+mn-lt"/>
              </a:rPr>
              <a:t>, </a:t>
            </a:r>
            <a:r>
              <a:rPr lang="en-US" dirty="0" err="1">
                <a:ea typeface="+mn-lt"/>
                <a:cs typeface="+mn-lt"/>
              </a:rPr>
              <a:t>l’euthanasie</a:t>
            </a:r>
            <a:r>
              <a:rPr lang="en-US" dirty="0">
                <a:ea typeface="+mn-lt"/>
                <a:cs typeface="+mn-lt"/>
              </a:rPr>
              <a:t> et le suicide </a:t>
            </a:r>
            <a:r>
              <a:rPr lang="en-US" dirty="0" err="1">
                <a:ea typeface="+mn-lt"/>
                <a:cs typeface="+mn-lt"/>
              </a:rPr>
              <a:t>assisté</a:t>
            </a:r>
            <a:r>
              <a:rPr lang="en-US" dirty="0">
                <a:ea typeface="+mn-lt"/>
                <a:cs typeface="+mn-lt"/>
              </a:rPr>
              <a:t> ne </a:t>
            </a:r>
            <a:r>
              <a:rPr lang="en-US" dirty="0" err="1">
                <a:ea typeface="+mn-lt"/>
                <a:cs typeface="+mn-lt"/>
              </a:rPr>
              <a:t>renvoient</a:t>
            </a:r>
            <a:r>
              <a:rPr lang="en-US" dirty="0">
                <a:ea typeface="+mn-lt"/>
                <a:cs typeface="+mn-lt"/>
              </a:rPr>
              <a:t> pas </a:t>
            </a:r>
            <a:r>
              <a:rPr lang="en-US" dirty="0" err="1">
                <a:ea typeface="+mn-lt"/>
                <a:cs typeface="+mn-lt"/>
              </a:rPr>
              <a:t>seulement</a:t>
            </a:r>
            <a:r>
              <a:rPr lang="en-US" dirty="0">
                <a:ea typeface="+mn-lt"/>
                <a:cs typeface="+mn-lt"/>
              </a:rPr>
              <a:t> au droit de </a:t>
            </a:r>
            <a:r>
              <a:rPr lang="en-US" dirty="0" err="1">
                <a:ea typeface="+mn-lt"/>
                <a:cs typeface="+mn-lt"/>
              </a:rPr>
              <a:t>l’individu</a:t>
            </a:r>
            <a:r>
              <a:rPr lang="en-US" dirty="0">
                <a:ea typeface="+mn-lt"/>
                <a:cs typeface="+mn-lt"/>
              </a:rPr>
              <a:t> à </a:t>
            </a:r>
            <a:r>
              <a:rPr lang="en-US" dirty="0" err="1">
                <a:ea typeface="+mn-lt"/>
                <a:cs typeface="+mn-lt"/>
              </a:rPr>
              <a:t>décider</a:t>
            </a:r>
            <a:r>
              <a:rPr lang="en-US" dirty="0">
                <a:ea typeface="+mn-lt"/>
                <a:cs typeface="+mn-lt"/>
              </a:rPr>
              <a:t> du jour et de </a:t>
            </a:r>
            <a:r>
              <a:rPr lang="en-US" dirty="0" err="1">
                <a:ea typeface="+mn-lt"/>
                <a:cs typeface="+mn-lt"/>
              </a:rPr>
              <a:t>l’heure</a:t>
            </a:r>
            <a:r>
              <a:rPr lang="en-US" dirty="0">
                <a:ea typeface="+mn-lt"/>
                <a:cs typeface="+mn-lt"/>
              </a:rPr>
              <a:t> de </a:t>
            </a:r>
            <a:r>
              <a:rPr lang="en-US" dirty="0" err="1">
                <a:ea typeface="+mn-lt"/>
                <a:cs typeface="+mn-lt"/>
              </a:rPr>
              <a:t>sa</a:t>
            </a:r>
            <a:r>
              <a:rPr lang="en-US" dirty="0">
                <a:ea typeface="+mn-lt"/>
                <a:cs typeface="+mn-lt"/>
              </a:rPr>
              <a:t> mort, </a:t>
            </a:r>
            <a:r>
              <a:rPr lang="en-US" dirty="0" err="1">
                <a:ea typeface="+mn-lt"/>
                <a:cs typeface="+mn-lt"/>
              </a:rPr>
              <a:t>mais</a:t>
            </a:r>
            <a:r>
              <a:rPr lang="en-US" dirty="0">
                <a:ea typeface="+mn-lt"/>
                <a:cs typeface="+mn-lt"/>
              </a:rPr>
              <a:t>, à la </a:t>
            </a:r>
            <a:r>
              <a:rPr lang="en-US" dirty="0" err="1">
                <a:ea typeface="+mn-lt"/>
                <a:cs typeface="+mn-lt"/>
              </a:rPr>
              <a:t>différence</a:t>
            </a:r>
            <a:r>
              <a:rPr lang="en-US" dirty="0">
                <a:ea typeface="+mn-lt"/>
                <a:cs typeface="+mn-lt"/>
              </a:rPr>
              <a:t> du suicide qui </a:t>
            </a:r>
            <a:r>
              <a:rPr lang="en-US" dirty="0" err="1">
                <a:ea typeface="+mn-lt"/>
                <a:cs typeface="+mn-lt"/>
              </a:rPr>
              <a:t>est</a:t>
            </a:r>
            <a:r>
              <a:rPr lang="en-US" dirty="0">
                <a:ea typeface="+mn-lt"/>
                <a:cs typeface="+mn-lt"/>
              </a:rPr>
              <a:t> un </a:t>
            </a:r>
            <a:r>
              <a:rPr lang="en-US" dirty="0" err="1">
                <a:ea typeface="+mn-lt"/>
                <a:cs typeface="+mn-lt"/>
              </a:rPr>
              <a:t>acte</a:t>
            </a:r>
            <a:r>
              <a:rPr lang="en-US" dirty="0">
                <a:ea typeface="+mn-lt"/>
                <a:cs typeface="+mn-lt"/>
              </a:rPr>
              <a:t> </a:t>
            </a:r>
            <a:r>
              <a:rPr lang="en-US" dirty="0" err="1">
                <a:ea typeface="+mn-lt"/>
                <a:cs typeface="+mn-lt"/>
              </a:rPr>
              <a:t>privé</a:t>
            </a:r>
            <a:r>
              <a:rPr lang="en-US" dirty="0">
                <a:ea typeface="+mn-lt"/>
                <a:cs typeface="+mn-lt"/>
              </a:rPr>
              <a:t>, </a:t>
            </a:r>
            <a:r>
              <a:rPr lang="en-US" dirty="0" err="1">
                <a:ea typeface="+mn-lt"/>
                <a:cs typeface="+mn-lt"/>
              </a:rPr>
              <a:t>ils</a:t>
            </a:r>
            <a:r>
              <a:rPr lang="en-US" dirty="0">
                <a:ea typeface="+mn-lt"/>
                <a:cs typeface="+mn-lt"/>
              </a:rPr>
              <a:t> </a:t>
            </a:r>
            <a:r>
              <a:rPr lang="en-US" dirty="0" err="1">
                <a:ea typeface="+mn-lt"/>
                <a:cs typeface="+mn-lt"/>
              </a:rPr>
              <a:t>impliquent</a:t>
            </a:r>
            <a:r>
              <a:rPr lang="en-US" dirty="0">
                <a:ea typeface="+mn-lt"/>
                <a:cs typeface="+mn-lt"/>
              </a:rPr>
              <a:t> </a:t>
            </a:r>
            <a:r>
              <a:rPr lang="en-US" dirty="0" err="1">
                <a:ea typeface="+mn-lt"/>
                <a:cs typeface="+mn-lt"/>
              </a:rPr>
              <a:t>une</a:t>
            </a:r>
            <a:r>
              <a:rPr lang="en-US" dirty="0">
                <a:ea typeface="+mn-lt"/>
                <a:cs typeface="+mn-lt"/>
              </a:rPr>
              <a:t> structure de </a:t>
            </a:r>
            <a:r>
              <a:rPr lang="en-US" dirty="0" err="1">
                <a:ea typeface="+mn-lt"/>
                <a:cs typeface="+mn-lt"/>
              </a:rPr>
              <a:t>soins</a:t>
            </a:r>
            <a:r>
              <a:rPr lang="en-US" dirty="0">
                <a:ea typeface="+mn-lt"/>
                <a:cs typeface="+mn-lt"/>
              </a:rPr>
              <a:t> et </a:t>
            </a:r>
            <a:r>
              <a:rPr lang="en-US" dirty="0" err="1">
                <a:ea typeface="+mn-lt"/>
                <a:cs typeface="+mn-lt"/>
              </a:rPr>
              <a:t>ont</a:t>
            </a:r>
            <a:r>
              <a:rPr lang="en-US" dirty="0">
                <a:ea typeface="+mn-lt"/>
                <a:cs typeface="+mn-lt"/>
              </a:rPr>
              <a:t> un impact sur les pratiques, sur les </a:t>
            </a:r>
            <a:r>
              <a:rPr lang="en-US" dirty="0" err="1">
                <a:ea typeface="+mn-lt"/>
                <a:cs typeface="+mn-lt"/>
              </a:rPr>
              <a:t>différents</a:t>
            </a:r>
            <a:r>
              <a:rPr lang="en-US" dirty="0">
                <a:ea typeface="+mn-lt"/>
                <a:cs typeface="+mn-lt"/>
              </a:rPr>
              <a:t> </a:t>
            </a:r>
            <a:r>
              <a:rPr lang="en-US" dirty="0" err="1">
                <a:ea typeface="+mn-lt"/>
                <a:cs typeface="+mn-lt"/>
              </a:rPr>
              <a:t>acteurs</a:t>
            </a:r>
            <a:r>
              <a:rPr lang="en-US" dirty="0">
                <a:ea typeface="+mn-lt"/>
                <a:cs typeface="+mn-lt"/>
              </a:rPr>
              <a:t> </a:t>
            </a:r>
            <a:r>
              <a:rPr lang="en-US" dirty="0" err="1">
                <a:ea typeface="+mn-lt"/>
                <a:cs typeface="+mn-lt"/>
              </a:rPr>
              <a:t>ainsi</a:t>
            </a:r>
            <a:r>
              <a:rPr lang="en-US" dirty="0">
                <a:ea typeface="+mn-lt"/>
                <a:cs typeface="+mn-lt"/>
              </a:rPr>
              <a:t> que sur le </a:t>
            </a:r>
            <a:r>
              <a:rPr lang="en-US" dirty="0" err="1">
                <a:ea typeface="+mn-lt"/>
                <a:cs typeface="+mn-lt"/>
              </a:rPr>
              <a:t>sens</a:t>
            </a:r>
            <a:r>
              <a:rPr lang="en-US" dirty="0">
                <a:ea typeface="+mn-lt"/>
                <a:cs typeface="+mn-lt"/>
              </a:rPr>
              <a:t> du </a:t>
            </a:r>
            <a:r>
              <a:rPr lang="en-US" dirty="0" err="1">
                <a:ea typeface="+mn-lt"/>
                <a:cs typeface="+mn-lt"/>
              </a:rPr>
              <a:t>soin</a:t>
            </a:r>
            <a:r>
              <a:rPr lang="en-US" dirty="0">
                <a:ea typeface="+mn-lt"/>
                <a:cs typeface="+mn-lt"/>
              </a:rPr>
              <a:t>. De </a:t>
            </a:r>
            <a:r>
              <a:rPr lang="en-US" dirty="0" err="1">
                <a:ea typeface="+mn-lt"/>
                <a:cs typeface="+mn-lt"/>
              </a:rPr>
              <a:t>même</a:t>
            </a:r>
            <a:r>
              <a:rPr lang="en-US" dirty="0">
                <a:ea typeface="+mn-lt"/>
                <a:cs typeface="+mn-lt"/>
              </a:rPr>
              <a:t>, les </a:t>
            </a:r>
            <a:r>
              <a:rPr lang="en-US" dirty="0" err="1">
                <a:ea typeface="+mn-lt"/>
                <a:cs typeface="+mn-lt"/>
              </a:rPr>
              <a:t>thérapies</a:t>
            </a:r>
            <a:r>
              <a:rPr lang="en-US" dirty="0">
                <a:ea typeface="+mn-lt"/>
                <a:cs typeface="+mn-lt"/>
              </a:rPr>
              <a:t> </a:t>
            </a:r>
            <a:r>
              <a:rPr lang="en-US" dirty="0" err="1">
                <a:ea typeface="+mn-lt"/>
                <a:cs typeface="+mn-lt"/>
              </a:rPr>
              <a:t>géniques</a:t>
            </a:r>
            <a:r>
              <a:rPr lang="en-US" dirty="0">
                <a:ea typeface="+mn-lt"/>
                <a:cs typeface="+mn-lt"/>
              </a:rPr>
              <a:t> </a:t>
            </a:r>
            <a:r>
              <a:rPr lang="en-US" dirty="0" err="1">
                <a:ea typeface="+mn-lt"/>
                <a:cs typeface="+mn-lt"/>
              </a:rPr>
              <a:t>somatiques</a:t>
            </a:r>
            <a:r>
              <a:rPr lang="en-US" dirty="0">
                <a:ea typeface="+mn-lt"/>
                <a:cs typeface="+mn-lt"/>
              </a:rPr>
              <a:t> et </a:t>
            </a:r>
            <a:r>
              <a:rPr lang="en-US" dirty="0" err="1">
                <a:ea typeface="+mn-lt"/>
                <a:cs typeface="+mn-lt"/>
              </a:rPr>
              <a:t>germinales</a:t>
            </a:r>
            <a:r>
              <a:rPr lang="en-US" dirty="0">
                <a:ea typeface="+mn-lt"/>
                <a:cs typeface="+mn-lt"/>
              </a:rPr>
              <a:t> et le </a:t>
            </a:r>
            <a:r>
              <a:rPr lang="en-US" dirty="0" err="1">
                <a:ea typeface="+mn-lt"/>
                <a:cs typeface="+mn-lt"/>
              </a:rPr>
              <a:t>clonage</a:t>
            </a:r>
            <a:r>
              <a:rPr lang="en-US" dirty="0">
                <a:ea typeface="+mn-lt"/>
                <a:cs typeface="+mn-lt"/>
              </a:rPr>
              <a:t> ne </a:t>
            </a:r>
            <a:r>
              <a:rPr lang="en-US" dirty="0" err="1">
                <a:ea typeface="+mn-lt"/>
                <a:cs typeface="+mn-lt"/>
              </a:rPr>
              <a:t>peuvent</a:t>
            </a:r>
            <a:r>
              <a:rPr lang="en-US" dirty="0">
                <a:ea typeface="+mn-lt"/>
                <a:cs typeface="+mn-lt"/>
              </a:rPr>
              <a:t> </a:t>
            </a:r>
            <a:r>
              <a:rPr lang="en-US" dirty="0" err="1">
                <a:ea typeface="+mn-lt"/>
                <a:cs typeface="+mn-lt"/>
              </a:rPr>
              <a:t>être</a:t>
            </a:r>
            <a:r>
              <a:rPr lang="en-US" dirty="0">
                <a:ea typeface="+mn-lt"/>
                <a:cs typeface="+mn-lt"/>
              </a:rPr>
              <a:t> </a:t>
            </a:r>
            <a:r>
              <a:rPr lang="en-US" dirty="0" err="1">
                <a:ea typeface="+mn-lt"/>
                <a:cs typeface="+mn-lt"/>
              </a:rPr>
              <a:t>convenablement</a:t>
            </a:r>
            <a:r>
              <a:rPr lang="en-US" dirty="0">
                <a:ea typeface="+mn-lt"/>
                <a:cs typeface="+mn-lt"/>
              </a:rPr>
              <a:t> </a:t>
            </a:r>
            <a:r>
              <a:rPr lang="en-US" dirty="0" err="1">
                <a:ea typeface="+mn-lt"/>
                <a:cs typeface="+mn-lt"/>
              </a:rPr>
              <a:t>appréciés</a:t>
            </a:r>
            <a:r>
              <a:rPr lang="en-US" dirty="0">
                <a:ea typeface="+mn-lt"/>
                <a:cs typeface="+mn-lt"/>
              </a:rPr>
              <a:t> </a:t>
            </a:r>
            <a:r>
              <a:rPr lang="en-US" dirty="0" err="1">
                <a:ea typeface="+mn-lt"/>
                <a:cs typeface="+mn-lt"/>
              </a:rPr>
              <a:t>si</a:t>
            </a:r>
            <a:r>
              <a:rPr lang="en-US" dirty="0">
                <a:ea typeface="+mn-lt"/>
                <a:cs typeface="+mn-lt"/>
              </a:rPr>
              <a:t> on </a:t>
            </a:r>
            <a:r>
              <a:rPr lang="en-US" dirty="0" err="1">
                <a:ea typeface="+mn-lt"/>
                <a:cs typeface="+mn-lt"/>
              </a:rPr>
              <a:t>s’en</a:t>
            </a:r>
            <a:r>
              <a:rPr lang="en-US" dirty="0">
                <a:ea typeface="+mn-lt"/>
                <a:cs typeface="+mn-lt"/>
              </a:rPr>
              <a:t> </a:t>
            </a:r>
            <a:r>
              <a:rPr lang="en-US" dirty="0" err="1">
                <a:ea typeface="+mn-lt"/>
                <a:cs typeface="+mn-lt"/>
              </a:rPr>
              <a:t>tient</a:t>
            </a:r>
            <a:r>
              <a:rPr lang="en-US" dirty="0">
                <a:ea typeface="+mn-lt"/>
                <a:cs typeface="+mn-lt"/>
              </a:rPr>
              <a:t> au </a:t>
            </a:r>
            <a:r>
              <a:rPr lang="en-US" dirty="0" err="1">
                <a:ea typeface="+mn-lt"/>
                <a:cs typeface="+mn-lt"/>
              </a:rPr>
              <a:t>vocabulaire</a:t>
            </a:r>
            <a:r>
              <a:rPr lang="en-US" dirty="0">
                <a:ea typeface="+mn-lt"/>
                <a:cs typeface="+mn-lt"/>
              </a:rPr>
              <a:t> des droits de </a:t>
            </a:r>
            <a:r>
              <a:rPr lang="en-US" dirty="0" err="1">
                <a:ea typeface="+mn-lt"/>
                <a:cs typeface="+mn-lt"/>
              </a:rPr>
              <a:t>l’homme</a:t>
            </a:r>
            <a:r>
              <a:rPr lang="en-US" dirty="0">
                <a:ea typeface="+mn-lt"/>
                <a:cs typeface="+mn-lt"/>
              </a:rPr>
              <a:t> et </a:t>
            </a:r>
            <a:r>
              <a:rPr lang="en-US" dirty="0" err="1">
                <a:ea typeface="+mn-lt"/>
                <a:cs typeface="+mn-lt"/>
              </a:rPr>
              <a:t>même</a:t>
            </a:r>
            <a:r>
              <a:rPr lang="en-US" dirty="0">
                <a:ea typeface="+mn-lt"/>
                <a:cs typeface="+mn-lt"/>
              </a:rPr>
              <a:t> à </a:t>
            </a:r>
            <a:r>
              <a:rPr lang="en-US" dirty="0" err="1">
                <a:ea typeface="+mn-lt"/>
                <a:cs typeface="+mn-lt"/>
              </a:rPr>
              <a:t>l’importante</a:t>
            </a:r>
            <a:r>
              <a:rPr lang="en-US" dirty="0">
                <a:ea typeface="+mn-lt"/>
                <a:cs typeface="+mn-lt"/>
              </a:rPr>
              <a:t> question de </a:t>
            </a:r>
            <a:r>
              <a:rPr lang="en-US" dirty="0" err="1">
                <a:ea typeface="+mn-lt"/>
                <a:cs typeface="+mn-lt"/>
              </a:rPr>
              <a:t>l’équitable</a:t>
            </a:r>
            <a:r>
              <a:rPr lang="en-US" dirty="0">
                <a:ea typeface="+mn-lt"/>
                <a:cs typeface="+mn-lt"/>
              </a:rPr>
              <a:t> </a:t>
            </a:r>
            <a:r>
              <a:rPr lang="en-US" dirty="0" err="1">
                <a:ea typeface="+mn-lt"/>
                <a:cs typeface="+mn-lt"/>
              </a:rPr>
              <a:t>répartition</a:t>
            </a:r>
            <a:r>
              <a:rPr lang="en-US" dirty="0">
                <a:ea typeface="+mn-lt"/>
                <a:cs typeface="+mn-lt"/>
              </a:rPr>
              <a:t> des </a:t>
            </a:r>
            <a:r>
              <a:rPr lang="en-US" dirty="0" err="1">
                <a:ea typeface="+mn-lt"/>
                <a:cs typeface="+mn-lt"/>
              </a:rPr>
              <a:t>ressources</a:t>
            </a:r>
            <a:r>
              <a:rPr lang="en-US" dirty="0">
                <a:ea typeface="+mn-lt"/>
                <a:cs typeface="+mn-lt"/>
              </a:rPr>
              <a:t>. La </a:t>
            </a:r>
            <a:r>
              <a:rPr lang="en-US" dirty="0" err="1">
                <a:ea typeface="+mn-lt"/>
                <a:cs typeface="+mn-lt"/>
              </a:rPr>
              <a:t>tâche</a:t>
            </a:r>
            <a:r>
              <a:rPr lang="en-US" dirty="0">
                <a:ea typeface="+mn-lt"/>
                <a:cs typeface="+mn-lt"/>
              </a:rPr>
              <a:t> du philosophe politique </a:t>
            </a:r>
            <a:r>
              <a:rPr lang="en-US" dirty="0" err="1">
                <a:ea typeface="+mn-lt"/>
                <a:cs typeface="+mn-lt"/>
              </a:rPr>
              <a:t>n’est</a:t>
            </a:r>
            <a:r>
              <a:rPr lang="en-US" dirty="0">
                <a:ea typeface="+mn-lt"/>
                <a:cs typeface="+mn-lt"/>
              </a:rPr>
              <a:t> pas de dire </a:t>
            </a:r>
            <a:r>
              <a:rPr lang="en-US" dirty="0" err="1">
                <a:ea typeface="+mn-lt"/>
                <a:cs typeface="+mn-lt"/>
              </a:rPr>
              <a:t>si</a:t>
            </a:r>
            <a:r>
              <a:rPr lang="en-US" dirty="0">
                <a:ea typeface="+mn-lt"/>
                <a:cs typeface="+mn-lt"/>
              </a:rPr>
              <a:t> </a:t>
            </a:r>
            <a:r>
              <a:rPr lang="en-US" dirty="0" err="1">
                <a:ea typeface="+mn-lt"/>
                <a:cs typeface="+mn-lt"/>
              </a:rPr>
              <a:t>une</a:t>
            </a:r>
            <a:r>
              <a:rPr lang="en-US" dirty="0">
                <a:ea typeface="+mn-lt"/>
                <a:cs typeface="+mn-lt"/>
              </a:rPr>
              <a:t> technique </a:t>
            </a:r>
            <a:r>
              <a:rPr lang="en-US" dirty="0" err="1">
                <a:ea typeface="+mn-lt"/>
                <a:cs typeface="+mn-lt"/>
              </a:rPr>
              <a:t>est</a:t>
            </a:r>
            <a:r>
              <a:rPr lang="en-US" dirty="0">
                <a:ea typeface="+mn-lt"/>
                <a:cs typeface="+mn-lt"/>
              </a:rPr>
              <a:t> bonne </a:t>
            </a:r>
            <a:r>
              <a:rPr lang="en-US" dirty="0" err="1">
                <a:ea typeface="+mn-lt"/>
                <a:cs typeface="+mn-lt"/>
              </a:rPr>
              <a:t>ou</a:t>
            </a:r>
            <a:r>
              <a:rPr lang="en-US" dirty="0">
                <a:ea typeface="+mn-lt"/>
                <a:cs typeface="+mn-lt"/>
              </a:rPr>
              <a:t> </a:t>
            </a:r>
            <a:r>
              <a:rPr lang="en-US" dirty="0" err="1">
                <a:ea typeface="+mn-lt"/>
                <a:cs typeface="+mn-lt"/>
              </a:rPr>
              <a:t>mauvaise</a:t>
            </a:r>
            <a:r>
              <a:rPr lang="en-US" dirty="0">
                <a:ea typeface="+mn-lt"/>
                <a:cs typeface="+mn-lt"/>
              </a:rPr>
              <a:t> </a:t>
            </a:r>
            <a:r>
              <a:rPr lang="en-US" dirty="0" err="1">
                <a:ea typeface="+mn-lt"/>
                <a:cs typeface="+mn-lt"/>
              </a:rPr>
              <a:t>en</a:t>
            </a:r>
            <a:r>
              <a:rPr lang="en-US" dirty="0">
                <a:ea typeface="+mn-lt"/>
                <a:cs typeface="+mn-lt"/>
              </a:rPr>
              <a:t> soi </a:t>
            </a:r>
            <a:r>
              <a:rPr lang="en-US" dirty="0" err="1">
                <a:ea typeface="+mn-lt"/>
                <a:cs typeface="+mn-lt"/>
              </a:rPr>
              <a:t>en</a:t>
            </a:r>
            <a:r>
              <a:rPr lang="en-US" dirty="0">
                <a:ea typeface="+mn-lt"/>
                <a:cs typeface="+mn-lt"/>
              </a:rPr>
              <a:t> vertu </a:t>
            </a:r>
            <a:r>
              <a:rPr lang="en-US" dirty="0" err="1">
                <a:ea typeface="+mn-lt"/>
                <a:cs typeface="+mn-lt"/>
              </a:rPr>
              <a:t>d’une</a:t>
            </a:r>
            <a:r>
              <a:rPr lang="en-US" dirty="0">
                <a:ea typeface="+mn-lt"/>
                <a:cs typeface="+mn-lt"/>
              </a:rPr>
              <a:t> conception </a:t>
            </a:r>
            <a:r>
              <a:rPr lang="en-US" dirty="0" err="1">
                <a:ea typeface="+mn-lt"/>
                <a:cs typeface="+mn-lt"/>
              </a:rPr>
              <a:t>figée</a:t>
            </a:r>
            <a:r>
              <a:rPr lang="en-US" dirty="0">
                <a:ea typeface="+mn-lt"/>
                <a:cs typeface="+mn-lt"/>
              </a:rPr>
              <a:t> du bien et du mal, </a:t>
            </a:r>
            <a:r>
              <a:rPr lang="en-US" dirty="0" err="1">
                <a:ea typeface="+mn-lt"/>
                <a:cs typeface="+mn-lt"/>
              </a:rPr>
              <a:t>mais</a:t>
            </a:r>
            <a:r>
              <a:rPr lang="en-US" dirty="0">
                <a:ea typeface="+mn-lt"/>
                <a:cs typeface="+mn-lt"/>
              </a:rPr>
              <a:t> de </a:t>
            </a:r>
            <a:r>
              <a:rPr lang="en-US" dirty="0" err="1">
                <a:ea typeface="+mn-lt"/>
                <a:cs typeface="+mn-lt"/>
              </a:rPr>
              <a:t>mesurer</a:t>
            </a:r>
            <a:r>
              <a:rPr lang="en-US" dirty="0">
                <a:ea typeface="+mn-lt"/>
                <a:cs typeface="+mn-lt"/>
              </a:rPr>
              <a:t> son impact sur le </a:t>
            </a:r>
            <a:r>
              <a:rPr lang="en-US" dirty="0" err="1">
                <a:ea typeface="+mn-lt"/>
                <a:cs typeface="+mn-lt"/>
              </a:rPr>
              <a:t>sens</a:t>
            </a:r>
            <a:r>
              <a:rPr lang="en-US" dirty="0">
                <a:ea typeface="+mn-lt"/>
                <a:cs typeface="+mn-lt"/>
              </a:rPr>
              <a:t> des institutions et sur les </a:t>
            </a:r>
            <a:r>
              <a:rPr lang="en-US" dirty="0" err="1">
                <a:ea typeface="+mn-lt"/>
                <a:cs typeface="+mn-lt"/>
              </a:rPr>
              <a:t>différents</a:t>
            </a:r>
            <a:r>
              <a:rPr lang="en-US" dirty="0">
                <a:ea typeface="+mn-lt"/>
                <a:cs typeface="+mn-lt"/>
              </a:rPr>
              <a:t> </a:t>
            </a:r>
            <a:r>
              <a:rPr lang="en-US" dirty="0" err="1">
                <a:ea typeface="+mn-lt"/>
                <a:cs typeface="+mn-lt"/>
              </a:rPr>
              <a:t>acteurs</a:t>
            </a:r>
            <a:r>
              <a:rPr lang="en-US" dirty="0">
                <a:ea typeface="+mn-lt"/>
                <a:cs typeface="+mn-lt"/>
              </a:rPr>
              <a:t> et </a:t>
            </a:r>
            <a:r>
              <a:rPr lang="en-US" dirty="0" err="1">
                <a:ea typeface="+mn-lt"/>
                <a:cs typeface="+mn-lt"/>
              </a:rPr>
              <a:t>d’évaluer</a:t>
            </a:r>
            <a:r>
              <a:rPr lang="en-US" dirty="0">
                <a:ea typeface="+mn-lt"/>
                <a:cs typeface="+mn-lt"/>
              </a:rPr>
              <a:t> </a:t>
            </a:r>
            <a:r>
              <a:rPr lang="en-US" dirty="0" err="1">
                <a:ea typeface="+mn-lt"/>
                <a:cs typeface="+mn-lt"/>
              </a:rPr>
              <a:t>sa</a:t>
            </a:r>
            <a:r>
              <a:rPr lang="en-US" dirty="0">
                <a:ea typeface="+mn-lt"/>
                <a:cs typeface="+mn-lt"/>
              </a:rPr>
              <a:t> </a:t>
            </a:r>
            <a:r>
              <a:rPr lang="en-US" dirty="0" err="1">
                <a:ea typeface="+mn-lt"/>
                <a:cs typeface="+mn-lt"/>
              </a:rPr>
              <a:t>compatibilité</a:t>
            </a:r>
            <a:r>
              <a:rPr lang="en-US" dirty="0">
                <a:ea typeface="+mn-lt"/>
                <a:cs typeface="+mn-lt"/>
              </a:rPr>
              <a:t> </a:t>
            </a:r>
            <a:r>
              <a:rPr lang="en-US" dirty="0" err="1">
                <a:ea typeface="+mn-lt"/>
                <a:cs typeface="+mn-lt"/>
              </a:rPr>
              <a:t>ou</a:t>
            </a:r>
            <a:r>
              <a:rPr lang="en-US" dirty="0">
                <a:ea typeface="+mn-lt"/>
                <a:cs typeface="+mn-lt"/>
              </a:rPr>
              <a:t> son </a:t>
            </a:r>
            <a:r>
              <a:rPr lang="en-US" dirty="0" err="1">
                <a:ea typeface="+mn-lt"/>
                <a:cs typeface="+mn-lt"/>
              </a:rPr>
              <a:t>incompatibilité</a:t>
            </a:r>
            <a:r>
              <a:rPr lang="en-US" dirty="0">
                <a:ea typeface="+mn-lt"/>
                <a:cs typeface="+mn-lt"/>
              </a:rPr>
              <a:t> avec les </a:t>
            </a:r>
            <a:r>
              <a:rPr lang="en-US" dirty="0" err="1">
                <a:ea typeface="+mn-lt"/>
                <a:cs typeface="+mn-lt"/>
              </a:rPr>
              <a:t>idéaux</a:t>
            </a:r>
            <a:r>
              <a:rPr lang="en-US" dirty="0">
                <a:ea typeface="+mn-lt"/>
                <a:cs typeface="+mn-lt"/>
              </a:rPr>
              <a:t> qui </a:t>
            </a:r>
            <a:r>
              <a:rPr lang="en-US" dirty="0" err="1">
                <a:ea typeface="+mn-lt"/>
                <a:cs typeface="+mn-lt"/>
              </a:rPr>
              <a:t>soustendent</a:t>
            </a:r>
            <a:r>
              <a:rPr lang="en-US" dirty="0">
                <a:ea typeface="+mn-lt"/>
                <a:cs typeface="+mn-lt"/>
              </a:rPr>
              <a:t> </a:t>
            </a:r>
            <a:r>
              <a:rPr lang="en-US" dirty="0" err="1">
                <a:ea typeface="+mn-lt"/>
                <a:cs typeface="+mn-lt"/>
              </a:rPr>
              <a:t>cette</a:t>
            </a:r>
            <a:r>
              <a:rPr lang="en-US" dirty="0">
                <a:ea typeface="+mn-lt"/>
                <a:cs typeface="+mn-lt"/>
              </a:rPr>
              <a:t> institution.</a:t>
            </a:r>
          </a:p>
          <a:p>
            <a:pPr lvl="2">
              <a:lnSpc>
                <a:spcPct val="100000"/>
              </a:lnSpc>
              <a:spcBef>
                <a:spcPts val="0"/>
              </a:spcBef>
            </a:pPr>
            <a:r>
              <a:rPr lang="en-US" dirty="0" err="1">
                <a:ea typeface="+mn-lt"/>
                <a:cs typeface="+mn-lt"/>
              </a:rPr>
              <a:t>Ainsi</a:t>
            </a:r>
            <a:r>
              <a:rPr lang="en-US" dirty="0">
                <a:ea typeface="+mn-lt"/>
                <a:cs typeface="+mn-lt"/>
              </a:rPr>
              <a:t>, le fait </a:t>
            </a:r>
            <a:r>
              <a:rPr lang="en-US" dirty="0" err="1">
                <a:ea typeface="+mn-lt"/>
                <a:cs typeface="+mn-lt"/>
              </a:rPr>
              <a:t>d’utiliser</a:t>
            </a:r>
            <a:r>
              <a:rPr lang="en-US" dirty="0">
                <a:ea typeface="+mn-lt"/>
                <a:cs typeface="+mn-lt"/>
              </a:rPr>
              <a:t> le </a:t>
            </a:r>
            <a:r>
              <a:rPr lang="en-US" dirty="0" err="1">
                <a:ea typeface="+mn-lt"/>
                <a:cs typeface="+mn-lt"/>
              </a:rPr>
              <a:t>génie</a:t>
            </a:r>
            <a:r>
              <a:rPr lang="en-US" dirty="0">
                <a:ea typeface="+mn-lt"/>
                <a:cs typeface="+mn-lt"/>
              </a:rPr>
              <a:t> </a:t>
            </a:r>
            <a:r>
              <a:rPr lang="en-US" dirty="0" err="1">
                <a:ea typeface="+mn-lt"/>
                <a:cs typeface="+mn-lt"/>
              </a:rPr>
              <a:t>génétique</a:t>
            </a:r>
            <a:r>
              <a:rPr lang="en-US" dirty="0">
                <a:ea typeface="+mn-lt"/>
                <a:cs typeface="+mn-lt"/>
              </a:rPr>
              <a:t> pour « </a:t>
            </a:r>
            <a:r>
              <a:rPr lang="en-US" dirty="0" err="1">
                <a:ea typeface="+mn-lt"/>
                <a:cs typeface="+mn-lt"/>
              </a:rPr>
              <a:t>améliorer</a:t>
            </a:r>
            <a:r>
              <a:rPr lang="en-US" dirty="0">
                <a:ea typeface="+mn-lt"/>
                <a:cs typeface="+mn-lt"/>
              </a:rPr>
              <a:t> » </a:t>
            </a:r>
            <a:r>
              <a:rPr lang="en-US" dirty="0" err="1">
                <a:ea typeface="+mn-lt"/>
                <a:cs typeface="+mn-lt"/>
              </a:rPr>
              <a:t>ses</a:t>
            </a:r>
            <a:r>
              <a:rPr lang="en-US" dirty="0">
                <a:ea typeface="+mn-lt"/>
                <a:cs typeface="+mn-lt"/>
              </a:rPr>
              <a:t> enfants </a:t>
            </a:r>
            <a:r>
              <a:rPr lang="en-US" dirty="0" err="1">
                <a:ea typeface="+mn-lt"/>
                <a:cs typeface="+mn-lt"/>
              </a:rPr>
              <a:t>n’est</a:t>
            </a:r>
            <a:r>
              <a:rPr lang="en-US" dirty="0">
                <a:ea typeface="+mn-lt"/>
                <a:cs typeface="+mn-lt"/>
              </a:rPr>
              <a:t> pas </a:t>
            </a:r>
            <a:r>
              <a:rPr lang="en-US" dirty="0" err="1">
                <a:ea typeface="+mn-lt"/>
                <a:cs typeface="+mn-lt"/>
              </a:rPr>
              <a:t>problématique</a:t>
            </a:r>
            <a:r>
              <a:rPr lang="en-US" dirty="0">
                <a:ea typeface="+mn-lt"/>
                <a:cs typeface="+mn-lt"/>
              </a:rPr>
              <a:t> </a:t>
            </a:r>
            <a:r>
              <a:rPr lang="en-US" dirty="0" err="1">
                <a:ea typeface="+mn-lt"/>
                <a:cs typeface="+mn-lt"/>
              </a:rPr>
              <a:t>seulement</a:t>
            </a:r>
            <a:r>
              <a:rPr lang="en-US" dirty="0">
                <a:ea typeface="+mn-lt"/>
                <a:cs typeface="+mn-lt"/>
              </a:rPr>
              <a:t> </a:t>
            </a:r>
            <a:r>
              <a:rPr lang="en-US" dirty="0" err="1">
                <a:ea typeface="+mn-lt"/>
                <a:cs typeface="+mn-lt"/>
              </a:rPr>
              <a:t>parce</a:t>
            </a:r>
            <a:r>
              <a:rPr lang="en-US" dirty="0">
                <a:ea typeface="+mn-lt"/>
                <a:cs typeface="+mn-lt"/>
              </a:rPr>
              <a:t> que les enfants </a:t>
            </a:r>
            <a:r>
              <a:rPr lang="en-US" dirty="0" err="1">
                <a:ea typeface="+mn-lt"/>
                <a:cs typeface="+mn-lt"/>
              </a:rPr>
              <a:t>seraient</a:t>
            </a:r>
            <a:r>
              <a:rPr lang="en-US" dirty="0">
                <a:ea typeface="+mn-lt"/>
                <a:cs typeface="+mn-lt"/>
              </a:rPr>
              <a:t> </a:t>
            </a:r>
            <a:r>
              <a:rPr lang="en-US" dirty="0" err="1">
                <a:ea typeface="+mn-lt"/>
                <a:cs typeface="+mn-lt"/>
              </a:rPr>
              <a:t>passifs</a:t>
            </a:r>
            <a:r>
              <a:rPr lang="en-US" dirty="0">
                <a:ea typeface="+mn-lt"/>
                <a:cs typeface="+mn-lt"/>
              </a:rPr>
              <a:t> </a:t>
            </a:r>
            <a:r>
              <a:rPr lang="en-US" dirty="0" err="1">
                <a:ea typeface="+mn-lt"/>
                <a:cs typeface="+mn-lt"/>
              </a:rPr>
              <a:t>ni</a:t>
            </a:r>
            <a:r>
              <a:rPr lang="en-US" dirty="0">
                <a:ea typeface="+mn-lt"/>
                <a:cs typeface="+mn-lt"/>
              </a:rPr>
              <a:t> </a:t>
            </a:r>
            <a:r>
              <a:rPr lang="en-US" dirty="0" err="1">
                <a:ea typeface="+mn-lt"/>
                <a:cs typeface="+mn-lt"/>
              </a:rPr>
              <a:t>parce</a:t>
            </a:r>
            <a:r>
              <a:rPr lang="en-US" dirty="0">
                <a:ea typeface="+mn-lt"/>
                <a:cs typeface="+mn-lt"/>
              </a:rPr>
              <a:t> que la </a:t>
            </a:r>
            <a:r>
              <a:rPr lang="en-US" dirty="0" err="1">
                <a:ea typeface="+mn-lt"/>
                <a:cs typeface="+mn-lt"/>
              </a:rPr>
              <a:t>liberté</a:t>
            </a:r>
            <a:r>
              <a:rPr lang="en-US" dirty="0">
                <a:ea typeface="+mn-lt"/>
                <a:cs typeface="+mn-lt"/>
              </a:rPr>
              <a:t> de </a:t>
            </a:r>
            <a:r>
              <a:rPr lang="en-US" dirty="0" err="1">
                <a:ea typeface="+mn-lt"/>
                <a:cs typeface="+mn-lt"/>
              </a:rPr>
              <a:t>chacun</a:t>
            </a:r>
            <a:r>
              <a:rPr lang="en-US" dirty="0">
                <a:ea typeface="+mn-lt"/>
                <a:cs typeface="+mn-lt"/>
              </a:rPr>
              <a:t> à </a:t>
            </a:r>
            <a:r>
              <a:rPr lang="en-US" dirty="0" err="1">
                <a:ea typeface="+mn-lt"/>
                <a:cs typeface="+mn-lt"/>
              </a:rPr>
              <a:t>utiliser</a:t>
            </a:r>
            <a:r>
              <a:rPr lang="en-US" dirty="0">
                <a:ea typeface="+mn-lt"/>
                <a:cs typeface="+mn-lt"/>
              </a:rPr>
              <a:t> </a:t>
            </a:r>
            <a:r>
              <a:rPr lang="en-US" dirty="0" err="1">
                <a:ea typeface="+mn-lt"/>
                <a:cs typeface="+mn-lt"/>
              </a:rPr>
              <a:t>ce</a:t>
            </a:r>
            <a:r>
              <a:rPr lang="en-US" dirty="0">
                <a:ea typeface="+mn-lt"/>
                <a:cs typeface="+mn-lt"/>
              </a:rPr>
              <a:t> qui </a:t>
            </a:r>
            <a:r>
              <a:rPr lang="en-US" dirty="0" err="1">
                <a:ea typeface="+mn-lt"/>
                <a:cs typeface="+mn-lt"/>
              </a:rPr>
              <a:t>peut</a:t>
            </a:r>
            <a:r>
              <a:rPr lang="en-US" dirty="0">
                <a:ea typeface="+mn-lt"/>
                <a:cs typeface="+mn-lt"/>
              </a:rPr>
              <a:t> augmenter </a:t>
            </a:r>
            <a:r>
              <a:rPr lang="en-US" dirty="0" err="1">
                <a:ea typeface="+mn-lt"/>
                <a:cs typeface="+mn-lt"/>
              </a:rPr>
              <a:t>sa</a:t>
            </a:r>
            <a:r>
              <a:rPr lang="en-US" dirty="0">
                <a:ea typeface="+mn-lt"/>
                <a:cs typeface="+mn-lt"/>
              </a:rPr>
              <a:t> </a:t>
            </a:r>
            <a:r>
              <a:rPr lang="en-US" dirty="0" err="1">
                <a:ea typeface="+mn-lt"/>
                <a:cs typeface="+mn-lt"/>
              </a:rPr>
              <a:t>liberté</a:t>
            </a:r>
            <a:r>
              <a:rPr lang="en-US" dirty="0">
                <a:ea typeface="+mn-lt"/>
                <a:cs typeface="+mn-lt"/>
              </a:rPr>
              <a:t> de </a:t>
            </a:r>
            <a:r>
              <a:rPr lang="en-US" dirty="0" err="1">
                <a:ea typeface="+mn-lt"/>
                <a:cs typeface="+mn-lt"/>
              </a:rPr>
              <a:t>choix</a:t>
            </a:r>
            <a:r>
              <a:rPr lang="en-US" dirty="0">
                <a:ea typeface="+mn-lt"/>
                <a:cs typeface="+mn-lt"/>
              </a:rPr>
              <a:t> et </a:t>
            </a:r>
            <a:r>
              <a:rPr lang="en-US" dirty="0" err="1">
                <a:ea typeface="+mn-lt"/>
                <a:cs typeface="+mn-lt"/>
              </a:rPr>
              <a:t>celle</a:t>
            </a:r>
            <a:r>
              <a:rPr lang="en-US" dirty="0">
                <a:ea typeface="+mn-lt"/>
                <a:cs typeface="+mn-lt"/>
              </a:rPr>
              <a:t> de </a:t>
            </a:r>
            <a:r>
              <a:rPr lang="en-US" dirty="0" err="1">
                <a:ea typeface="+mn-lt"/>
                <a:cs typeface="+mn-lt"/>
              </a:rPr>
              <a:t>sa</a:t>
            </a:r>
            <a:r>
              <a:rPr lang="en-US" dirty="0">
                <a:ea typeface="+mn-lt"/>
                <a:cs typeface="+mn-lt"/>
              </a:rPr>
              <a:t> </a:t>
            </a:r>
            <a:r>
              <a:rPr lang="en-US" dirty="0" err="1">
                <a:ea typeface="+mn-lt"/>
                <a:cs typeface="+mn-lt"/>
              </a:rPr>
              <a:t>progéniture</a:t>
            </a:r>
            <a:r>
              <a:rPr lang="en-US" dirty="0">
                <a:ea typeface="+mn-lt"/>
                <a:cs typeface="+mn-lt"/>
              </a:rPr>
              <a:t> </a:t>
            </a:r>
            <a:r>
              <a:rPr lang="en-US" dirty="0" err="1">
                <a:ea typeface="+mn-lt"/>
                <a:cs typeface="+mn-lt"/>
              </a:rPr>
              <a:t>heurte</a:t>
            </a:r>
            <a:r>
              <a:rPr lang="en-US" dirty="0">
                <a:ea typeface="+mn-lt"/>
                <a:cs typeface="+mn-lt"/>
              </a:rPr>
              <a:t> la </a:t>
            </a:r>
            <a:r>
              <a:rPr lang="en-US" dirty="0" err="1">
                <a:ea typeface="+mn-lt"/>
                <a:cs typeface="+mn-lt"/>
              </a:rPr>
              <a:t>liberté</a:t>
            </a:r>
            <a:r>
              <a:rPr lang="en-US" dirty="0">
                <a:ea typeface="+mn-lt"/>
                <a:cs typeface="+mn-lt"/>
              </a:rPr>
              <a:t> des </a:t>
            </a:r>
            <a:r>
              <a:rPr lang="en-US" dirty="0" err="1">
                <a:ea typeface="+mn-lt"/>
                <a:cs typeface="+mn-lt"/>
              </a:rPr>
              <a:t>autres</a:t>
            </a:r>
            <a:r>
              <a:rPr lang="en-US" dirty="0">
                <a:ea typeface="+mn-lt"/>
                <a:cs typeface="+mn-lt"/>
              </a:rPr>
              <a:t> parents qui ne </a:t>
            </a:r>
            <a:r>
              <a:rPr lang="en-US" dirty="0" err="1">
                <a:ea typeface="+mn-lt"/>
                <a:cs typeface="+mn-lt"/>
              </a:rPr>
              <a:t>voudraient</a:t>
            </a:r>
            <a:r>
              <a:rPr lang="en-US" dirty="0">
                <a:ea typeface="+mn-lt"/>
                <a:cs typeface="+mn-lt"/>
              </a:rPr>
              <a:t> pas </a:t>
            </a:r>
            <a:r>
              <a:rPr lang="en-US" dirty="0" err="1">
                <a:ea typeface="+mn-lt"/>
                <a:cs typeface="+mn-lt"/>
              </a:rPr>
              <a:t>utiliser</a:t>
            </a:r>
            <a:r>
              <a:rPr lang="en-US" dirty="0">
                <a:ea typeface="+mn-lt"/>
                <a:cs typeface="+mn-lt"/>
              </a:rPr>
              <a:t> </a:t>
            </a:r>
            <a:r>
              <a:rPr lang="en-US" dirty="0" err="1">
                <a:ea typeface="+mn-lt"/>
                <a:cs typeface="+mn-lt"/>
              </a:rPr>
              <a:t>cette</a:t>
            </a:r>
            <a:r>
              <a:rPr lang="en-US" dirty="0">
                <a:ea typeface="+mn-lt"/>
                <a:cs typeface="+mn-lt"/>
              </a:rPr>
              <a:t> technique, </a:t>
            </a:r>
            <a:r>
              <a:rPr lang="en-US" dirty="0" err="1">
                <a:ea typeface="+mn-lt"/>
                <a:cs typeface="+mn-lt"/>
              </a:rPr>
              <a:t>mais</a:t>
            </a:r>
            <a:r>
              <a:rPr lang="en-US" dirty="0">
                <a:ea typeface="+mn-lt"/>
                <a:cs typeface="+mn-lt"/>
              </a:rPr>
              <a:t> </a:t>
            </a:r>
            <a:r>
              <a:rPr lang="en-US" dirty="0" err="1">
                <a:ea typeface="+mn-lt"/>
                <a:cs typeface="+mn-lt"/>
              </a:rPr>
              <a:t>auxquels</a:t>
            </a:r>
            <a:r>
              <a:rPr lang="en-US" dirty="0">
                <a:ea typeface="+mn-lt"/>
                <a:cs typeface="+mn-lt"/>
              </a:rPr>
              <a:t> </a:t>
            </a:r>
            <a:r>
              <a:rPr lang="en-US" dirty="0" err="1">
                <a:ea typeface="+mn-lt"/>
                <a:cs typeface="+mn-lt"/>
              </a:rPr>
              <a:t>leurs</a:t>
            </a:r>
            <a:r>
              <a:rPr lang="en-US" dirty="0">
                <a:ea typeface="+mn-lt"/>
                <a:cs typeface="+mn-lt"/>
              </a:rPr>
              <a:t> </a:t>
            </a:r>
            <a:r>
              <a:rPr lang="en-US" dirty="0" err="1">
                <a:ea typeface="+mn-lt"/>
                <a:cs typeface="+mn-lt"/>
              </a:rPr>
              <a:t>rejetons</a:t>
            </a:r>
            <a:r>
              <a:rPr lang="en-US" dirty="0">
                <a:ea typeface="+mn-lt"/>
                <a:cs typeface="+mn-lt"/>
              </a:rPr>
              <a:t> </a:t>
            </a:r>
            <a:r>
              <a:rPr lang="en-US" dirty="0" err="1">
                <a:ea typeface="+mn-lt"/>
                <a:cs typeface="+mn-lt"/>
              </a:rPr>
              <a:t>reprocheraient</a:t>
            </a:r>
            <a:r>
              <a:rPr lang="en-US" dirty="0">
                <a:ea typeface="+mn-lt"/>
                <a:cs typeface="+mn-lt"/>
              </a:rPr>
              <a:t> de ne pas </a:t>
            </a:r>
            <a:r>
              <a:rPr lang="en-US" dirty="0" err="1">
                <a:ea typeface="+mn-lt"/>
                <a:cs typeface="+mn-lt"/>
              </a:rPr>
              <a:t>leur</a:t>
            </a:r>
            <a:r>
              <a:rPr lang="en-US" dirty="0">
                <a:ea typeface="+mn-lt"/>
                <a:cs typeface="+mn-lt"/>
              </a:rPr>
              <a:t> </a:t>
            </a:r>
            <a:r>
              <a:rPr lang="en-US" dirty="0" err="1">
                <a:ea typeface="+mn-lt"/>
                <a:cs typeface="+mn-lt"/>
              </a:rPr>
              <a:t>avoir</a:t>
            </a:r>
            <a:r>
              <a:rPr lang="en-US" dirty="0">
                <a:ea typeface="+mn-lt"/>
                <a:cs typeface="+mn-lt"/>
              </a:rPr>
              <a:t> </a:t>
            </a:r>
            <a:r>
              <a:rPr lang="en-US" dirty="0" err="1">
                <a:ea typeface="+mn-lt"/>
                <a:cs typeface="+mn-lt"/>
              </a:rPr>
              <a:t>donné</a:t>
            </a:r>
            <a:r>
              <a:rPr lang="en-US" dirty="0">
                <a:ea typeface="+mn-lt"/>
                <a:cs typeface="+mn-lt"/>
              </a:rPr>
              <a:t> </a:t>
            </a:r>
            <a:r>
              <a:rPr lang="en-US" dirty="0" err="1">
                <a:ea typeface="+mn-lt"/>
                <a:cs typeface="+mn-lt"/>
              </a:rPr>
              <a:t>autant</a:t>
            </a:r>
            <a:r>
              <a:rPr lang="en-US" dirty="0">
                <a:ea typeface="+mn-lt"/>
                <a:cs typeface="+mn-lt"/>
              </a:rPr>
              <a:t> de chances que les </a:t>
            </a:r>
            <a:r>
              <a:rPr lang="en-US" dirty="0" err="1">
                <a:ea typeface="+mn-lt"/>
                <a:cs typeface="+mn-lt"/>
              </a:rPr>
              <a:t>autres</a:t>
            </a:r>
            <a:r>
              <a:rPr lang="en-US" dirty="0">
                <a:ea typeface="+mn-lt"/>
                <a:cs typeface="+mn-lt"/>
              </a:rPr>
              <a:t> et qui, au final, </a:t>
            </a:r>
            <a:r>
              <a:rPr lang="en-US" dirty="0" err="1">
                <a:ea typeface="+mn-lt"/>
                <a:cs typeface="+mn-lt"/>
              </a:rPr>
              <a:t>n’auraient</a:t>
            </a:r>
            <a:r>
              <a:rPr lang="en-US" dirty="0">
                <a:ea typeface="+mn-lt"/>
                <a:cs typeface="+mn-lt"/>
              </a:rPr>
              <a:t> plus </a:t>
            </a:r>
            <a:r>
              <a:rPr lang="en-US" dirty="0" err="1">
                <a:ea typeface="+mn-lt"/>
                <a:cs typeface="+mn-lt"/>
              </a:rPr>
              <a:t>vraiment</a:t>
            </a:r>
            <a:r>
              <a:rPr lang="en-US" dirty="0">
                <a:ea typeface="+mn-lt"/>
                <a:cs typeface="+mn-lt"/>
              </a:rPr>
              <a:t> le </a:t>
            </a:r>
            <a:r>
              <a:rPr lang="en-US" dirty="0" err="1">
                <a:ea typeface="+mn-lt"/>
                <a:cs typeface="+mn-lt"/>
              </a:rPr>
              <a:t>choix</a:t>
            </a:r>
            <a:r>
              <a:rPr lang="en-US" dirty="0">
                <a:ea typeface="+mn-lt"/>
                <a:cs typeface="+mn-lt"/>
              </a:rPr>
              <a:t> de </a:t>
            </a:r>
            <a:r>
              <a:rPr lang="en-US" dirty="0" err="1">
                <a:ea typeface="+mn-lt"/>
                <a:cs typeface="+mn-lt"/>
              </a:rPr>
              <a:t>s’en</a:t>
            </a:r>
            <a:r>
              <a:rPr lang="en-US" dirty="0">
                <a:ea typeface="+mn-lt"/>
                <a:cs typeface="+mn-lt"/>
              </a:rPr>
              <a:t> passer. Ce qui </a:t>
            </a:r>
            <a:r>
              <a:rPr lang="en-US" dirty="0" err="1">
                <a:ea typeface="+mn-lt"/>
                <a:cs typeface="+mn-lt"/>
              </a:rPr>
              <a:t>est</a:t>
            </a:r>
            <a:r>
              <a:rPr lang="en-US" dirty="0">
                <a:ea typeface="+mn-lt"/>
                <a:cs typeface="+mn-lt"/>
              </a:rPr>
              <a:t> surtout </a:t>
            </a:r>
            <a:r>
              <a:rPr lang="en-US" dirty="0" err="1">
                <a:ea typeface="+mn-lt"/>
                <a:cs typeface="+mn-lt"/>
              </a:rPr>
              <a:t>problématique</a:t>
            </a:r>
            <a:r>
              <a:rPr lang="en-US" dirty="0">
                <a:ea typeface="+mn-lt"/>
                <a:cs typeface="+mn-lt"/>
              </a:rPr>
              <a:t> </a:t>
            </a:r>
            <a:r>
              <a:rPr lang="en-US" dirty="0" err="1">
                <a:ea typeface="+mn-lt"/>
                <a:cs typeface="+mn-lt"/>
              </a:rPr>
              <a:t>est</a:t>
            </a:r>
            <a:r>
              <a:rPr lang="en-US" dirty="0">
                <a:ea typeface="+mn-lt"/>
                <a:cs typeface="+mn-lt"/>
              </a:rPr>
              <a:t> que </a:t>
            </a:r>
            <a:r>
              <a:rPr lang="en-US" dirty="0" err="1">
                <a:ea typeface="+mn-lt"/>
                <a:cs typeface="+mn-lt"/>
              </a:rPr>
              <a:t>cette</a:t>
            </a:r>
            <a:r>
              <a:rPr lang="en-US" dirty="0">
                <a:ea typeface="+mn-lt"/>
                <a:cs typeface="+mn-lt"/>
              </a:rPr>
              <a:t> technique, qui </a:t>
            </a:r>
            <a:r>
              <a:rPr lang="en-US" dirty="0" err="1">
                <a:ea typeface="+mn-lt"/>
                <a:cs typeface="+mn-lt"/>
              </a:rPr>
              <a:t>introduit</a:t>
            </a:r>
            <a:r>
              <a:rPr lang="en-US" dirty="0">
                <a:ea typeface="+mn-lt"/>
                <a:cs typeface="+mn-lt"/>
              </a:rPr>
              <a:t> dans </a:t>
            </a:r>
            <a:r>
              <a:rPr lang="en-US" dirty="0" err="1">
                <a:ea typeface="+mn-lt"/>
                <a:cs typeface="+mn-lt"/>
              </a:rPr>
              <a:t>l’univers</a:t>
            </a:r>
            <a:r>
              <a:rPr lang="en-US" dirty="0">
                <a:ea typeface="+mn-lt"/>
                <a:cs typeface="+mn-lt"/>
              </a:rPr>
              <a:t> familial des </a:t>
            </a:r>
            <a:r>
              <a:rPr lang="en-US" dirty="0" err="1">
                <a:ea typeface="+mn-lt"/>
                <a:cs typeface="+mn-lt"/>
              </a:rPr>
              <a:t>valeurs</a:t>
            </a:r>
            <a:r>
              <a:rPr lang="en-US" dirty="0">
                <a:ea typeface="+mn-lt"/>
                <a:cs typeface="+mn-lt"/>
              </a:rPr>
              <a:t> de </a:t>
            </a:r>
            <a:r>
              <a:rPr lang="en-US" dirty="0" err="1">
                <a:ea typeface="+mn-lt"/>
                <a:cs typeface="+mn-lt"/>
              </a:rPr>
              <a:t>marché</a:t>
            </a:r>
            <a:r>
              <a:rPr lang="en-US" dirty="0">
                <a:ea typeface="+mn-lt"/>
                <a:cs typeface="+mn-lt"/>
              </a:rPr>
              <a:t>, </a:t>
            </a:r>
            <a:r>
              <a:rPr lang="en-US" dirty="0" err="1">
                <a:ea typeface="+mn-lt"/>
                <a:cs typeface="+mn-lt"/>
              </a:rPr>
              <a:t>comme</a:t>
            </a:r>
            <a:r>
              <a:rPr lang="en-US" dirty="0">
                <a:ea typeface="+mn-lt"/>
                <a:cs typeface="+mn-lt"/>
              </a:rPr>
              <a:t> </a:t>
            </a:r>
            <a:r>
              <a:rPr lang="en-US" dirty="0" err="1">
                <a:ea typeface="+mn-lt"/>
                <a:cs typeface="+mn-lt"/>
              </a:rPr>
              <a:t>celle</a:t>
            </a:r>
            <a:r>
              <a:rPr lang="en-US" dirty="0">
                <a:ea typeface="+mn-lt"/>
                <a:cs typeface="+mn-lt"/>
              </a:rPr>
              <a:t> de </a:t>
            </a:r>
            <a:r>
              <a:rPr lang="en-US" dirty="0" err="1">
                <a:ea typeface="+mn-lt"/>
                <a:cs typeface="+mn-lt"/>
              </a:rPr>
              <a:t>compétitivité</a:t>
            </a:r>
            <a:r>
              <a:rPr lang="en-US" dirty="0">
                <a:ea typeface="+mn-lt"/>
                <a:cs typeface="+mn-lt"/>
              </a:rPr>
              <a:t>, </a:t>
            </a:r>
            <a:r>
              <a:rPr lang="en-US" dirty="0" err="1">
                <a:ea typeface="+mn-lt"/>
                <a:cs typeface="+mn-lt"/>
              </a:rPr>
              <a:t>s’oppose</a:t>
            </a:r>
            <a:r>
              <a:rPr lang="en-US" dirty="0">
                <a:ea typeface="+mn-lt"/>
                <a:cs typeface="+mn-lt"/>
              </a:rPr>
              <a:t> au </a:t>
            </a:r>
            <a:r>
              <a:rPr lang="en-US" dirty="0" err="1">
                <a:ea typeface="+mn-lt"/>
                <a:cs typeface="+mn-lt"/>
              </a:rPr>
              <a:t>sens</a:t>
            </a:r>
            <a:r>
              <a:rPr lang="en-US" dirty="0">
                <a:ea typeface="+mn-lt"/>
                <a:cs typeface="+mn-lt"/>
              </a:rPr>
              <a:t> de la </a:t>
            </a:r>
            <a:r>
              <a:rPr lang="en-US" dirty="0" err="1">
                <a:ea typeface="+mn-lt"/>
                <a:cs typeface="+mn-lt"/>
              </a:rPr>
              <a:t>parentalité</a:t>
            </a:r>
            <a:r>
              <a:rPr lang="en-US" dirty="0">
                <a:ea typeface="+mn-lt"/>
                <a:cs typeface="+mn-lt"/>
              </a:rPr>
              <a:t> qui se </a:t>
            </a:r>
            <a:r>
              <a:rPr lang="en-US" dirty="0" err="1">
                <a:ea typeface="+mn-lt"/>
                <a:cs typeface="+mn-lt"/>
              </a:rPr>
              <a:t>caractérise</a:t>
            </a:r>
            <a:r>
              <a:rPr lang="en-US" dirty="0">
                <a:ea typeface="+mn-lt"/>
                <a:cs typeface="+mn-lt"/>
              </a:rPr>
              <a:t> par </a:t>
            </a:r>
            <a:r>
              <a:rPr lang="en-US" dirty="0" err="1">
                <a:ea typeface="+mn-lt"/>
                <a:cs typeface="+mn-lt"/>
              </a:rPr>
              <a:t>l’ouverture</a:t>
            </a:r>
            <a:r>
              <a:rPr lang="en-US" dirty="0">
                <a:ea typeface="+mn-lt"/>
                <a:cs typeface="+mn-lt"/>
              </a:rPr>
              <a:t> à </a:t>
            </a:r>
            <a:r>
              <a:rPr lang="en-US" dirty="0" err="1">
                <a:ea typeface="+mn-lt"/>
                <a:cs typeface="+mn-lt"/>
              </a:rPr>
              <a:t>ce</a:t>
            </a:r>
            <a:r>
              <a:rPr lang="en-US" dirty="0">
                <a:ea typeface="+mn-lt"/>
                <a:cs typeface="+mn-lt"/>
              </a:rPr>
              <a:t> que </a:t>
            </a:r>
            <a:r>
              <a:rPr lang="en-US" dirty="0" err="1">
                <a:ea typeface="+mn-lt"/>
                <a:cs typeface="+mn-lt"/>
              </a:rPr>
              <a:t>l’on</a:t>
            </a:r>
            <a:r>
              <a:rPr lang="en-US" dirty="0">
                <a:ea typeface="+mn-lt"/>
                <a:cs typeface="+mn-lt"/>
              </a:rPr>
              <a:t> </a:t>
            </a:r>
            <a:r>
              <a:rPr lang="en-US" dirty="0" err="1">
                <a:ea typeface="+mn-lt"/>
                <a:cs typeface="+mn-lt"/>
              </a:rPr>
              <a:t>n’attendait</a:t>
            </a:r>
            <a:r>
              <a:rPr lang="en-US" dirty="0">
                <a:ea typeface="+mn-lt"/>
                <a:cs typeface="+mn-lt"/>
              </a:rPr>
              <a:t> pas et par un amour </a:t>
            </a:r>
            <a:r>
              <a:rPr lang="en-US" dirty="0" err="1">
                <a:ea typeface="+mn-lt"/>
                <a:cs typeface="+mn-lt"/>
              </a:rPr>
              <a:t>inconditionnel</a:t>
            </a:r>
            <a:r>
              <a:rPr lang="en-US" dirty="0">
                <a:ea typeface="+mn-lt"/>
                <a:cs typeface="+mn-lt"/>
              </a:rPr>
              <a:t>, </a:t>
            </a:r>
            <a:r>
              <a:rPr lang="en-US" dirty="0" err="1">
                <a:ea typeface="+mn-lt"/>
                <a:cs typeface="+mn-lt"/>
              </a:rPr>
              <a:t>indépendant</a:t>
            </a:r>
            <a:r>
              <a:rPr lang="en-US" dirty="0">
                <a:ea typeface="+mn-lt"/>
                <a:cs typeface="+mn-lt"/>
              </a:rPr>
              <a:t> des performances de </a:t>
            </a:r>
            <a:r>
              <a:rPr lang="en-US" dirty="0" err="1">
                <a:ea typeface="+mn-lt"/>
                <a:cs typeface="+mn-lt"/>
              </a:rPr>
              <a:t>l’enfant</a:t>
            </a:r>
            <a:r>
              <a:rPr lang="en-US" dirty="0">
                <a:ea typeface="+mn-lt"/>
                <a:cs typeface="+mn-lt"/>
              </a:rPr>
              <a:t>. Une articulation </a:t>
            </a:r>
            <a:r>
              <a:rPr lang="en-US" dirty="0" err="1">
                <a:ea typeface="+mn-lt"/>
                <a:cs typeface="+mn-lt"/>
              </a:rPr>
              <a:t>immanente</a:t>
            </a:r>
            <a:r>
              <a:rPr lang="en-US" dirty="0">
                <a:ea typeface="+mn-lt"/>
                <a:cs typeface="+mn-lt"/>
              </a:rPr>
              <a:t> de la morale et du droit </a:t>
            </a:r>
            <a:r>
              <a:rPr lang="en-US" dirty="0" err="1">
                <a:ea typeface="+mn-lt"/>
                <a:cs typeface="+mn-lt"/>
              </a:rPr>
              <a:t>est</a:t>
            </a:r>
            <a:r>
              <a:rPr lang="en-US" dirty="0">
                <a:ea typeface="+mn-lt"/>
                <a:cs typeface="+mn-lt"/>
              </a:rPr>
              <a:t> </a:t>
            </a:r>
            <a:r>
              <a:rPr lang="en-US" dirty="0" err="1">
                <a:ea typeface="+mn-lt"/>
                <a:cs typeface="+mn-lt"/>
              </a:rPr>
              <a:t>donc</a:t>
            </a:r>
            <a:r>
              <a:rPr lang="en-US" dirty="0">
                <a:ea typeface="+mn-lt"/>
                <a:cs typeface="+mn-lt"/>
              </a:rPr>
              <a:t> </a:t>
            </a:r>
            <a:r>
              <a:rPr lang="en-US" dirty="0" err="1">
                <a:ea typeface="+mn-lt"/>
                <a:cs typeface="+mn-lt"/>
              </a:rPr>
              <a:t>requise</a:t>
            </a:r>
            <a:r>
              <a:rPr lang="en-US" dirty="0">
                <a:ea typeface="+mn-lt"/>
                <a:cs typeface="+mn-lt"/>
              </a:rPr>
              <a:t> non pour </a:t>
            </a:r>
            <a:r>
              <a:rPr lang="en-US" dirty="0" err="1">
                <a:ea typeface="+mn-lt"/>
                <a:cs typeface="+mn-lt"/>
              </a:rPr>
              <a:t>bloquer</a:t>
            </a:r>
            <a:r>
              <a:rPr lang="en-US" dirty="0">
                <a:ea typeface="+mn-lt"/>
                <a:cs typeface="+mn-lt"/>
              </a:rPr>
              <a:t> </a:t>
            </a:r>
            <a:r>
              <a:rPr lang="en-US" dirty="0" err="1">
                <a:ea typeface="+mn-lt"/>
                <a:cs typeface="+mn-lt"/>
              </a:rPr>
              <a:t>toute</a:t>
            </a:r>
            <a:r>
              <a:rPr lang="en-US" dirty="0">
                <a:ea typeface="+mn-lt"/>
                <a:cs typeface="+mn-lt"/>
              </a:rPr>
              <a:t> </a:t>
            </a:r>
            <a:r>
              <a:rPr lang="en-US" dirty="0" err="1">
                <a:ea typeface="+mn-lt"/>
                <a:cs typeface="+mn-lt"/>
              </a:rPr>
              <a:t>évolution</a:t>
            </a:r>
            <a:r>
              <a:rPr lang="en-US" dirty="0">
                <a:ea typeface="+mn-lt"/>
                <a:cs typeface="+mn-lt"/>
              </a:rPr>
              <a:t>, </a:t>
            </a:r>
            <a:r>
              <a:rPr lang="en-US" dirty="0" err="1">
                <a:ea typeface="+mn-lt"/>
                <a:cs typeface="+mn-lt"/>
              </a:rPr>
              <a:t>mais</a:t>
            </a:r>
            <a:r>
              <a:rPr lang="en-US" dirty="0">
                <a:ea typeface="+mn-lt"/>
                <a:cs typeface="+mn-lt"/>
              </a:rPr>
              <a:t> pour </a:t>
            </a:r>
            <a:r>
              <a:rPr lang="en-US" dirty="0" err="1">
                <a:ea typeface="+mn-lt"/>
                <a:cs typeface="+mn-lt"/>
              </a:rPr>
              <a:t>éviter</a:t>
            </a:r>
            <a:r>
              <a:rPr lang="en-US" dirty="0">
                <a:ea typeface="+mn-lt"/>
                <a:cs typeface="+mn-lt"/>
              </a:rPr>
              <a:t> les </a:t>
            </a:r>
            <a:r>
              <a:rPr lang="en-US" dirty="0" err="1">
                <a:ea typeface="+mn-lt"/>
                <a:cs typeface="+mn-lt"/>
              </a:rPr>
              <a:t>changements</a:t>
            </a:r>
            <a:r>
              <a:rPr lang="en-US" dirty="0">
                <a:ea typeface="+mn-lt"/>
                <a:cs typeface="+mn-lt"/>
              </a:rPr>
              <a:t> </a:t>
            </a:r>
            <a:r>
              <a:rPr lang="en-US" dirty="0" err="1">
                <a:ea typeface="+mn-lt"/>
                <a:cs typeface="+mn-lt"/>
              </a:rPr>
              <a:t>induits</a:t>
            </a:r>
            <a:r>
              <a:rPr lang="en-US" dirty="0">
                <a:ea typeface="+mn-lt"/>
                <a:cs typeface="+mn-lt"/>
              </a:rPr>
              <a:t> (</a:t>
            </a:r>
            <a:r>
              <a:rPr lang="en-US" dirty="0" err="1">
                <a:ea typeface="+mn-lt"/>
                <a:cs typeface="+mn-lt"/>
              </a:rPr>
              <a:t>souvent</a:t>
            </a:r>
            <a:r>
              <a:rPr lang="en-US" dirty="0">
                <a:ea typeface="+mn-lt"/>
                <a:cs typeface="+mn-lt"/>
              </a:rPr>
              <a:t> par le </a:t>
            </a:r>
            <a:r>
              <a:rPr lang="en-US" dirty="0" err="1">
                <a:ea typeface="+mn-lt"/>
                <a:cs typeface="+mn-lt"/>
              </a:rPr>
              <a:t>marché</a:t>
            </a:r>
            <a:r>
              <a:rPr lang="en-US" dirty="0">
                <a:ea typeface="+mn-lt"/>
                <a:cs typeface="+mn-lt"/>
              </a:rPr>
              <a:t>) et non </a:t>
            </a:r>
            <a:r>
              <a:rPr lang="en-US" dirty="0" err="1">
                <a:ea typeface="+mn-lt"/>
                <a:cs typeface="+mn-lt"/>
              </a:rPr>
              <a:t>désirés</a:t>
            </a:r>
            <a:r>
              <a:rPr lang="en-US" dirty="0">
                <a:ea typeface="+mn-lt"/>
                <a:cs typeface="+mn-lt"/>
              </a:rPr>
              <a:t> et pour </a:t>
            </a:r>
            <a:r>
              <a:rPr lang="en-US" dirty="0" err="1">
                <a:ea typeface="+mn-lt"/>
                <a:cs typeface="+mn-lt"/>
              </a:rPr>
              <a:t>décider</a:t>
            </a:r>
            <a:r>
              <a:rPr lang="en-US" dirty="0">
                <a:ea typeface="+mn-lt"/>
                <a:cs typeface="+mn-lt"/>
              </a:rPr>
              <a:t> </a:t>
            </a:r>
            <a:r>
              <a:rPr lang="en-US" dirty="0" err="1">
                <a:ea typeface="+mn-lt"/>
                <a:cs typeface="+mn-lt"/>
              </a:rPr>
              <a:t>collectivement</a:t>
            </a:r>
            <a:r>
              <a:rPr lang="en-US" dirty="0">
                <a:ea typeface="+mn-lt"/>
                <a:cs typeface="+mn-lt"/>
              </a:rPr>
              <a:t> de </a:t>
            </a:r>
            <a:r>
              <a:rPr lang="en-US" dirty="0" err="1">
                <a:ea typeface="+mn-lt"/>
                <a:cs typeface="+mn-lt"/>
              </a:rPr>
              <a:t>ce</a:t>
            </a:r>
            <a:r>
              <a:rPr lang="en-US" dirty="0">
                <a:ea typeface="+mn-lt"/>
                <a:cs typeface="+mn-lt"/>
              </a:rPr>
              <a:t> que nous </a:t>
            </a:r>
            <a:r>
              <a:rPr lang="en-US" dirty="0" err="1">
                <a:ea typeface="+mn-lt"/>
                <a:cs typeface="+mn-lt"/>
              </a:rPr>
              <a:t>voulons</a:t>
            </a:r>
            <a:r>
              <a:rPr lang="en-US" dirty="0">
                <a:ea typeface="+mn-lt"/>
                <a:cs typeface="+mn-lt"/>
              </a:rPr>
              <a:t> </a:t>
            </a:r>
            <a:r>
              <a:rPr lang="en-US" dirty="0" err="1">
                <a:ea typeface="+mn-lt"/>
                <a:cs typeface="+mn-lt"/>
              </a:rPr>
              <a:t>prévenir</a:t>
            </a:r>
            <a:r>
              <a:rPr lang="en-US" dirty="0">
                <a:ea typeface="+mn-lt"/>
                <a:cs typeface="+mn-lt"/>
              </a:rPr>
              <a:t> et de </a:t>
            </a:r>
            <a:r>
              <a:rPr lang="en-US" dirty="0" err="1">
                <a:ea typeface="+mn-lt"/>
                <a:cs typeface="+mn-lt"/>
              </a:rPr>
              <a:t>ce</a:t>
            </a:r>
            <a:r>
              <a:rPr lang="en-US" dirty="0">
                <a:ea typeface="+mn-lt"/>
                <a:cs typeface="+mn-lt"/>
              </a:rPr>
              <a:t> que nous </a:t>
            </a:r>
            <a:r>
              <a:rPr lang="en-US" dirty="0" err="1">
                <a:ea typeface="+mn-lt"/>
                <a:cs typeface="+mn-lt"/>
              </a:rPr>
              <a:t>sommes</a:t>
            </a:r>
            <a:r>
              <a:rPr lang="en-US" dirty="0">
                <a:ea typeface="+mn-lt"/>
                <a:cs typeface="+mn-lt"/>
              </a:rPr>
              <a:t> </a:t>
            </a:r>
            <a:r>
              <a:rPr lang="en-US" dirty="0" err="1">
                <a:ea typeface="+mn-lt"/>
                <a:cs typeface="+mn-lt"/>
              </a:rPr>
              <a:t>prêts</a:t>
            </a:r>
            <a:r>
              <a:rPr lang="en-US" dirty="0">
                <a:ea typeface="+mn-lt"/>
                <a:cs typeface="+mn-lt"/>
              </a:rPr>
              <a:t> à faire </a:t>
            </a:r>
            <a:r>
              <a:rPr lang="en-US" dirty="0" err="1">
                <a:ea typeface="+mn-lt"/>
                <a:cs typeface="+mn-lt"/>
              </a:rPr>
              <a:t>évoluer</a:t>
            </a:r>
            <a:r>
              <a:rPr lang="en-US" dirty="0">
                <a:ea typeface="+mn-lt"/>
                <a:cs typeface="+mn-lt"/>
              </a:rPr>
              <a:t>." (</a:t>
            </a:r>
            <a:r>
              <a:rPr lang="fr-FR" dirty="0">
                <a:ea typeface="+mn-lt"/>
                <a:cs typeface="+mn-lt"/>
              </a:rPr>
              <a:t>(Pelluchon Corine, « </a:t>
            </a:r>
            <a:r>
              <a:rPr lang="fr-FR" dirty="0" err="1">
                <a:ea typeface="+mn-lt"/>
                <a:cs typeface="+mn-lt"/>
              </a:rPr>
              <a:t>Ruwen</a:t>
            </a:r>
            <a:r>
              <a:rPr lang="fr-FR" dirty="0">
                <a:ea typeface="+mn-lt"/>
                <a:cs typeface="+mn-lt"/>
              </a:rPr>
              <a:t> Ogien ou les paradoxes de la morale », Raison publique, 2017/2 (N° 22), p. 251-256. DOI : 10.3917/rpub1.022.0251. URL : </a:t>
            </a:r>
            <a:r>
              <a:rPr lang="fr-FR" dirty="0">
                <a:ea typeface="+mn-lt"/>
                <a:cs typeface="+mn-lt"/>
                <a:hlinkClick r:id="rId2"/>
              </a:rPr>
              <a:t>https://www.cairn.info/revue-raison-publique-2017-2-page-251.htm</a:t>
            </a:r>
            <a:r>
              <a:rPr lang="fr-FR" dirty="0">
                <a:ea typeface="+mn-lt"/>
                <a:cs typeface="+mn-lt"/>
              </a:rPr>
              <a:t>)</a:t>
            </a:r>
            <a:endParaRPr lang="en-US" dirty="0">
              <a:ea typeface="+mn-lt"/>
              <a:cs typeface="+mn-lt"/>
            </a:endParaRPr>
          </a:p>
          <a:p>
            <a:pPr lvl="2">
              <a:lnSpc>
                <a:spcPct val="100000"/>
              </a:lnSpc>
              <a:spcBef>
                <a:spcPts val="0"/>
              </a:spcBef>
            </a:pPr>
            <a:endParaRPr lang="en-US">
              <a:ea typeface="+mn-lt"/>
              <a:cs typeface="+mn-lt"/>
            </a:endParaRPr>
          </a:p>
          <a:p>
            <a:pPr>
              <a:lnSpc>
                <a:spcPct val="100000"/>
              </a:lnSpc>
              <a:spcBef>
                <a:spcPts val="0"/>
              </a:spcBef>
            </a:pPr>
            <a:endParaRPr lang="en-US">
              <a:ea typeface="+mn-lt"/>
              <a:cs typeface="+mn-lt"/>
            </a:endParaRPr>
          </a:p>
          <a:p>
            <a:endParaRPr lang="fr-FR">
              <a:cs typeface="Calibri"/>
            </a:endParaRPr>
          </a:p>
        </p:txBody>
      </p:sp>
    </p:spTree>
    <p:extLst>
      <p:ext uri="{BB962C8B-B14F-4D97-AF65-F5344CB8AC3E}">
        <p14:creationId xmlns:p14="http://schemas.microsoft.com/office/powerpoint/2010/main" val="28720823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84B9F-DC2F-4606-A3B3-108F690673A1}"/>
              </a:ext>
            </a:extLst>
          </p:cNvPr>
          <p:cNvSpPr>
            <a:spLocks noGrp="1"/>
          </p:cNvSpPr>
          <p:nvPr>
            <p:ph type="title"/>
          </p:nvPr>
        </p:nvSpPr>
        <p:spPr/>
        <p:txBody>
          <a:bodyPr/>
          <a:lstStyle/>
          <a:p>
            <a:pPr algn="ctr"/>
            <a:r>
              <a:rPr lang="en-US" b="1" dirty="0">
                <a:latin typeface="Calibri"/>
                <a:cs typeface="Calibri"/>
              </a:rPr>
              <a:t>Le </a:t>
            </a:r>
            <a:r>
              <a:rPr lang="en-US" b="1" dirty="0" err="1">
                <a:latin typeface="Calibri"/>
                <a:cs typeface="Calibri"/>
              </a:rPr>
              <a:t>défi</a:t>
            </a:r>
            <a:r>
              <a:rPr lang="en-US" b="1" dirty="0">
                <a:latin typeface="Calibri"/>
                <a:cs typeface="Calibri"/>
              </a:rPr>
              <a:t> des migrations</a:t>
            </a:r>
            <a:endParaRPr lang="fr-FR" dirty="0">
              <a:cs typeface="Calibri Light" panose="020F0302020204030204"/>
            </a:endParaRPr>
          </a:p>
        </p:txBody>
      </p:sp>
      <p:sp>
        <p:nvSpPr>
          <p:cNvPr id="3" name="Espace réservé du contenu 2">
            <a:extLst>
              <a:ext uri="{FF2B5EF4-FFF2-40B4-BE49-F238E27FC236}">
                <a16:creationId xmlns:a16="http://schemas.microsoft.com/office/drawing/2014/main" id="{15A266C5-11B5-45F5-B708-4F3583D30310}"/>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en-US" dirty="0">
                <a:ea typeface="+mn-lt"/>
                <a:cs typeface="+mn-lt"/>
              </a:rPr>
              <a:t> Question de </a:t>
            </a:r>
            <a:r>
              <a:rPr lang="en-US" dirty="0" err="1">
                <a:ea typeface="+mn-lt"/>
                <a:cs typeface="+mn-lt"/>
              </a:rPr>
              <a:t>l'hospitalité</a:t>
            </a:r>
            <a:r>
              <a:rPr lang="en-US" dirty="0">
                <a:ea typeface="+mn-lt"/>
                <a:cs typeface="+mn-lt"/>
              </a:rPr>
              <a:t> (Derrida)</a:t>
            </a:r>
          </a:p>
          <a:p>
            <a:pPr lvl="1">
              <a:lnSpc>
                <a:spcPct val="100000"/>
              </a:lnSpc>
              <a:spcBef>
                <a:spcPts val="0"/>
              </a:spcBef>
            </a:pPr>
            <a:r>
              <a:rPr lang="en-US">
                <a:ea typeface="+mn-lt"/>
                <a:cs typeface="+mn-lt"/>
                <a:hlinkClick r:id="rId2"/>
              </a:rPr>
              <a:t>https://www.cairn.info/revue-insistance-2012-2-page-57.htm</a:t>
            </a:r>
            <a:endParaRPr lang="en-US">
              <a:ea typeface="+mn-lt"/>
              <a:cs typeface="+mn-lt"/>
            </a:endParaRPr>
          </a:p>
          <a:p>
            <a:pPr lvl="1">
              <a:lnSpc>
                <a:spcPct val="100000"/>
              </a:lnSpc>
              <a:spcBef>
                <a:spcPts val="0"/>
              </a:spcBef>
            </a:pPr>
            <a:r>
              <a:rPr lang="en-US">
                <a:ea typeface="+mn-lt"/>
                <a:cs typeface="+mn-lt"/>
                <a:hlinkClick r:id="rId3"/>
              </a:rPr>
              <a:t>https://www.idixa.net/Pixa/pagixa-0604010913.html</a:t>
            </a:r>
            <a:r>
              <a:rPr lang="en-US">
                <a:ea typeface="+mn-lt"/>
                <a:cs typeface="+mn-lt"/>
              </a:rPr>
              <a:t> </a:t>
            </a:r>
          </a:p>
          <a:p>
            <a:pPr>
              <a:lnSpc>
                <a:spcPct val="100000"/>
              </a:lnSpc>
              <a:spcBef>
                <a:spcPts val="0"/>
              </a:spcBef>
            </a:pPr>
            <a:r>
              <a:rPr lang="en-US" dirty="0">
                <a:ea typeface="+mn-lt"/>
                <a:cs typeface="+mn-lt"/>
              </a:rPr>
              <a:t>Dilemme des </a:t>
            </a:r>
            <a:r>
              <a:rPr lang="en-US" dirty="0" err="1">
                <a:ea typeface="+mn-lt"/>
                <a:cs typeface="+mn-lt"/>
              </a:rPr>
              <a:t>frontières</a:t>
            </a:r>
            <a:r>
              <a:rPr lang="en-US" dirty="0">
                <a:ea typeface="+mn-lt"/>
                <a:cs typeface="+mn-lt"/>
              </a:rPr>
              <a:t> et notion de "</a:t>
            </a:r>
            <a:r>
              <a:rPr lang="en-US" dirty="0" err="1">
                <a:ea typeface="+mn-lt"/>
                <a:cs typeface="+mn-lt"/>
              </a:rPr>
              <a:t>frontière</a:t>
            </a:r>
            <a:r>
              <a:rPr lang="en-US" dirty="0">
                <a:ea typeface="+mn-lt"/>
                <a:cs typeface="+mn-lt"/>
              </a:rPr>
              <a:t> </a:t>
            </a:r>
            <a:r>
              <a:rPr lang="en-US" dirty="0" err="1">
                <a:ea typeface="+mn-lt"/>
                <a:cs typeface="+mn-lt"/>
              </a:rPr>
              <a:t>juste</a:t>
            </a:r>
            <a:r>
              <a:rPr lang="en-US" dirty="0">
                <a:ea typeface="+mn-lt"/>
                <a:cs typeface="+mn-lt"/>
              </a:rPr>
              <a:t>" (Benjamin </a:t>
            </a:r>
            <a:r>
              <a:rPr lang="en-US" dirty="0" err="1">
                <a:ea typeface="+mn-lt"/>
                <a:cs typeface="+mn-lt"/>
              </a:rPr>
              <a:t>Boudou</a:t>
            </a:r>
            <a:r>
              <a:rPr lang="en-US" dirty="0">
                <a:ea typeface="+mn-lt"/>
                <a:cs typeface="+mn-lt"/>
              </a:rPr>
              <a:t>)</a:t>
            </a:r>
          </a:p>
          <a:p>
            <a:pPr>
              <a:lnSpc>
                <a:spcPct val="100000"/>
              </a:lnSpc>
              <a:spcBef>
                <a:spcPts val="0"/>
              </a:spcBef>
            </a:pPr>
            <a:endParaRPr lang="en-US">
              <a:ea typeface="+mn-lt"/>
              <a:cs typeface="+mn-lt"/>
            </a:endParaRPr>
          </a:p>
          <a:p>
            <a:pPr>
              <a:lnSpc>
                <a:spcPct val="100000"/>
              </a:lnSpc>
              <a:spcBef>
                <a:spcPts val="0"/>
              </a:spcBef>
            </a:pPr>
            <a:endParaRPr lang="en-US" b="1">
              <a:ea typeface="+mn-lt"/>
              <a:cs typeface="+mn-lt"/>
            </a:endParaRPr>
          </a:p>
          <a:p>
            <a:endParaRPr lang="fr-FR">
              <a:cs typeface="Calibri"/>
            </a:endParaRPr>
          </a:p>
        </p:txBody>
      </p:sp>
    </p:spTree>
    <p:extLst>
      <p:ext uri="{BB962C8B-B14F-4D97-AF65-F5344CB8AC3E}">
        <p14:creationId xmlns:p14="http://schemas.microsoft.com/office/powerpoint/2010/main" val="34392799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84B9F-DC2F-4606-A3B3-108F690673A1}"/>
              </a:ext>
            </a:extLst>
          </p:cNvPr>
          <p:cNvSpPr>
            <a:spLocks noGrp="1"/>
          </p:cNvSpPr>
          <p:nvPr>
            <p:ph type="title"/>
          </p:nvPr>
        </p:nvSpPr>
        <p:spPr/>
        <p:txBody>
          <a:bodyPr/>
          <a:lstStyle/>
          <a:p>
            <a:pPr algn="ctr"/>
            <a:r>
              <a:rPr lang="en-US" b="1" dirty="0">
                <a:latin typeface="Calibri"/>
                <a:cs typeface="Calibri"/>
              </a:rPr>
              <a:t>Le </a:t>
            </a:r>
            <a:r>
              <a:rPr lang="en-US" b="1" dirty="0" err="1">
                <a:latin typeface="Calibri"/>
                <a:cs typeface="Calibri"/>
              </a:rPr>
              <a:t>défi</a:t>
            </a:r>
            <a:r>
              <a:rPr lang="en-US" b="1" dirty="0">
                <a:latin typeface="Calibri"/>
                <a:cs typeface="Calibri"/>
              </a:rPr>
              <a:t> des </a:t>
            </a:r>
            <a:r>
              <a:rPr lang="en-US" b="1" dirty="0" err="1">
                <a:latin typeface="Calibri"/>
                <a:cs typeface="Calibri"/>
              </a:rPr>
              <a:t>inégalités</a:t>
            </a:r>
            <a:r>
              <a:rPr lang="en-US" b="1" dirty="0">
                <a:latin typeface="Calibri"/>
                <a:cs typeface="Calibri"/>
              </a:rPr>
              <a:t> </a:t>
            </a:r>
            <a:r>
              <a:rPr lang="en-US" b="1" dirty="0" err="1">
                <a:latin typeface="Calibri"/>
                <a:cs typeface="Calibri"/>
              </a:rPr>
              <a:t>économiques</a:t>
            </a:r>
            <a:r>
              <a:rPr lang="en-US" b="1" dirty="0">
                <a:latin typeface="Calibri"/>
                <a:cs typeface="Calibri"/>
              </a:rPr>
              <a:t> </a:t>
            </a:r>
            <a:endParaRPr lang="fr-FR" dirty="0">
              <a:cs typeface="Calibri Light" panose="020F0302020204030204"/>
            </a:endParaRPr>
          </a:p>
        </p:txBody>
      </p:sp>
      <p:sp>
        <p:nvSpPr>
          <p:cNvPr id="3" name="Espace réservé du contenu 2">
            <a:extLst>
              <a:ext uri="{FF2B5EF4-FFF2-40B4-BE49-F238E27FC236}">
                <a16:creationId xmlns:a16="http://schemas.microsoft.com/office/drawing/2014/main" id="{15A266C5-11B5-45F5-B708-4F3583D30310}"/>
              </a:ext>
            </a:extLst>
          </p:cNvPr>
          <p:cNvSpPr>
            <a:spLocks noGrp="1"/>
          </p:cNvSpPr>
          <p:nvPr>
            <p:ph idx="1"/>
          </p:nvPr>
        </p:nvSpPr>
        <p:spPr/>
        <p:txBody>
          <a:bodyPr vert="horz" lIns="91440" tIns="45720" rIns="91440" bIns="45720" rtlCol="0" anchor="t">
            <a:normAutofit/>
          </a:bodyPr>
          <a:lstStyle/>
          <a:p>
            <a:pPr marL="0" indent="0">
              <a:lnSpc>
                <a:spcPct val="100000"/>
              </a:lnSpc>
              <a:spcBef>
                <a:spcPts val="0"/>
              </a:spcBef>
              <a:buNone/>
            </a:pPr>
            <a:r>
              <a:rPr lang="en-US" dirty="0">
                <a:ea typeface="+mn-lt"/>
                <a:cs typeface="+mn-lt"/>
              </a:rPr>
              <a:t>- Notion de "</a:t>
            </a:r>
            <a:r>
              <a:rPr lang="en-US" dirty="0" err="1">
                <a:ea typeface="+mn-lt"/>
                <a:cs typeface="+mn-lt"/>
              </a:rPr>
              <a:t>liberté</a:t>
            </a:r>
            <a:r>
              <a:rPr lang="en-US" dirty="0">
                <a:ea typeface="+mn-lt"/>
                <a:cs typeface="+mn-lt"/>
              </a:rPr>
              <a:t> </a:t>
            </a:r>
            <a:r>
              <a:rPr lang="en-US" dirty="0" err="1">
                <a:ea typeface="+mn-lt"/>
                <a:cs typeface="+mn-lt"/>
              </a:rPr>
              <a:t>réelle</a:t>
            </a:r>
            <a:r>
              <a:rPr lang="en-US" dirty="0">
                <a:ea typeface="+mn-lt"/>
                <a:cs typeface="+mn-lt"/>
              </a:rPr>
              <a:t>" (Marx, Rawls, Sen).</a:t>
            </a:r>
          </a:p>
          <a:p>
            <a:pPr marL="0" indent="0">
              <a:lnSpc>
                <a:spcPct val="100000"/>
              </a:lnSpc>
              <a:spcBef>
                <a:spcPts val="0"/>
              </a:spcBef>
              <a:buNone/>
            </a:pPr>
            <a:r>
              <a:rPr lang="en-US" dirty="0">
                <a:ea typeface="+mn-lt"/>
                <a:cs typeface="+mn-lt"/>
              </a:rPr>
              <a:t>- Augmentation </a:t>
            </a:r>
            <a:r>
              <a:rPr lang="en-US" dirty="0" err="1">
                <a:ea typeface="+mn-lt"/>
                <a:cs typeface="+mn-lt"/>
              </a:rPr>
              <a:t>mondiale</a:t>
            </a:r>
            <a:r>
              <a:rPr lang="en-US" dirty="0">
                <a:ea typeface="+mn-lt"/>
                <a:cs typeface="+mn-lt"/>
              </a:rPr>
              <a:t> des </a:t>
            </a:r>
            <a:r>
              <a:rPr lang="en-US" dirty="0" err="1">
                <a:ea typeface="+mn-lt"/>
                <a:cs typeface="+mn-lt"/>
              </a:rPr>
              <a:t>inégalités</a:t>
            </a:r>
            <a:r>
              <a:rPr lang="en-US" dirty="0">
                <a:ea typeface="+mn-lt"/>
                <a:cs typeface="+mn-lt"/>
              </a:rPr>
              <a:t> dans les </a:t>
            </a:r>
            <a:r>
              <a:rPr lang="en-US" dirty="0" err="1">
                <a:ea typeface="+mn-lt"/>
                <a:cs typeface="+mn-lt"/>
              </a:rPr>
              <a:t>dernières</a:t>
            </a:r>
            <a:r>
              <a:rPr lang="en-US" dirty="0">
                <a:ea typeface="+mn-lt"/>
                <a:cs typeface="+mn-lt"/>
              </a:rPr>
              <a:t> </a:t>
            </a:r>
            <a:r>
              <a:rPr lang="en-US" dirty="0" err="1">
                <a:ea typeface="+mn-lt"/>
                <a:cs typeface="+mn-lt"/>
              </a:rPr>
              <a:t>décennies</a:t>
            </a:r>
          </a:p>
          <a:p>
            <a:pPr marL="0" indent="0">
              <a:lnSpc>
                <a:spcPct val="100000"/>
              </a:lnSpc>
              <a:spcBef>
                <a:spcPts val="0"/>
              </a:spcBef>
              <a:buNone/>
            </a:pPr>
            <a:r>
              <a:rPr lang="en-US" dirty="0">
                <a:ea typeface="+mn-lt"/>
                <a:cs typeface="+mn-lt"/>
              </a:rPr>
              <a:t>- </a:t>
            </a:r>
            <a:r>
              <a:rPr lang="en-US" dirty="0" err="1">
                <a:ea typeface="+mn-lt"/>
                <a:cs typeface="+mn-lt"/>
              </a:rPr>
              <a:t>Facteurs</a:t>
            </a:r>
            <a:r>
              <a:rPr lang="en-US" dirty="0">
                <a:ea typeface="+mn-lt"/>
                <a:cs typeface="+mn-lt"/>
              </a:rPr>
              <a:t> </a:t>
            </a:r>
            <a:r>
              <a:rPr lang="en-US" dirty="0" err="1">
                <a:ea typeface="+mn-lt"/>
                <a:cs typeface="+mn-lt"/>
              </a:rPr>
              <a:t>explicatifs</a:t>
            </a:r>
          </a:p>
          <a:p>
            <a:pPr marL="0" indent="0">
              <a:lnSpc>
                <a:spcPct val="100000"/>
              </a:lnSpc>
              <a:spcBef>
                <a:spcPts val="0"/>
              </a:spcBef>
              <a:buNone/>
            </a:pPr>
            <a:r>
              <a:rPr lang="en-US" dirty="0">
                <a:ea typeface="+mn-lt"/>
                <a:cs typeface="+mn-lt"/>
              </a:rPr>
              <a:t>- </a:t>
            </a:r>
            <a:r>
              <a:rPr lang="en-US" dirty="0" err="1">
                <a:ea typeface="+mn-lt"/>
                <a:cs typeface="+mn-lt"/>
              </a:rPr>
              <a:t>Enjeux</a:t>
            </a:r>
            <a:r>
              <a:rPr lang="en-US" dirty="0">
                <a:ea typeface="+mn-lt"/>
                <a:cs typeface="+mn-lt"/>
              </a:rPr>
              <a:t> </a:t>
            </a:r>
            <a:r>
              <a:rPr lang="en-US" dirty="0" err="1">
                <a:ea typeface="+mn-lt"/>
                <a:cs typeface="+mn-lt"/>
              </a:rPr>
              <a:t>éthiques</a:t>
            </a:r>
          </a:p>
          <a:p>
            <a:pPr>
              <a:lnSpc>
                <a:spcPct val="100000"/>
              </a:lnSpc>
              <a:spcBef>
                <a:spcPts val="0"/>
              </a:spcBef>
            </a:pPr>
            <a:endParaRPr lang="en-US">
              <a:ea typeface="+mn-lt"/>
              <a:cs typeface="+mn-lt"/>
            </a:endParaRPr>
          </a:p>
          <a:p>
            <a:pPr>
              <a:lnSpc>
                <a:spcPct val="100000"/>
              </a:lnSpc>
              <a:spcBef>
                <a:spcPts val="0"/>
              </a:spcBef>
            </a:pPr>
            <a:endParaRPr lang="fr-FR">
              <a:ea typeface="+mn-lt"/>
              <a:cs typeface="+mn-lt"/>
            </a:endParaRPr>
          </a:p>
          <a:p>
            <a:endParaRPr lang="fr-FR">
              <a:cs typeface="Calibri"/>
            </a:endParaRPr>
          </a:p>
        </p:txBody>
      </p:sp>
    </p:spTree>
    <p:extLst>
      <p:ext uri="{BB962C8B-B14F-4D97-AF65-F5344CB8AC3E}">
        <p14:creationId xmlns:p14="http://schemas.microsoft.com/office/powerpoint/2010/main" val="37124298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84B9F-DC2F-4606-A3B3-108F690673A1}"/>
              </a:ext>
            </a:extLst>
          </p:cNvPr>
          <p:cNvSpPr>
            <a:spLocks noGrp="1"/>
          </p:cNvSpPr>
          <p:nvPr>
            <p:ph type="title"/>
          </p:nvPr>
        </p:nvSpPr>
        <p:spPr/>
        <p:txBody>
          <a:bodyPr/>
          <a:lstStyle/>
          <a:p>
            <a:pPr algn="ctr"/>
            <a:r>
              <a:rPr lang="fr-FR" b="1" dirty="0">
                <a:latin typeface="Calibri"/>
                <a:cs typeface="Calibri"/>
              </a:rPr>
              <a:t>Le défi des discriminations et pour la "société inclusive"</a:t>
            </a:r>
            <a:r>
              <a:rPr lang="fr-FR" dirty="0">
                <a:latin typeface="Calibri"/>
                <a:cs typeface="Calibri"/>
              </a:rPr>
              <a:t> :</a:t>
            </a:r>
            <a:endParaRPr lang="fr-FR" dirty="0">
              <a:cs typeface="Calibri Light" panose="020F0302020204030204"/>
            </a:endParaRPr>
          </a:p>
        </p:txBody>
      </p:sp>
      <p:sp>
        <p:nvSpPr>
          <p:cNvPr id="3" name="Espace réservé du contenu 2">
            <a:extLst>
              <a:ext uri="{FF2B5EF4-FFF2-40B4-BE49-F238E27FC236}">
                <a16:creationId xmlns:a16="http://schemas.microsoft.com/office/drawing/2014/main" id="{15A266C5-11B5-45F5-B708-4F3583D30310}"/>
              </a:ext>
            </a:extLst>
          </p:cNvPr>
          <p:cNvSpPr>
            <a:spLocks noGrp="1"/>
          </p:cNvSpPr>
          <p:nvPr>
            <p:ph idx="1"/>
          </p:nvPr>
        </p:nvSpPr>
        <p:spPr/>
        <p:txBody>
          <a:bodyPr vert="horz" lIns="91440" tIns="45720" rIns="91440" bIns="45720" rtlCol="0" anchor="t">
            <a:normAutofit fontScale="70000" lnSpcReduction="20000"/>
          </a:bodyPr>
          <a:lstStyle/>
          <a:p>
            <a:pPr>
              <a:lnSpc>
                <a:spcPct val="100000"/>
              </a:lnSpc>
              <a:spcBef>
                <a:spcPts val="0"/>
              </a:spcBef>
            </a:pPr>
            <a:r>
              <a:rPr lang="en-US" dirty="0">
                <a:ea typeface="+mn-lt"/>
                <a:cs typeface="+mn-lt"/>
              </a:rPr>
              <a:t>- Critique de" </a:t>
            </a:r>
            <a:r>
              <a:rPr lang="en-US" dirty="0" err="1">
                <a:ea typeface="+mn-lt"/>
                <a:cs typeface="+mn-lt"/>
              </a:rPr>
              <a:t>l'éthique</a:t>
            </a:r>
            <a:r>
              <a:rPr lang="en-US" dirty="0">
                <a:ea typeface="+mn-lt"/>
                <a:cs typeface="+mn-lt"/>
              </a:rPr>
              <a:t> de </a:t>
            </a:r>
            <a:r>
              <a:rPr lang="en-US" dirty="0" err="1">
                <a:ea typeface="+mn-lt"/>
                <a:cs typeface="+mn-lt"/>
              </a:rPr>
              <a:t>l'autonomie</a:t>
            </a:r>
            <a:r>
              <a:rPr lang="en-US" dirty="0">
                <a:ea typeface="+mn-lt"/>
                <a:cs typeface="+mn-lt"/>
              </a:rPr>
              <a:t>", par Corine </a:t>
            </a:r>
            <a:r>
              <a:rPr lang="en-US" dirty="0" err="1">
                <a:ea typeface="+mn-lt"/>
                <a:cs typeface="+mn-lt"/>
              </a:rPr>
              <a:t>Pelluchon</a:t>
            </a:r>
            <a:r>
              <a:rPr lang="en-US" dirty="0">
                <a:ea typeface="+mn-lt"/>
                <a:cs typeface="+mn-lt"/>
              </a:rPr>
              <a:t>, </a:t>
            </a:r>
            <a:r>
              <a:rPr lang="en-US" dirty="0" err="1">
                <a:ea typeface="+mn-lt"/>
                <a:cs typeface="+mn-lt"/>
              </a:rPr>
              <a:t>puisque</a:t>
            </a:r>
            <a:r>
              <a:rPr lang="en-US" dirty="0">
                <a:ea typeface="+mn-lt"/>
                <a:cs typeface="+mn-lt"/>
              </a:rPr>
              <a:t> </a:t>
            </a:r>
            <a:r>
              <a:rPr lang="en-US" dirty="0" err="1">
                <a:ea typeface="+mn-lt"/>
                <a:cs typeface="+mn-lt"/>
              </a:rPr>
              <a:t>cette</a:t>
            </a:r>
            <a:r>
              <a:rPr lang="en-US" dirty="0">
                <a:ea typeface="+mn-lt"/>
                <a:cs typeface="+mn-lt"/>
              </a:rPr>
              <a:t> </a:t>
            </a:r>
            <a:r>
              <a:rPr lang="en-US" dirty="0" err="1">
                <a:ea typeface="+mn-lt"/>
                <a:cs typeface="+mn-lt"/>
              </a:rPr>
              <a:t>éthique</a:t>
            </a:r>
            <a:r>
              <a:rPr lang="en-US" dirty="0">
                <a:ea typeface="+mn-lt"/>
                <a:cs typeface="+mn-lt"/>
              </a:rPr>
              <a:t> </a:t>
            </a:r>
            <a:r>
              <a:rPr lang="en-US" dirty="0" err="1">
                <a:ea typeface="+mn-lt"/>
                <a:cs typeface="+mn-lt"/>
              </a:rPr>
              <a:t>méconnaît</a:t>
            </a:r>
            <a:r>
              <a:rPr lang="en-US" dirty="0">
                <a:ea typeface="+mn-lt"/>
                <a:cs typeface="+mn-lt"/>
              </a:rPr>
              <a:t> </a:t>
            </a:r>
            <a:r>
              <a:rPr lang="en-US" dirty="0" err="1">
                <a:ea typeface="+mn-lt"/>
                <a:cs typeface="+mn-lt"/>
              </a:rPr>
              <a:t>notre</a:t>
            </a:r>
            <a:r>
              <a:rPr lang="en-US" dirty="0">
                <a:ea typeface="+mn-lt"/>
                <a:cs typeface="+mn-lt"/>
              </a:rPr>
              <a:t> </a:t>
            </a:r>
            <a:r>
              <a:rPr lang="en-US" dirty="0" err="1">
                <a:ea typeface="+mn-lt"/>
                <a:cs typeface="+mn-lt"/>
              </a:rPr>
              <a:t>caractère</a:t>
            </a:r>
            <a:r>
              <a:rPr lang="en-US" dirty="0">
                <a:ea typeface="+mn-lt"/>
                <a:cs typeface="+mn-lt"/>
              </a:rPr>
              <a:t> </a:t>
            </a:r>
            <a:r>
              <a:rPr lang="en-US" dirty="0" err="1">
                <a:ea typeface="+mn-lt"/>
                <a:cs typeface="+mn-lt"/>
              </a:rPr>
              <a:t>relationnel</a:t>
            </a:r>
            <a:r>
              <a:rPr lang="en-US" dirty="0">
                <a:ea typeface="+mn-lt"/>
                <a:cs typeface="+mn-lt"/>
              </a:rPr>
              <a:t>, </a:t>
            </a:r>
            <a:r>
              <a:rPr lang="en-US" dirty="0" err="1">
                <a:ea typeface="+mn-lt"/>
                <a:cs typeface="+mn-lt"/>
              </a:rPr>
              <a:t>notre</a:t>
            </a:r>
            <a:r>
              <a:rPr lang="en-US" dirty="0">
                <a:ea typeface="+mn-lt"/>
                <a:cs typeface="+mn-lt"/>
              </a:rPr>
              <a:t> </a:t>
            </a:r>
            <a:r>
              <a:rPr lang="en-US" dirty="0" err="1">
                <a:ea typeface="+mn-lt"/>
                <a:cs typeface="+mn-lt"/>
              </a:rPr>
              <a:t>dépendance</a:t>
            </a:r>
            <a:r>
              <a:rPr lang="en-US" dirty="0">
                <a:ea typeface="+mn-lt"/>
                <a:cs typeface="+mn-lt"/>
              </a:rPr>
              <a:t> à </a:t>
            </a:r>
            <a:r>
              <a:rPr lang="en-US" dirty="0" err="1">
                <a:ea typeface="+mn-lt"/>
                <a:cs typeface="+mn-lt"/>
              </a:rPr>
              <a:t>l'égard</a:t>
            </a:r>
            <a:r>
              <a:rPr lang="en-US" dirty="0">
                <a:ea typeface="+mn-lt"/>
                <a:cs typeface="+mn-lt"/>
              </a:rPr>
              <a:t> des </a:t>
            </a:r>
            <a:r>
              <a:rPr lang="en-US" dirty="0" err="1">
                <a:ea typeface="+mn-lt"/>
                <a:cs typeface="+mn-lt"/>
              </a:rPr>
              <a:t>autres</a:t>
            </a:r>
            <a:r>
              <a:rPr lang="en-US" dirty="0">
                <a:ea typeface="+mn-lt"/>
                <a:cs typeface="+mn-lt"/>
              </a:rPr>
              <a:t> et </a:t>
            </a:r>
            <a:r>
              <a:rPr lang="en-US" dirty="0" err="1">
                <a:ea typeface="+mn-lt"/>
                <a:cs typeface="+mn-lt"/>
              </a:rPr>
              <a:t>notre</a:t>
            </a:r>
            <a:r>
              <a:rPr lang="en-US" dirty="0">
                <a:ea typeface="+mn-lt"/>
                <a:cs typeface="+mn-lt"/>
              </a:rPr>
              <a:t> </a:t>
            </a:r>
            <a:r>
              <a:rPr lang="en-US" dirty="0" err="1">
                <a:ea typeface="+mn-lt"/>
                <a:cs typeface="+mn-lt"/>
              </a:rPr>
              <a:t>vulnérabilité</a:t>
            </a:r>
            <a:r>
              <a:rPr lang="en-US" dirty="0">
                <a:ea typeface="+mn-lt"/>
                <a:cs typeface="+mn-lt"/>
              </a:rPr>
              <a:t>. Elle </a:t>
            </a:r>
            <a:r>
              <a:rPr lang="en-US" dirty="0" err="1">
                <a:ea typeface="+mn-lt"/>
                <a:cs typeface="+mn-lt"/>
              </a:rPr>
              <a:t>instaure</a:t>
            </a:r>
            <a:r>
              <a:rPr lang="en-US" dirty="0">
                <a:ea typeface="+mn-lt"/>
                <a:cs typeface="+mn-lt"/>
              </a:rPr>
              <a:t> des </a:t>
            </a:r>
            <a:r>
              <a:rPr lang="en-US" dirty="0" err="1">
                <a:ea typeface="+mn-lt"/>
                <a:cs typeface="+mn-lt"/>
              </a:rPr>
              <a:t>normes</a:t>
            </a:r>
            <a:r>
              <a:rPr lang="en-US" dirty="0">
                <a:ea typeface="+mn-lt"/>
                <a:cs typeface="+mn-lt"/>
              </a:rPr>
              <a:t> </a:t>
            </a:r>
            <a:r>
              <a:rPr lang="en-US" dirty="0" err="1">
                <a:ea typeface="+mn-lt"/>
                <a:cs typeface="+mn-lt"/>
              </a:rPr>
              <a:t>culpabilisantes</a:t>
            </a:r>
            <a:r>
              <a:rPr lang="en-US" dirty="0">
                <a:ea typeface="+mn-lt"/>
                <a:cs typeface="+mn-lt"/>
              </a:rPr>
              <a:t> et des </a:t>
            </a:r>
            <a:r>
              <a:rPr lang="en-US" dirty="0" err="1">
                <a:ea typeface="+mn-lt"/>
                <a:cs typeface="+mn-lt"/>
              </a:rPr>
              <a:t>injonctions</a:t>
            </a:r>
            <a:r>
              <a:rPr lang="en-US" dirty="0">
                <a:ea typeface="+mn-lt"/>
                <a:cs typeface="+mn-lt"/>
              </a:rPr>
              <a:t> </a:t>
            </a:r>
            <a:r>
              <a:rPr lang="en-US" dirty="0" err="1">
                <a:ea typeface="+mn-lt"/>
                <a:cs typeface="+mn-lt"/>
              </a:rPr>
              <a:t>impossibles</a:t>
            </a:r>
            <a:r>
              <a:rPr lang="en-US" dirty="0">
                <a:ea typeface="+mn-lt"/>
                <a:cs typeface="+mn-lt"/>
              </a:rPr>
              <a:t>, </a:t>
            </a:r>
            <a:r>
              <a:rPr lang="en-US" dirty="0" err="1">
                <a:ea typeface="+mn-lt"/>
                <a:cs typeface="+mn-lt"/>
              </a:rPr>
              <a:t>conduisant</a:t>
            </a:r>
            <a:r>
              <a:rPr lang="en-US" dirty="0">
                <a:ea typeface="+mn-lt"/>
                <a:cs typeface="+mn-lt"/>
              </a:rPr>
              <a:t> à un "fatigue d'être soi" (Ehrenberg) et à la disqualification des </a:t>
            </a:r>
            <a:r>
              <a:rPr lang="en-US" dirty="0" err="1">
                <a:ea typeface="+mn-lt"/>
                <a:cs typeface="+mn-lt"/>
              </a:rPr>
              <a:t>personnes</a:t>
            </a:r>
            <a:r>
              <a:rPr lang="en-US" dirty="0">
                <a:ea typeface="+mn-lt"/>
                <a:cs typeface="+mn-lt"/>
              </a:rPr>
              <a:t> </a:t>
            </a:r>
            <a:r>
              <a:rPr lang="en-US" dirty="0" err="1">
                <a:ea typeface="+mn-lt"/>
                <a:cs typeface="+mn-lt"/>
              </a:rPr>
              <a:t>âgées</a:t>
            </a:r>
            <a:r>
              <a:rPr lang="en-US" dirty="0">
                <a:ea typeface="+mn-lt"/>
                <a:cs typeface="+mn-lt"/>
              </a:rPr>
              <a:t>. Elle </a:t>
            </a:r>
            <a:r>
              <a:rPr lang="en-US" dirty="0" err="1">
                <a:ea typeface="+mn-lt"/>
                <a:cs typeface="+mn-lt"/>
              </a:rPr>
              <a:t>contredit</a:t>
            </a:r>
            <a:r>
              <a:rPr lang="en-US" dirty="0">
                <a:ea typeface="+mn-lt"/>
                <a:cs typeface="+mn-lt"/>
              </a:rPr>
              <a:t> </a:t>
            </a:r>
            <a:r>
              <a:rPr lang="en-US" dirty="0" err="1">
                <a:ea typeface="+mn-lt"/>
                <a:cs typeface="+mn-lt"/>
              </a:rPr>
              <a:t>l'idée</a:t>
            </a:r>
            <a:r>
              <a:rPr lang="en-US" dirty="0">
                <a:ea typeface="+mn-lt"/>
                <a:cs typeface="+mn-lt"/>
              </a:rPr>
              <a:t> </a:t>
            </a:r>
            <a:r>
              <a:rPr lang="en-US" dirty="0" err="1">
                <a:ea typeface="+mn-lt"/>
                <a:cs typeface="+mn-lt"/>
              </a:rPr>
              <a:t>d'une</a:t>
            </a:r>
            <a:r>
              <a:rPr lang="en-US" dirty="0">
                <a:ea typeface="+mn-lt"/>
                <a:cs typeface="+mn-lt"/>
              </a:rPr>
              <a:t> </a:t>
            </a:r>
            <a:r>
              <a:rPr lang="en-US" dirty="0" err="1">
                <a:ea typeface="+mn-lt"/>
                <a:cs typeface="+mn-lt"/>
              </a:rPr>
              <a:t>société</a:t>
            </a:r>
            <a:r>
              <a:rPr lang="en-US" dirty="0">
                <a:ea typeface="+mn-lt"/>
                <a:cs typeface="+mn-lt"/>
              </a:rPr>
              <a:t> inclusive. </a:t>
            </a:r>
          </a:p>
          <a:p>
            <a:pPr lvl="1">
              <a:lnSpc>
                <a:spcPct val="100000"/>
              </a:lnSpc>
              <a:spcBef>
                <a:spcPts val="0"/>
              </a:spcBef>
            </a:pPr>
            <a:r>
              <a:rPr lang="en-US" dirty="0">
                <a:ea typeface="+mn-lt"/>
                <a:cs typeface="+mn-lt"/>
              </a:rPr>
              <a:t>"La </a:t>
            </a:r>
            <a:r>
              <a:rPr lang="en-US" dirty="0" err="1">
                <a:ea typeface="+mn-lt"/>
                <a:cs typeface="+mn-lt"/>
              </a:rPr>
              <a:t>valorisation</a:t>
            </a:r>
            <a:r>
              <a:rPr lang="en-US" dirty="0">
                <a:ea typeface="+mn-lt"/>
                <a:cs typeface="+mn-lt"/>
              </a:rPr>
              <a:t> de la performance et </a:t>
            </a:r>
            <a:r>
              <a:rPr lang="en-US" dirty="0" err="1">
                <a:ea typeface="+mn-lt"/>
                <a:cs typeface="+mn-lt"/>
              </a:rPr>
              <a:t>l'idéal</a:t>
            </a:r>
            <a:r>
              <a:rPr lang="en-US" dirty="0">
                <a:ea typeface="+mn-lt"/>
                <a:cs typeface="+mn-lt"/>
              </a:rPr>
              <a:t> de </a:t>
            </a:r>
            <a:r>
              <a:rPr lang="en-US" dirty="0" err="1">
                <a:ea typeface="+mn-lt"/>
                <a:cs typeface="+mn-lt"/>
              </a:rPr>
              <a:t>maîtrise</a:t>
            </a:r>
            <a:r>
              <a:rPr lang="en-US" dirty="0">
                <a:ea typeface="+mn-lt"/>
                <a:cs typeface="+mn-lt"/>
              </a:rPr>
              <a:t> qui </a:t>
            </a:r>
            <a:r>
              <a:rPr lang="en-US" dirty="0" err="1">
                <a:ea typeface="+mn-lt"/>
                <a:cs typeface="+mn-lt"/>
              </a:rPr>
              <a:t>caractérisent</a:t>
            </a:r>
            <a:r>
              <a:rPr lang="en-US" dirty="0">
                <a:ea typeface="+mn-lt"/>
                <a:cs typeface="+mn-lt"/>
              </a:rPr>
              <a:t> "</a:t>
            </a:r>
            <a:r>
              <a:rPr lang="en-US" dirty="0" err="1">
                <a:ea typeface="+mn-lt"/>
                <a:cs typeface="+mn-lt"/>
              </a:rPr>
              <a:t>l'éthique</a:t>
            </a:r>
            <a:r>
              <a:rPr lang="en-US" dirty="0">
                <a:ea typeface="+mn-lt"/>
                <a:cs typeface="+mn-lt"/>
              </a:rPr>
              <a:t> de </a:t>
            </a:r>
            <a:r>
              <a:rPr lang="en-US" dirty="0" err="1">
                <a:ea typeface="+mn-lt"/>
                <a:cs typeface="+mn-lt"/>
              </a:rPr>
              <a:t>l'autonomie</a:t>
            </a:r>
            <a:r>
              <a:rPr lang="en-US" dirty="0">
                <a:ea typeface="+mn-lt"/>
                <a:cs typeface="+mn-lt"/>
              </a:rPr>
              <a:t>" constituent de </a:t>
            </a:r>
            <a:r>
              <a:rPr lang="en-US" dirty="0" err="1">
                <a:ea typeface="+mn-lt"/>
                <a:cs typeface="+mn-lt"/>
              </a:rPr>
              <a:t>véritables</a:t>
            </a:r>
            <a:r>
              <a:rPr lang="en-US" dirty="0">
                <a:ea typeface="+mn-lt"/>
                <a:cs typeface="+mn-lt"/>
              </a:rPr>
              <a:t> obstacles </a:t>
            </a:r>
            <a:r>
              <a:rPr lang="en-US" dirty="0" err="1">
                <a:ea typeface="+mn-lt"/>
                <a:cs typeface="+mn-lt"/>
              </a:rPr>
              <a:t>épistémologiques</a:t>
            </a:r>
            <a:r>
              <a:rPr lang="en-US" dirty="0">
                <a:ea typeface="+mn-lt"/>
                <a:cs typeface="+mn-lt"/>
              </a:rPr>
              <a:t> à </a:t>
            </a:r>
            <a:r>
              <a:rPr lang="en-US" dirty="0" err="1">
                <a:ea typeface="+mn-lt"/>
                <a:cs typeface="+mn-lt"/>
              </a:rPr>
              <a:t>l'accompagnement</a:t>
            </a:r>
            <a:r>
              <a:rPr lang="en-US" dirty="0">
                <a:ea typeface="+mn-lt"/>
                <a:cs typeface="+mn-lt"/>
              </a:rPr>
              <a:t> des </a:t>
            </a:r>
            <a:r>
              <a:rPr lang="en-US" dirty="0" err="1">
                <a:ea typeface="+mn-lt"/>
                <a:cs typeface="+mn-lt"/>
              </a:rPr>
              <a:t>personnes</a:t>
            </a:r>
            <a:r>
              <a:rPr lang="en-US" dirty="0">
                <a:ea typeface="+mn-lt"/>
                <a:cs typeface="+mn-lt"/>
              </a:rPr>
              <a:t> </a:t>
            </a:r>
            <a:r>
              <a:rPr lang="en-US" dirty="0" err="1">
                <a:ea typeface="+mn-lt"/>
                <a:cs typeface="+mn-lt"/>
              </a:rPr>
              <a:t>âgées</a:t>
            </a:r>
            <a:r>
              <a:rPr lang="en-US" dirty="0">
                <a:ea typeface="+mn-lt"/>
                <a:cs typeface="+mn-lt"/>
              </a:rPr>
              <a:t> : non </a:t>
            </a:r>
            <a:r>
              <a:rPr lang="en-US" dirty="0" err="1">
                <a:ea typeface="+mn-lt"/>
                <a:cs typeface="+mn-lt"/>
              </a:rPr>
              <a:t>seulement</a:t>
            </a:r>
            <a:r>
              <a:rPr lang="en-US" dirty="0">
                <a:ea typeface="+mn-lt"/>
                <a:cs typeface="+mn-lt"/>
              </a:rPr>
              <a:t> </a:t>
            </a:r>
            <a:r>
              <a:rPr lang="en-US" dirty="0" err="1">
                <a:ea typeface="+mn-lt"/>
                <a:cs typeface="+mn-lt"/>
              </a:rPr>
              <a:t>ils</a:t>
            </a:r>
            <a:r>
              <a:rPr lang="en-US" dirty="0">
                <a:ea typeface="+mn-lt"/>
                <a:cs typeface="+mn-lt"/>
              </a:rPr>
              <a:t> les </a:t>
            </a:r>
            <a:r>
              <a:rPr lang="en-US" dirty="0" err="1">
                <a:ea typeface="+mn-lt"/>
                <a:cs typeface="+mn-lt"/>
              </a:rPr>
              <a:t>empêchent</a:t>
            </a:r>
            <a:r>
              <a:rPr lang="en-US" dirty="0">
                <a:ea typeface="+mn-lt"/>
                <a:cs typeface="+mn-lt"/>
              </a:rPr>
              <a:t> de </a:t>
            </a:r>
            <a:r>
              <a:rPr lang="en-US" dirty="0" err="1">
                <a:ea typeface="+mn-lt"/>
                <a:cs typeface="+mn-lt"/>
              </a:rPr>
              <a:t>triouver</a:t>
            </a:r>
            <a:r>
              <a:rPr lang="en-US" dirty="0">
                <a:ea typeface="+mn-lt"/>
                <a:cs typeface="+mn-lt"/>
              </a:rPr>
              <a:t> un </a:t>
            </a:r>
            <a:r>
              <a:rPr lang="en-US" dirty="0" err="1">
                <a:ea typeface="+mn-lt"/>
                <a:cs typeface="+mn-lt"/>
              </a:rPr>
              <a:t>sens</a:t>
            </a:r>
            <a:r>
              <a:rPr lang="en-US" dirty="0">
                <a:ea typeface="+mn-lt"/>
                <a:cs typeface="+mn-lt"/>
              </a:rPr>
              <a:t> à </a:t>
            </a:r>
            <a:r>
              <a:rPr lang="en-US" dirty="0" err="1">
                <a:ea typeface="+mn-lt"/>
                <a:cs typeface="+mn-lt"/>
              </a:rPr>
              <a:t>leur</a:t>
            </a:r>
            <a:r>
              <a:rPr lang="en-US" dirty="0">
                <a:ea typeface="+mn-lt"/>
                <a:cs typeface="+mn-lt"/>
              </a:rPr>
              <a:t> existence et de </a:t>
            </a:r>
            <a:r>
              <a:rPr lang="en-US" dirty="0" err="1">
                <a:ea typeface="+mn-lt"/>
                <a:cs typeface="+mn-lt"/>
              </a:rPr>
              <a:t>considérer</a:t>
            </a:r>
            <a:r>
              <a:rPr lang="en-US" dirty="0">
                <a:ea typeface="+mn-lt"/>
                <a:cs typeface="+mn-lt"/>
              </a:rPr>
              <a:t> le </a:t>
            </a:r>
            <a:r>
              <a:rPr lang="en-US" dirty="0" err="1">
                <a:ea typeface="+mn-lt"/>
                <a:cs typeface="+mn-lt"/>
              </a:rPr>
              <a:t>vieillissement</a:t>
            </a:r>
            <a:r>
              <a:rPr lang="en-US" dirty="0">
                <a:ea typeface="+mn-lt"/>
                <a:cs typeface="+mn-lt"/>
              </a:rPr>
              <a:t> </a:t>
            </a:r>
            <a:r>
              <a:rPr lang="en-US" dirty="0" err="1">
                <a:ea typeface="+mn-lt"/>
                <a:cs typeface="+mn-lt"/>
              </a:rPr>
              <a:t>autrement</a:t>
            </a:r>
            <a:r>
              <a:rPr lang="en-US" dirty="0">
                <a:ea typeface="+mn-lt"/>
                <a:cs typeface="+mn-lt"/>
              </a:rPr>
              <a:t> que de manière </a:t>
            </a:r>
            <a:r>
              <a:rPr lang="en-US" dirty="0" err="1">
                <a:ea typeface="+mn-lt"/>
                <a:cs typeface="+mn-lt"/>
              </a:rPr>
              <a:t>négative</a:t>
            </a:r>
            <a:r>
              <a:rPr lang="en-US" dirty="0">
                <a:ea typeface="+mn-lt"/>
                <a:cs typeface="+mn-lt"/>
              </a:rPr>
              <a:t>, </a:t>
            </a:r>
            <a:r>
              <a:rPr lang="en-US" dirty="0" err="1">
                <a:ea typeface="+mn-lt"/>
                <a:cs typeface="+mn-lt"/>
              </a:rPr>
              <a:t>mais</a:t>
            </a:r>
            <a:r>
              <a:rPr lang="en-US" dirty="0">
                <a:ea typeface="+mn-lt"/>
                <a:cs typeface="+mn-lt"/>
              </a:rPr>
              <a:t>, de plus, </a:t>
            </a:r>
            <a:r>
              <a:rPr lang="en-US" dirty="0" err="1">
                <a:ea typeface="+mn-lt"/>
                <a:cs typeface="+mn-lt"/>
              </a:rPr>
              <a:t>ils</a:t>
            </a:r>
            <a:r>
              <a:rPr lang="en-US" dirty="0">
                <a:ea typeface="+mn-lt"/>
                <a:cs typeface="+mn-lt"/>
              </a:rPr>
              <a:t> </a:t>
            </a:r>
            <a:r>
              <a:rPr lang="en-US" dirty="0" err="1">
                <a:ea typeface="+mn-lt"/>
                <a:cs typeface="+mn-lt"/>
              </a:rPr>
              <a:t>contredisent</a:t>
            </a:r>
            <a:r>
              <a:rPr lang="en-US" dirty="0">
                <a:ea typeface="+mn-lt"/>
                <a:cs typeface="+mn-lt"/>
              </a:rPr>
              <a:t> la notion de </a:t>
            </a:r>
            <a:r>
              <a:rPr lang="en-US" dirty="0" err="1">
                <a:ea typeface="+mn-lt"/>
                <a:cs typeface="+mn-lt"/>
              </a:rPr>
              <a:t>dignité</a:t>
            </a:r>
            <a:r>
              <a:rPr lang="en-US" dirty="0">
                <a:ea typeface="+mn-lt"/>
                <a:cs typeface="+mn-lt"/>
              </a:rPr>
              <a:t> </a:t>
            </a:r>
            <a:r>
              <a:rPr lang="en-US" dirty="0" err="1">
                <a:ea typeface="+mn-lt"/>
                <a:cs typeface="+mn-lt"/>
              </a:rPr>
              <a:t>quie</a:t>
            </a:r>
            <a:r>
              <a:rPr lang="en-US" dirty="0">
                <a:ea typeface="+mn-lt"/>
                <a:cs typeface="+mn-lt"/>
              </a:rPr>
              <a:t> </a:t>
            </a:r>
            <a:r>
              <a:rPr lang="en-US" dirty="0" err="1">
                <a:ea typeface="+mn-lt"/>
                <a:cs typeface="+mn-lt"/>
              </a:rPr>
              <a:t>st</a:t>
            </a:r>
            <a:r>
              <a:rPr lang="en-US" dirty="0">
                <a:ea typeface="+mn-lt"/>
                <a:cs typeface="+mn-lt"/>
              </a:rPr>
              <a:t> </a:t>
            </a:r>
            <a:r>
              <a:rPr lang="en-US" dirty="0" err="1">
                <a:ea typeface="+mn-lt"/>
                <a:cs typeface="+mn-lt"/>
              </a:rPr>
              <a:t>consubstantielle</a:t>
            </a:r>
            <a:r>
              <a:rPr lang="en-US" dirty="0">
                <a:ea typeface="+mn-lt"/>
                <a:cs typeface="+mn-lt"/>
              </a:rPr>
              <a:t> au </a:t>
            </a:r>
            <a:r>
              <a:rPr lang="en-US" dirty="0" err="1">
                <a:ea typeface="+mn-lt"/>
                <a:cs typeface="+mn-lt"/>
              </a:rPr>
              <a:t>soin</a:t>
            </a:r>
            <a:r>
              <a:rPr lang="en-US" dirty="0">
                <a:ea typeface="+mn-lt"/>
                <a:cs typeface="+mn-lt"/>
              </a:rPr>
              <a:t> </a:t>
            </a:r>
            <a:r>
              <a:rPr lang="en-US" dirty="0" err="1">
                <a:ea typeface="+mn-lt"/>
                <a:cs typeface="+mn-lt"/>
              </a:rPr>
              <a:t>età</a:t>
            </a:r>
            <a:r>
              <a:rPr lang="en-US" dirty="0">
                <a:ea typeface="+mn-lt"/>
                <a:cs typeface="+mn-lt"/>
              </a:rPr>
              <a:t> </a:t>
            </a:r>
            <a:r>
              <a:rPr lang="en-US" dirty="0" err="1">
                <a:ea typeface="+mn-lt"/>
                <a:cs typeface="+mn-lt"/>
              </a:rPr>
              <a:t>notre</a:t>
            </a:r>
            <a:r>
              <a:rPr lang="en-US" dirty="0">
                <a:ea typeface="+mn-lt"/>
                <a:cs typeface="+mn-lt"/>
              </a:rPr>
              <a:t> </a:t>
            </a:r>
            <a:r>
              <a:rPr lang="en-US" dirty="0" err="1">
                <a:ea typeface="+mn-lt"/>
                <a:cs typeface="+mn-lt"/>
              </a:rPr>
              <a:t>responsabilité</a:t>
            </a:r>
            <a:r>
              <a:rPr lang="en-US" dirty="0">
                <a:ea typeface="+mn-lt"/>
                <a:cs typeface="+mn-lt"/>
              </a:rPr>
              <a:t> </a:t>
            </a:r>
            <a:r>
              <a:rPr lang="en-US" dirty="0" err="1">
                <a:ea typeface="+mn-lt"/>
                <a:cs typeface="+mn-lt"/>
              </a:rPr>
              <a:t>envers</a:t>
            </a:r>
            <a:r>
              <a:rPr lang="en-US" dirty="0">
                <a:ea typeface="+mn-lt"/>
                <a:cs typeface="+mn-lt"/>
              </a:rPr>
              <a:t> les plus </a:t>
            </a:r>
            <a:r>
              <a:rPr lang="en-US" dirty="0" err="1">
                <a:ea typeface="+mn-lt"/>
                <a:cs typeface="+mn-lt"/>
              </a:rPr>
              <a:t>vulnérables</a:t>
            </a:r>
            <a:r>
              <a:rPr lang="en-US" dirty="0">
                <a:ea typeface="+mn-lt"/>
                <a:cs typeface="+mn-lt"/>
              </a:rPr>
              <a:t>" (</a:t>
            </a:r>
            <a:r>
              <a:rPr lang="en-US" dirty="0" err="1">
                <a:ea typeface="+mn-lt"/>
                <a:cs typeface="+mn-lt"/>
              </a:rPr>
              <a:t>Pelluchon</a:t>
            </a:r>
            <a:r>
              <a:rPr lang="en-US" dirty="0">
                <a:ea typeface="+mn-lt"/>
                <a:cs typeface="+mn-lt"/>
              </a:rPr>
              <a:t>, 2020, p. 250).</a:t>
            </a:r>
          </a:p>
          <a:p>
            <a:pPr>
              <a:lnSpc>
                <a:spcPct val="100000"/>
              </a:lnSpc>
              <a:spcBef>
                <a:spcPts val="0"/>
              </a:spcBef>
            </a:pPr>
            <a:r>
              <a:rPr lang="en-US" dirty="0">
                <a:ea typeface="+mn-lt"/>
                <a:cs typeface="+mn-lt"/>
              </a:rPr>
              <a:t>- </a:t>
            </a:r>
            <a:r>
              <a:rPr lang="en-US" dirty="0" err="1">
                <a:ea typeface="+mn-lt"/>
                <a:cs typeface="+mn-lt"/>
              </a:rPr>
              <a:t>L'autonomie</a:t>
            </a:r>
            <a:r>
              <a:rPr lang="en-US" dirty="0">
                <a:ea typeface="+mn-lt"/>
                <a:cs typeface="+mn-lt"/>
              </a:rPr>
              <a:t> </a:t>
            </a:r>
            <a:r>
              <a:rPr lang="en-US" dirty="0" err="1">
                <a:ea typeface="+mn-lt"/>
                <a:cs typeface="+mn-lt"/>
              </a:rPr>
              <a:t>étroite</a:t>
            </a:r>
            <a:r>
              <a:rPr lang="en-US" dirty="0">
                <a:ea typeface="+mn-lt"/>
                <a:cs typeface="+mn-lt"/>
              </a:rPr>
              <a:t> ne doit pas </a:t>
            </a:r>
            <a:r>
              <a:rPr lang="en-US" dirty="0" err="1">
                <a:ea typeface="+mn-lt"/>
                <a:cs typeface="+mn-lt"/>
              </a:rPr>
              <a:t>être</a:t>
            </a:r>
            <a:r>
              <a:rPr lang="en-US" dirty="0">
                <a:ea typeface="+mn-lt"/>
                <a:cs typeface="+mn-lt"/>
              </a:rPr>
              <a:t> </a:t>
            </a:r>
            <a:r>
              <a:rPr lang="en-US" dirty="0" err="1">
                <a:ea typeface="+mn-lt"/>
                <a:cs typeface="+mn-lt"/>
              </a:rPr>
              <a:t>confondue</a:t>
            </a:r>
            <a:r>
              <a:rPr lang="en-US" dirty="0">
                <a:ea typeface="+mn-lt"/>
                <a:cs typeface="+mn-lt"/>
              </a:rPr>
              <a:t> avec </a:t>
            </a:r>
            <a:r>
              <a:rPr lang="en-US" dirty="0" err="1">
                <a:ea typeface="+mn-lt"/>
                <a:cs typeface="+mn-lt"/>
              </a:rPr>
              <a:t>l'acquisition</a:t>
            </a:r>
            <a:r>
              <a:rPr lang="en-US" dirty="0">
                <a:ea typeface="+mn-lt"/>
                <a:cs typeface="+mn-lt"/>
              </a:rPr>
              <a:t> de traits </a:t>
            </a:r>
            <a:r>
              <a:rPr lang="en-US" dirty="0" err="1">
                <a:ea typeface="+mn-lt"/>
                <a:cs typeface="+mn-lt"/>
              </a:rPr>
              <a:t>moraux</a:t>
            </a:r>
            <a:r>
              <a:rPr lang="en-US" dirty="0">
                <a:ea typeface="+mn-lt"/>
                <a:cs typeface="+mn-lt"/>
              </a:rPr>
              <a:t> </a:t>
            </a:r>
            <a:r>
              <a:rPr lang="en-US" dirty="0" err="1">
                <a:ea typeface="+mn-lt"/>
                <a:cs typeface="+mn-lt"/>
              </a:rPr>
              <a:t>permettant</a:t>
            </a:r>
            <a:r>
              <a:rPr lang="en-US" dirty="0">
                <a:ea typeface="+mn-lt"/>
                <a:cs typeface="+mn-lt"/>
              </a:rPr>
              <a:t> </a:t>
            </a:r>
            <a:r>
              <a:rPr lang="en-US" dirty="0" err="1">
                <a:ea typeface="+mn-lt"/>
                <a:cs typeface="+mn-lt"/>
              </a:rPr>
              <a:t>d'assumer</a:t>
            </a:r>
            <a:r>
              <a:rPr lang="en-US" dirty="0">
                <a:ea typeface="+mn-lt"/>
                <a:cs typeface="+mn-lt"/>
              </a:rPr>
              <a:t> </a:t>
            </a:r>
            <a:r>
              <a:rPr lang="en-US" dirty="0" err="1">
                <a:ea typeface="+mn-lt"/>
                <a:cs typeface="+mn-lt"/>
              </a:rPr>
              <a:t>une</a:t>
            </a:r>
            <a:r>
              <a:rPr lang="en-US" dirty="0">
                <a:ea typeface="+mn-lt"/>
                <a:cs typeface="+mn-lt"/>
              </a:rPr>
              <a:t> relation </a:t>
            </a:r>
            <a:r>
              <a:rPr lang="en-US" dirty="0" err="1">
                <a:ea typeface="+mn-lt"/>
                <a:cs typeface="+mn-lt"/>
              </a:rPr>
              <a:t>singulière</a:t>
            </a:r>
            <a:r>
              <a:rPr lang="en-US" dirty="0">
                <a:ea typeface="+mn-lt"/>
                <a:cs typeface="+mn-lt"/>
              </a:rPr>
              <a:t> avec le monde. L'acceptation de </a:t>
            </a:r>
            <a:r>
              <a:rPr lang="en-US" dirty="0" err="1">
                <a:ea typeface="+mn-lt"/>
                <a:cs typeface="+mn-lt"/>
              </a:rPr>
              <a:t>sa</a:t>
            </a:r>
            <a:r>
              <a:rPr lang="en-US" dirty="0">
                <a:ea typeface="+mn-lt"/>
                <a:cs typeface="+mn-lt"/>
              </a:rPr>
              <a:t> </a:t>
            </a:r>
            <a:r>
              <a:rPr lang="en-US" dirty="0" err="1">
                <a:ea typeface="+mn-lt"/>
                <a:cs typeface="+mn-lt"/>
              </a:rPr>
              <a:t>vulnérabilité</a:t>
            </a:r>
            <a:r>
              <a:rPr lang="en-US" dirty="0">
                <a:ea typeface="+mn-lt"/>
                <a:cs typeface="+mn-lt"/>
              </a:rPr>
              <a:t> </a:t>
            </a:r>
            <a:r>
              <a:rPr lang="en-US" dirty="0" err="1">
                <a:ea typeface="+mn-lt"/>
                <a:cs typeface="+mn-lt"/>
              </a:rPr>
              <a:t>est</a:t>
            </a:r>
            <a:r>
              <a:rPr lang="en-US" dirty="0">
                <a:ea typeface="+mn-lt"/>
                <a:cs typeface="+mn-lt"/>
              </a:rPr>
              <a:t> la condition de </a:t>
            </a:r>
            <a:r>
              <a:rPr lang="en-US" dirty="0" err="1">
                <a:ea typeface="+mn-lt"/>
                <a:cs typeface="+mn-lt"/>
              </a:rPr>
              <a:t>l'accès</a:t>
            </a:r>
            <a:r>
              <a:rPr lang="en-US" dirty="0">
                <a:ea typeface="+mn-lt"/>
                <a:cs typeface="+mn-lt"/>
              </a:rPr>
              <a:t> à </a:t>
            </a:r>
            <a:r>
              <a:rPr lang="en-US" dirty="0" err="1">
                <a:ea typeface="+mn-lt"/>
                <a:cs typeface="+mn-lt"/>
              </a:rPr>
              <a:t>cette</a:t>
            </a:r>
            <a:r>
              <a:rPr lang="en-US" dirty="0">
                <a:ea typeface="+mn-lt"/>
                <a:cs typeface="+mn-lt"/>
              </a:rPr>
              <a:t> </a:t>
            </a:r>
            <a:r>
              <a:rPr lang="en-US" dirty="0" err="1">
                <a:ea typeface="+mn-lt"/>
                <a:cs typeface="+mn-lt"/>
              </a:rPr>
              <a:t>autonomie</a:t>
            </a:r>
            <a:r>
              <a:rPr lang="en-US" dirty="0">
                <a:ea typeface="+mn-lt"/>
                <a:cs typeface="+mn-lt"/>
              </a:rPr>
              <a:t> au </a:t>
            </a:r>
            <a:r>
              <a:rPr lang="en-US" dirty="0" err="1">
                <a:ea typeface="+mn-lt"/>
                <a:cs typeface="+mn-lt"/>
              </a:rPr>
              <a:t>sens</a:t>
            </a:r>
            <a:r>
              <a:rPr lang="en-US" dirty="0">
                <a:ea typeface="+mn-lt"/>
                <a:cs typeface="+mn-lt"/>
              </a:rPr>
              <a:t> non plus </a:t>
            </a:r>
            <a:r>
              <a:rPr lang="en-US" dirty="0" err="1">
                <a:ea typeface="+mn-lt"/>
                <a:cs typeface="+mn-lt"/>
              </a:rPr>
              <a:t>étroit</a:t>
            </a:r>
            <a:r>
              <a:rPr lang="en-US" dirty="0">
                <a:ea typeface="+mn-lt"/>
                <a:cs typeface="+mn-lt"/>
              </a:rPr>
              <a:t> </a:t>
            </a:r>
            <a:r>
              <a:rPr lang="en-US" dirty="0" err="1">
                <a:ea typeface="+mn-lt"/>
                <a:cs typeface="+mn-lt"/>
              </a:rPr>
              <a:t>mais</a:t>
            </a:r>
            <a:r>
              <a:rPr lang="en-US" dirty="0">
                <a:ea typeface="+mn-lt"/>
                <a:cs typeface="+mn-lt"/>
              </a:rPr>
              <a:t> </a:t>
            </a:r>
            <a:r>
              <a:rPr lang="en-US" dirty="0" err="1">
                <a:ea typeface="+mn-lt"/>
                <a:cs typeface="+mn-lt"/>
              </a:rPr>
              <a:t>relationnel</a:t>
            </a:r>
            <a:r>
              <a:rPr lang="en-US" dirty="0">
                <a:ea typeface="+mn-lt"/>
                <a:cs typeface="+mn-lt"/>
              </a:rPr>
              <a:t>.</a:t>
            </a:r>
          </a:p>
          <a:p>
            <a:pPr>
              <a:lnSpc>
                <a:spcPct val="100000"/>
              </a:lnSpc>
              <a:spcBef>
                <a:spcPts val="0"/>
              </a:spcBef>
            </a:pPr>
            <a:r>
              <a:rPr lang="en-US" dirty="0">
                <a:ea typeface="+mn-lt"/>
                <a:cs typeface="+mn-lt"/>
              </a:rPr>
              <a:t>- Notion d'"</a:t>
            </a:r>
            <a:r>
              <a:rPr lang="en-US" dirty="0" err="1">
                <a:ea typeface="+mn-lt"/>
                <a:cs typeface="+mn-lt"/>
              </a:rPr>
              <a:t>intersectionnalité</a:t>
            </a:r>
            <a:r>
              <a:rPr lang="en-US" dirty="0">
                <a:ea typeface="+mn-lt"/>
                <a:cs typeface="+mn-lt"/>
              </a:rPr>
              <a:t>" </a:t>
            </a:r>
          </a:p>
          <a:p>
            <a:endParaRPr lang="fr-FR" dirty="0">
              <a:cs typeface="Calibri"/>
            </a:endParaRPr>
          </a:p>
        </p:txBody>
      </p:sp>
    </p:spTree>
    <p:extLst>
      <p:ext uri="{BB962C8B-B14F-4D97-AF65-F5344CB8AC3E}">
        <p14:creationId xmlns:p14="http://schemas.microsoft.com/office/powerpoint/2010/main" val="14599620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4BCC1-6BB4-4F3B-A11C-0BD3DA991756}"/>
              </a:ext>
            </a:extLst>
          </p:cNvPr>
          <p:cNvSpPr>
            <a:spLocks noGrp="1"/>
          </p:cNvSpPr>
          <p:nvPr>
            <p:ph type="title"/>
          </p:nvPr>
        </p:nvSpPr>
        <p:spPr>
          <a:xfrm>
            <a:off x="524934" y="365125"/>
            <a:ext cx="11040532" cy="1181630"/>
          </a:xfrm>
        </p:spPr>
        <p:txBody>
          <a:bodyPr>
            <a:normAutofit fontScale="90000"/>
          </a:bodyPr>
          <a:lstStyle/>
          <a:p>
            <a:pPr algn="ctr"/>
            <a:r>
              <a:rPr lang="fr-FR" dirty="0">
                <a:ea typeface="+mj-lt"/>
                <a:cs typeface="+mj-lt"/>
              </a:rPr>
              <a:t>Nouveaux enjeux de l'éthique : au-delà de l'anthropologie libérale, le souci du monde commun</a:t>
            </a:r>
            <a:endParaRPr lang="fr-FR" dirty="0">
              <a:cs typeface="Calibri Light" panose="020F0302020204030204"/>
            </a:endParaRPr>
          </a:p>
        </p:txBody>
      </p:sp>
      <p:sp>
        <p:nvSpPr>
          <p:cNvPr id="3" name="Espace réservé du contenu 2">
            <a:extLst>
              <a:ext uri="{FF2B5EF4-FFF2-40B4-BE49-F238E27FC236}">
                <a16:creationId xmlns:a16="http://schemas.microsoft.com/office/drawing/2014/main" id="{6CFB7FD4-5124-4D07-B819-84BEDA3FE7D0}"/>
              </a:ext>
            </a:extLst>
          </p:cNvPr>
          <p:cNvSpPr>
            <a:spLocks noGrp="1"/>
          </p:cNvSpPr>
          <p:nvPr>
            <p:ph idx="1"/>
          </p:nvPr>
        </p:nvSpPr>
        <p:spPr/>
        <p:txBody>
          <a:bodyPr vert="horz" lIns="91440" tIns="45720" rIns="91440" bIns="45720" rtlCol="0" anchor="t">
            <a:normAutofit fontScale="77500" lnSpcReduction="20000"/>
          </a:bodyPr>
          <a:lstStyle/>
          <a:p>
            <a:r>
              <a:rPr lang="fr-FR" b="1" dirty="0">
                <a:cs typeface="Calibri"/>
              </a:rPr>
              <a:t>Ethique du </a:t>
            </a:r>
            <a:r>
              <a:rPr lang="fr-FR" b="1" i="1" dirty="0">
                <a:cs typeface="Calibri"/>
              </a:rPr>
              <a:t>care</a:t>
            </a:r>
            <a:r>
              <a:rPr lang="fr-FR" dirty="0">
                <a:cs typeface="Calibri"/>
              </a:rPr>
              <a:t>, plus sociale que politique, centrée sur le rapport de soin à l'autre (influence de Winnicott). Particulièrement pertinente dans le domaine de l'éthique médicale. Prise en compte de la fragilité des personnes et des situations individuelles, en s'inspirant de la notion </a:t>
            </a:r>
            <a:r>
              <a:rPr lang="fr-FR" dirty="0" err="1">
                <a:cs typeface="Calibri"/>
              </a:rPr>
              <a:t>artistotélicienne</a:t>
            </a:r>
            <a:r>
              <a:rPr lang="fr-FR" dirty="0">
                <a:cs typeface="Calibri"/>
              </a:rPr>
              <a:t> de </a:t>
            </a:r>
            <a:r>
              <a:rPr lang="fr-FR" b="1" dirty="0">
                <a:cs typeface="Calibri"/>
              </a:rPr>
              <a:t>prudence</a:t>
            </a:r>
            <a:r>
              <a:rPr lang="fr-FR" dirty="0">
                <a:cs typeface="Calibri"/>
              </a:rPr>
              <a:t>.</a:t>
            </a:r>
          </a:p>
          <a:p>
            <a:r>
              <a:rPr lang="fr-FR" b="1" dirty="0">
                <a:cs typeface="Calibri"/>
              </a:rPr>
              <a:t>Ethique de la vulnérabilit</a:t>
            </a:r>
            <a:r>
              <a:rPr lang="fr-FR" dirty="0">
                <a:cs typeface="Calibri"/>
              </a:rPr>
              <a:t>é (Corine Pelluchon, inspirée de Levinas), fondée sur l'ouverture originaire à l'autre comme être vulnérable et mortel, impliquant une responsabilité.</a:t>
            </a:r>
          </a:p>
          <a:p>
            <a:r>
              <a:rPr lang="fr-FR" i="1" dirty="0">
                <a:solidFill>
                  <a:srgbClr val="0070C0"/>
                </a:solidFill>
                <a:ea typeface="+mn-lt"/>
                <a:cs typeface="+mn-lt"/>
              </a:rPr>
              <a:t>"L'éthique du care et l'éthique de la vulnérabilité représentent deux tentatives visant à examiner de manière critique cet héritage qui, de leur point de vue, ne rend pas suffisamment justice à notre interdépendance et à notre corporéité"</a:t>
            </a:r>
            <a:r>
              <a:rPr lang="fr-FR" dirty="0">
                <a:ea typeface="+mn-lt"/>
                <a:cs typeface="+mn-lt"/>
              </a:rPr>
              <a:t>. </a:t>
            </a:r>
            <a:r>
              <a:rPr lang="fr-FR" i="1" dirty="0">
                <a:solidFill>
                  <a:srgbClr val="0070C0"/>
                </a:solidFill>
                <a:ea typeface="+mn-lt"/>
                <a:cs typeface="+mn-lt"/>
              </a:rPr>
              <a:t>(Pelluchon, 2020, p. 92)</a:t>
            </a:r>
          </a:p>
          <a:p>
            <a:r>
              <a:rPr lang="fr-FR" b="1" dirty="0">
                <a:solidFill>
                  <a:srgbClr val="000000"/>
                </a:solidFill>
                <a:cs typeface="Calibri"/>
              </a:rPr>
              <a:t>Ethique de la considération</a:t>
            </a:r>
            <a:r>
              <a:rPr lang="fr-FR" dirty="0">
                <a:solidFill>
                  <a:srgbClr val="000000"/>
                </a:solidFill>
                <a:cs typeface="Calibri"/>
              </a:rPr>
              <a:t>, qui est une éthique des vertus, impliquant un cheminement spirituel vers une autonomie véritable, une "humilité", un rapport à l'incommensurable du "monde commun". (Pelluchon, 2020, p. 96) L'éthique de la considération manifeste un souci du monde et d'autrui, en prenant en compte le tissu complexe qui nous dépasse, qui nous fait dépendre des autres et qui fait que les autres dépendent de nous.</a:t>
            </a:r>
          </a:p>
          <a:p>
            <a:endParaRPr lang="fr-FR">
              <a:cs typeface="Calibri"/>
            </a:endParaRPr>
          </a:p>
        </p:txBody>
      </p:sp>
    </p:spTree>
    <p:extLst>
      <p:ext uri="{BB962C8B-B14F-4D97-AF65-F5344CB8AC3E}">
        <p14:creationId xmlns:p14="http://schemas.microsoft.com/office/powerpoint/2010/main" val="18918560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641764"/>
            <a:ext cx="10632869" cy="2264268"/>
          </a:xfrm>
        </p:spPr>
        <p:txBody>
          <a:bodyPr>
            <a:normAutofit fontScale="90000"/>
          </a:bodyPr>
          <a:lstStyle/>
          <a:p>
            <a:r>
              <a:rPr lang="fr-FR" sz="3200" spc="-240" dirty="0">
                <a:solidFill>
                  <a:schemeClr val="accent5">
                    <a:lumMod val="75000"/>
                  </a:schemeClr>
                </a:solidFill>
                <a:latin typeface="Gotham Medium"/>
                <a:cs typeface="Gotham Medium" pitchFamily="50" charset="0"/>
              </a:rPr>
              <a:t>B) Quelques grands enjeux éthiques actuels : </a:t>
            </a:r>
            <a:br>
              <a:rPr lang="fr-FR" sz="3200" spc="-240">
                <a:latin typeface="Gotham Medium" pitchFamily="50" charset="0"/>
                <a:cs typeface="Gotham Medium" pitchFamily="50" charset="0"/>
              </a:rPr>
            </a:br>
            <a:r>
              <a:rPr lang="fr-FR" sz="3200" spc="-240" dirty="0">
                <a:solidFill>
                  <a:schemeClr val="accent5">
                    <a:lumMod val="75000"/>
                  </a:schemeClr>
                </a:solidFill>
                <a:latin typeface="Gotham Medium"/>
                <a:cs typeface="Gotham Medium" pitchFamily="50" charset="0"/>
              </a:rPr>
              <a:t>a) Science et technique</a:t>
            </a:r>
            <a:br>
              <a:rPr lang="fr-FR" sz="3200" spc="-240">
                <a:latin typeface="Gotham Medium" pitchFamily="50" charset="0"/>
                <a:cs typeface="Gotham Medium" pitchFamily="50" charset="0"/>
              </a:rPr>
            </a:br>
            <a:r>
              <a:rPr lang="fr-FR" sz="3200" spc="-240" dirty="0">
                <a:solidFill>
                  <a:schemeClr val="accent5">
                    <a:lumMod val="75000"/>
                  </a:schemeClr>
                </a:solidFill>
                <a:latin typeface="Gotham Medium"/>
                <a:cs typeface="Gotham Medium" pitchFamily="50" charset="0"/>
              </a:rPr>
              <a:t>b) Ethique, politique et démocratie</a:t>
            </a:r>
            <a:br>
              <a:rPr lang="fr-FR" sz="3200" spc="-240">
                <a:latin typeface="Gotham Medium"/>
                <a:cs typeface="Gotham Medium" pitchFamily="50" charset="0"/>
              </a:rPr>
            </a:br>
            <a:r>
              <a:rPr lang="fr-FR" sz="3200" spc="-240" dirty="0">
                <a:solidFill>
                  <a:schemeClr val="accent5">
                    <a:lumMod val="75000"/>
                  </a:schemeClr>
                </a:solidFill>
                <a:latin typeface="Gotham Medium"/>
                <a:cs typeface="Gotham Medium" pitchFamily="50" charset="0"/>
              </a:rPr>
              <a:t>c) Justice sociale</a:t>
            </a:r>
            <a:br>
              <a:rPr lang="fr-FR" sz="3200" spc="-240">
                <a:latin typeface="Gotham Medium" pitchFamily="50" charset="0"/>
                <a:cs typeface="Gotham Medium" pitchFamily="50" charset="0"/>
              </a:rPr>
            </a:br>
            <a:r>
              <a:rPr lang="fr-FR" sz="3200" spc="-240" dirty="0">
                <a:solidFill>
                  <a:schemeClr val="accent5">
                    <a:lumMod val="75000"/>
                  </a:schemeClr>
                </a:solidFill>
                <a:latin typeface="Gotham Medium"/>
                <a:cs typeface="Gotham Medium" pitchFamily="50" charset="0"/>
              </a:rPr>
              <a:t>d) Quête de sens</a:t>
            </a:r>
            <a:endParaRPr lang="fr-FR" sz="3200" dirty="0">
              <a:solidFill>
                <a:schemeClr val="accent5">
                  <a:lumMod val="75000"/>
                </a:schemeClr>
              </a:solidFill>
              <a:latin typeface="Gotham Medium"/>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E4092C2F-8C1A-427D-824A-7923555B4473}"/>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15E05196-EB90-4FDF-8440-0DAD891E93F0}"/>
              </a:ext>
            </a:extLst>
          </p:cNvPr>
          <p:cNvSpPr>
            <a:spLocks noGrp="1"/>
          </p:cNvSpPr>
          <p:nvPr>
            <p:ph type="sldNum" sz="quarter" idx="12"/>
          </p:nvPr>
        </p:nvSpPr>
        <p:spPr/>
        <p:txBody>
          <a:bodyPr/>
          <a:lstStyle/>
          <a:p>
            <a:fld id="{788DAB52-6294-4F97-81DD-ABD852645FBC}" type="slidenum">
              <a:rPr lang="fr-FR" dirty="0" smtClean="0"/>
              <a:t>166</a:t>
            </a:fld>
            <a:endParaRPr lang="fr-FR" dirty="0"/>
          </a:p>
        </p:txBody>
      </p:sp>
    </p:spTree>
    <p:extLst>
      <p:ext uri="{BB962C8B-B14F-4D97-AF65-F5344CB8AC3E}">
        <p14:creationId xmlns:p14="http://schemas.microsoft.com/office/powerpoint/2010/main" val="8643255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641764"/>
            <a:ext cx="10632869" cy="2264268"/>
          </a:xfrm>
        </p:spPr>
        <p:txBody>
          <a:bodyPr>
            <a:normAutofit fontScale="90000"/>
          </a:bodyPr>
          <a:lstStyle/>
          <a:p>
            <a:r>
              <a:rPr lang="fr-FR" sz="3200" spc="-240" dirty="0">
                <a:solidFill>
                  <a:schemeClr val="accent5">
                    <a:lumMod val="75000"/>
                  </a:schemeClr>
                </a:solidFill>
                <a:latin typeface="Gotham Medium"/>
                <a:cs typeface="Gotham Medium" pitchFamily="50" charset="0"/>
              </a:rPr>
              <a:t>B) Quelques grands enjeux éthiques actuels : </a:t>
            </a:r>
            <a:br>
              <a:rPr lang="fr-FR" sz="3200" spc="-240">
                <a:latin typeface="Gotham Medium" pitchFamily="50" charset="0"/>
                <a:cs typeface="Gotham Medium" pitchFamily="50" charset="0"/>
              </a:rPr>
            </a:br>
            <a:r>
              <a:rPr lang="fr-FR" sz="3200" spc="-240" dirty="0">
                <a:solidFill>
                  <a:schemeClr val="accent5">
                    <a:lumMod val="75000"/>
                  </a:schemeClr>
                </a:solidFill>
                <a:latin typeface="Gotham Medium"/>
                <a:cs typeface="Gotham Medium" pitchFamily="50" charset="0"/>
              </a:rPr>
              <a:t>a) Science et technique</a:t>
            </a:r>
            <a:br>
              <a:rPr lang="fr-FR" sz="3200" spc="-240">
                <a:latin typeface="Gotham Medium" pitchFamily="50" charset="0"/>
                <a:cs typeface="Gotham Medium" pitchFamily="50" charset="0"/>
              </a:rPr>
            </a:br>
            <a:r>
              <a:rPr lang="fr-FR" sz="3200" spc="-240" dirty="0">
                <a:solidFill>
                  <a:schemeClr val="bg1">
                    <a:lumMod val="75000"/>
                  </a:schemeClr>
                </a:solidFill>
                <a:latin typeface="Gotham Medium"/>
                <a:cs typeface="Gotham Medium" pitchFamily="50" charset="0"/>
              </a:rPr>
              <a:t>b) Ethique, politique et démocratie</a:t>
            </a:r>
            <a:br>
              <a:rPr lang="fr-FR" sz="3200" spc="-240">
                <a:latin typeface="Gotham Medium"/>
                <a:cs typeface="Gotham Medium" pitchFamily="50" charset="0"/>
              </a:rPr>
            </a:br>
            <a:r>
              <a:rPr lang="fr-FR" sz="3200" spc="-240" dirty="0">
                <a:solidFill>
                  <a:schemeClr val="bg2">
                    <a:lumMod val="90000"/>
                  </a:schemeClr>
                </a:solidFill>
                <a:latin typeface="Gotham Medium"/>
                <a:cs typeface="Gotham Medium" pitchFamily="50" charset="0"/>
              </a:rPr>
              <a:t>b) Justice sociale</a:t>
            </a:r>
            <a:br>
              <a:rPr lang="fr-FR" sz="3200" spc="-240">
                <a:latin typeface="Gotham Medium" pitchFamily="50" charset="0"/>
                <a:cs typeface="Gotham Medium" pitchFamily="50" charset="0"/>
              </a:rPr>
            </a:br>
            <a:r>
              <a:rPr lang="fr-FR" sz="3200" spc="-240" dirty="0">
                <a:solidFill>
                  <a:schemeClr val="bg2">
                    <a:lumMod val="90000"/>
                  </a:schemeClr>
                </a:solidFill>
                <a:latin typeface="Gotham Medium"/>
                <a:cs typeface="Gotham Medium" pitchFamily="50" charset="0"/>
              </a:rPr>
              <a:t>c) Quête de sens</a:t>
            </a:r>
            <a:endParaRPr lang="fr-FR" sz="3200" dirty="0">
              <a:solidFill>
                <a:schemeClr val="bg2">
                  <a:lumMod val="90000"/>
                </a:schemeClr>
              </a:solidFill>
              <a:latin typeface="Gotham Medium"/>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1D7B5989-634C-49C8-A073-D16B19A23C3D}"/>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1EA93BD7-D987-499E-A69D-84565D59B576}"/>
              </a:ext>
            </a:extLst>
          </p:cNvPr>
          <p:cNvSpPr>
            <a:spLocks noGrp="1"/>
          </p:cNvSpPr>
          <p:nvPr>
            <p:ph type="sldNum" sz="quarter" idx="12"/>
          </p:nvPr>
        </p:nvSpPr>
        <p:spPr/>
        <p:txBody>
          <a:bodyPr/>
          <a:lstStyle/>
          <a:p>
            <a:fld id="{788DAB52-6294-4F97-81DD-ABD852645FBC}" type="slidenum">
              <a:rPr lang="fr-FR" dirty="0" smtClean="0"/>
              <a:t>167</a:t>
            </a:fld>
            <a:endParaRPr lang="fr-FR" dirty="0"/>
          </a:p>
        </p:txBody>
      </p:sp>
    </p:spTree>
    <p:extLst>
      <p:ext uri="{BB962C8B-B14F-4D97-AF65-F5344CB8AC3E}">
        <p14:creationId xmlns:p14="http://schemas.microsoft.com/office/powerpoint/2010/main" val="10631931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641764"/>
            <a:ext cx="10632869" cy="2264268"/>
          </a:xfrm>
        </p:spPr>
        <p:txBody>
          <a:bodyPr>
            <a:normAutofit fontScale="90000"/>
          </a:bodyPr>
          <a:lstStyle/>
          <a:p>
            <a:r>
              <a:rPr lang="fr-FR" sz="3200" spc="-240" dirty="0">
                <a:solidFill>
                  <a:schemeClr val="accent5">
                    <a:lumMod val="75000"/>
                  </a:schemeClr>
                </a:solidFill>
                <a:latin typeface="Gotham Medium"/>
                <a:cs typeface="Gotham Medium" pitchFamily="50" charset="0"/>
              </a:rPr>
              <a:t>B) Quelques grands enjeux éthiques actuels : </a:t>
            </a:r>
            <a:br>
              <a:rPr lang="fr-FR" sz="3200" spc="-240">
                <a:latin typeface="Gotham Medium" pitchFamily="50" charset="0"/>
                <a:cs typeface="Gotham Medium" pitchFamily="50" charset="0"/>
              </a:rPr>
            </a:br>
            <a:r>
              <a:rPr lang="fr-FR" sz="3200" spc="-240" dirty="0">
                <a:solidFill>
                  <a:schemeClr val="bg1">
                    <a:lumMod val="95000"/>
                  </a:schemeClr>
                </a:solidFill>
                <a:latin typeface="Gotham Medium"/>
                <a:cs typeface="Gotham Medium" pitchFamily="50" charset="0"/>
              </a:rPr>
              <a:t>a) Science et technique</a:t>
            </a:r>
            <a:br>
              <a:rPr lang="fr-FR" sz="3200" spc="-240">
                <a:latin typeface="Gotham Medium" pitchFamily="50" charset="0"/>
                <a:cs typeface="Gotham Medium" pitchFamily="50" charset="0"/>
              </a:rPr>
            </a:br>
            <a:r>
              <a:rPr lang="fr-FR" sz="3200" spc="-240" dirty="0">
                <a:solidFill>
                  <a:schemeClr val="accent5">
                    <a:lumMod val="75000"/>
                  </a:schemeClr>
                </a:solidFill>
                <a:latin typeface="Gotham Medium"/>
                <a:cs typeface="Gotham Medium" pitchFamily="50" charset="0"/>
              </a:rPr>
              <a:t>b) Ethique, politique et démocratie</a:t>
            </a:r>
            <a:br>
              <a:rPr lang="fr-FR" sz="3200" spc="-240">
                <a:latin typeface="Gotham Medium"/>
                <a:cs typeface="Gotham Medium" pitchFamily="50" charset="0"/>
              </a:rPr>
            </a:br>
            <a:r>
              <a:rPr lang="fr-FR" sz="3200" spc="-240" dirty="0">
                <a:solidFill>
                  <a:schemeClr val="bg2">
                    <a:lumMod val="90000"/>
                  </a:schemeClr>
                </a:solidFill>
                <a:latin typeface="Gotham Medium"/>
                <a:cs typeface="Gotham Medium" pitchFamily="50" charset="0"/>
              </a:rPr>
              <a:t>b) Justice sociale</a:t>
            </a:r>
            <a:br>
              <a:rPr lang="fr-FR" sz="3200" spc="-240">
                <a:latin typeface="Gotham Medium" pitchFamily="50" charset="0"/>
                <a:cs typeface="Gotham Medium" pitchFamily="50" charset="0"/>
              </a:rPr>
            </a:br>
            <a:r>
              <a:rPr lang="fr-FR" sz="3200" spc="-240" dirty="0">
                <a:solidFill>
                  <a:schemeClr val="bg2">
                    <a:lumMod val="90000"/>
                  </a:schemeClr>
                </a:solidFill>
                <a:latin typeface="Gotham Medium"/>
                <a:cs typeface="Gotham Medium" pitchFamily="50" charset="0"/>
              </a:rPr>
              <a:t>c) Quête de sens</a:t>
            </a:r>
            <a:endParaRPr lang="fr-FR" sz="3200" dirty="0">
              <a:solidFill>
                <a:schemeClr val="bg2">
                  <a:lumMod val="90000"/>
                </a:schemeClr>
              </a:solidFill>
              <a:latin typeface="Gotham Medium"/>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76230740-BF0D-430D-9663-1E837F43B0C4}"/>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92CB03A2-ED38-4958-BF07-20AE0257279B}"/>
              </a:ext>
            </a:extLst>
          </p:cNvPr>
          <p:cNvSpPr>
            <a:spLocks noGrp="1"/>
          </p:cNvSpPr>
          <p:nvPr>
            <p:ph type="sldNum" sz="quarter" idx="12"/>
          </p:nvPr>
        </p:nvSpPr>
        <p:spPr/>
        <p:txBody>
          <a:bodyPr/>
          <a:lstStyle/>
          <a:p>
            <a:fld id="{788DAB52-6294-4F97-81DD-ABD852645FBC}" type="slidenum">
              <a:rPr lang="fr-FR" dirty="0" smtClean="0"/>
              <a:t>168</a:t>
            </a:fld>
            <a:endParaRPr lang="fr-FR" dirty="0"/>
          </a:p>
        </p:txBody>
      </p:sp>
    </p:spTree>
    <p:extLst>
      <p:ext uri="{BB962C8B-B14F-4D97-AF65-F5344CB8AC3E}">
        <p14:creationId xmlns:p14="http://schemas.microsoft.com/office/powerpoint/2010/main" val="14332044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641764"/>
            <a:ext cx="10632869" cy="2264268"/>
          </a:xfrm>
        </p:spPr>
        <p:txBody>
          <a:bodyPr>
            <a:normAutofit fontScale="90000"/>
          </a:bodyPr>
          <a:lstStyle/>
          <a:p>
            <a:r>
              <a:rPr lang="fr-FR" sz="3200" spc="-240" dirty="0">
                <a:solidFill>
                  <a:schemeClr val="accent5">
                    <a:lumMod val="75000"/>
                  </a:schemeClr>
                </a:solidFill>
                <a:latin typeface="Gotham Medium"/>
                <a:cs typeface="Gotham Medium" pitchFamily="50" charset="0"/>
              </a:rPr>
              <a:t>B) Quelques grands enjeux éthiques actuels : </a:t>
            </a:r>
            <a:br>
              <a:rPr lang="fr-FR" sz="3200" spc="-240">
                <a:latin typeface="Gotham Medium" pitchFamily="50" charset="0"/>
                <a:cs typeface="Gotham Medium" pitchFamily="50" charset="0"/>
              </a:rPr>
            </a:br>
            <a:r>
              <a:rPr lang="fr-FR" sz="3200" spc="-240" dirty="0">
                <a:solidFill>
                  <a:schemeClr val="bg2">
                    <a:lumMod val="90000"/>
                  </a:schemeClr>
                </a:solidFill>
                <a:latin typeface="Gotham Medium"/>
                <a:cs typeface="Gotham Medium" pitchFamily="50" charset="0"/>
              </a:rPr>
              <a:t>a) Science et technique</a:t>
            </a:r>
            <a:br>
              <a:rPr lang="fr-FR" sz="3200" spc="-240">
                <a:latin typeface="Gotham Medium" pitchFamily="50" charset="0"/>
                <a:cs typeface="Gotham Medium" pitchFamily="50" charset="0"/>
              </a:rPr>
            </a:br>
            <a:r>
              <a:rPr lang="fr-FR" sz="3200" spc="-240" dirty="0">
                <a:solidFill>
                  <a:schemeClr val="bg2">
                    <a:lumMod val="90000"/>
                  </a:schemeClr>
                </a:solidFill>
                <a:latin typeface="Gotham Medium"/>
                <a:cs typeface="Gotham Medium" pitchFamily="50" charset="0"/>
              </a:rPr>
              <a:t>b) Ethique, politique et démocratie</a:t>
            </a:r>
            <a:br>
              <a:rPr lang="fr-FR" sz="3200" spc="-240">
                <a:latin typeface="Gotham Medium"/>
                <a:cs typeface="Gotham Medium" pitchFamily="50" charset="0"/>
              </a:rPr>
            </a:br>
            <a:r>
              <a:rPr lang="fr-FR" sz="3200" spc="-240" dirty="0">
                <a:solidFill>
                  <a:schemeClr val="accent5">
                    <a:lumMod val="75000"/>
                  </a:schemeClr>
                </a:solidFill>
                <a:latin typeface="Gotham Medium"/>
                <a:cs typeface="Gotham Medium" pitchFamily="50" charset="0"/>
              </a:rPr>
              <a:t>c) Justice sociale</a:t>
            </a:r>
            <a:br>
              <a:rPr lang="fr-FR" sz="3200" spc="-240">
                <a:latin typeface="Gotham Medium" pitchFamily="50" charset="0"/>
                <a:cs typeface="Gotham Medium" pitchFamily="50" charset="0"/>
              </a:rPr>
            </a:br>
            <a:r>
              <a:rPr lang="fr-FR" sz="3200" spc="-240" dirty="0">
                <a:solidFill>
                  <a:schemeClr val="bg2">
                    <a:lumMod val="90000"/>
                  </a:schemeClr>
                </a:solidFill>
                <a:latin typeface="Gotham Medium"/>
                <a:cs typeface="Gotham Medium" pitchFamily="50" charset="0"/>
              </a:rPr>
              <a:t>d) Quête de sens</a:t>
            </a:r>
            <a:endParaRPr lang="fr-FR" sz="3200" dirty="0">
              <a:solidFill>
                <a:schemeClr val="bg2">
                  <a:lumMod val="90000"/>
                </a:schemeClr>
              </a:solidFill>
              <a:latin typeface="Gotham Medium"/>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873605CC-C4E2-4FD4-9483-49324543162B}"/>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8BCFC922-6EEE-42D9-B2EF-5509ED512699}"/>
              </a:ext>
            </a:extLst>
          </p:cNvPr>
          <p:cNvSpPr>
            <a:spLocks noGrp="1"/>
          </p:cNvSpPr>
          <p:nvPr>
            <p:ph type="sldNum" sz="quarter" idx="12"/>
          </p:nvPr>
        </p:nvSpPr>
        <p:spPr/>
        <p:txBody>
          <a:bodyPr/>
          <a:lstStyle/>
          <a:p>
            <a:fld id="{788DAB52-6294-4F97-81DD-ABD852645FBC}" type="slidenum">
              <a:rPr lang="fr-FR" dirty="0" smtClean="0"/>
              <a:t>169</a:t>
            </a:fld>
            <a:endParaRPr lang="fr-FR" dirty="0"/>
          </a:p>
        </p:txBody>
      </p:sp>
    </p:spTree>
    <p:extLst>
      <p:ext uri="{BB962C8B-B14F-4D97-AF65-F5344CB8AC3E}">
        <p14:creationId xmlns:p14="http://schemas.microsoft.com/office/powerpoint/2010/main" val="2449660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C70C2F-A605-144C-9BA5-B58BBF4B8243}"/>
              </a:ext>
            </a:extLst>
          </p:cNvPr>
          <p:cNvSpPr>
            <a:spLocks noGrp="1"/>
          </p:cNvSpPr>
          <p:nvPr>
            <p:ph type="title"/>
          </p:nvPr>
        </p:nvSpPr>
        <p:spPr>
          <a:xfrm>
            <a:off x="838200" y="371789"/>
            <a:ext cx="10515600" cy="1318899"/>
          </a:xfrm>
        </p:spPr>
        <p:txBody>
          <a:bodyPr>
            <a:normAutofit fontScale="90000"/>
          </a:bodyPr>
          <a:lstStyle/>
          <a:p>
            <a:pPr algn="ctr"/>
            <a:br>
              <a:rPr lang="fr-FR" b="1" dirty="0"/>
            </a:br>
            <a:r>
              <a:rPr lang="fr-FR" b="1" dirty="0"/>
              <a:t>Le sens moral, forme culturelle ou universelle ? </a:t>
            </a:r>
            <a:br>
              <a:rPr lang="fr-FR" b="1" dirty="0"/>
            </a:br>
            <a:endParaRPr lang="fr-FR" b="1" dirty="0"/>
          </a:p>
        </p:txBody>
      </p:sp>
      <p:sp>
        <p:nvSpPr>
          <p:cNvPr id="3" name="Espace réservé du contenu 2">
            <a:extLst>
              <a:ext uri="{FF2B5EF4-FFF2-40B4-BE49-F238E27FC236}">
                <a16:creationId xmlns:a16="http://schemas.microsoft.com/office/drawing/2014/main" id="{E5211C55-6E8A-464B-9393-83B84BCEB937}"/>
              </a:ext>
            </a:extLst>
          </p:cNvPr>
          <p:cNvSpPr>
            <a:spLocks noGrp="1"/>
          </p:cNvSpPr>
          <p:nvPr>
            <p:ph idx="1"/>
          </p:nvPr>
        </p:nvSpPr>
        <p:spPr>
          <a:xfrm>
            <a:off x="838200" y="2522135"/>
            <a:ext cx="10515600" cy="3654827"/>
          </a:xfrm>
        </p:spPr>
        <p:txBody>
          <a:bodyPr/>
          <a:lstStyle/>
          <a:p>
            <a:r>
              <a:rPr lang="fr-FR" dirty="0"/>
              <a:t>D’un point de vue anthropologique, on peut accepter une disparité historique et culturelle de la moralité. </a:t>
            </a:r>
          </a:p>
          <a:p>
            <a:pPr marL="0" indent="0">
              <a:buNone/>
            </a:pPr>
            <a:endParaRPr lang="fr-FR" dirty="0"/>
          </a:p>
          <a:p>
            <a:r>
              <a:rPr lang="fr-FR" dirty="0"/>
              <a:t>Mais il existe, au-delà de la diversité des cultures, un invariant anthropologique incontestable : </a:t>
            </a:r>
            <a:r>
              <a:rPr lang="fr-FR" u="sng" dirty="0"/>
              <a:t>le souci de bien agir et de bien vivre</a:t>
            </a:r>
            <a:r>
              <a:rPr lang="fr-FR" dirty="0"/>
              <a:t>. </a:t>
            </a:r>
          </a:p>
          <a:p>
            <a:endParaRPr lang="fr-FR" dirty="0"/>
          </a:p>
        </p:txBody>
      </p:sp>
    </p:spTree>
    <p:extLst>
      <p:ext uri="{BB962C8B-B14F-4D97-AF65-F5344CB8AC3E}">
        <p14:creationId xmlns:p14="http://schemas.microsoft.com/office/powerpoint/2010/main" val="29167784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641764"/>
            <a:ext cx="10632869" cy="2264268"/>
          </a:xfrm>
        </p:spPr>
        <p:txBody>
          <a:bodyPr>
            <a:normAutofit fontScale="90000"/>
          </a:bodyPr>
          <a:lstStyle/>
          <a:p>
            <a:r>
              <a:rPr lang="fr-FR" sz="3200" spc="-240" dirty="0">
                <a:solidFill>
                  <a:schemeClr val="accent5">
                    <a:lumMod val="75000"/>
                  </a:schemeClr>
                </a:solidFill>
                <a:latin typeface="Gotham Medium"/>
                <a:cs typeface="Gotham Medium" pitchFamily="50" charset="0"/>
              </a:rPr>
              <a:t>B) Quelques grands enjeux éthiques actuels : </a:t>
            </a:r>
            <a:br>
              <a:rPr lang="fr-FR" sz="3200" spc="-240">
                <a:latin typeface="Gotham Medium" pitchFamily="50" charset="0"/>
                <a:cs typeface="Gotham Medium" pitchFamily="50" charset="0"/>
              </a:rPr>
            </a:br>
            <a:r>
              <a:rPr lang="fr-FR" sz="3200" spc="-240" dirty="0">
                <a:solidFill>
                  <a:schemeClr val="bg2">
                    <a:lumMod val="90000"/>
                  </a:schemeClr>
                </a:solidFill>
                <a:latin typeface="Gotham Medium"/>
                <a:cs typeface="Gotham Medium" pitchFamily="50" charset="0"/>
              </a:rPr>
              <a:t>a) Science et technique</a:t>
            </a:r>
            <a:br>
              <a:rPr lang="fr-FR" sz="3200" spc="-240">
                <a:latin typeface="Gotham Medium" pitchFamily="50" charset="0"/>
                <a:cs typeface="Gotham Medium" pitchFamily="50" charset="0"/>
              </a:rPr>
            </a:br>
            <a:r>
              <a:rPr lang="fr-FR" sz="3200" spc="-240" dirty="0">
                <a:solidFill>
                  <a:schemeClr val="bg2">
                    <a:lumMod val="90000"/>
                  </a:schemeClr>
                </a:solidFill>
                <a:latin typeface="Gotham Medium"/>
              </a:rPr>
              <a:t>b) Ethique, politique et démocratie</a:t>
            </a:r>
            <a:br>
              <a:rPr lang="fr-FR" sz="3200" spc="-240">
                <a:latin typeface="Gotham Medium"/>
              </a:rPr>
            </a:br>
            <a:r>
              <a:rPr lang="fr-FR" sz="3200" spc="-240" dirty="0">
                <a:solidFill>
                  <a:schemeClr val="bg2">
                    <a:lumMod val="90000"/>
                  </a:schemeClr>
                </a:solidFill>
                <a:latin typeface="Gotham Medium"/>
              </a:rPr>
              <a:t>c) Justice sociale</a:t>
            </a:r>
            <a:br>
              <a:rPr lang="fr-FR" sz="3200" spc="-240">
                <a:latin typeface="Gotham Medium" pitchFamily="50" charset="0"/>
                <a:cs typeface="Gotham Medium" pitchFamily="50" charset="0"/>
              </a:rPr>
            </a:br>
            <a:r>
              <a:rPr lang="fr-FR" sz="3200" spc="-240" dirty="0">
                <a:solidFill>
                  <a:schemeClr val="accent5">
                    <a:lumMod val="75000"/>
                  </a:schemeClr>
                </a:solidFill>
                <a:latin typeface="Gotham Medium"/>
              </a:rPr>
              <a:t>d) Quête de sens</a:t>
            </a: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D7CF1CF9-B110-45F7-A1C2-7509F1CFB906}"/>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BD87CBC4-F718-4EAF-B420-9306611E2668}"/>
              </a:ext>
            </a:extLst>
          </p:cNvPr>
          <p:cNvSpPr>
            <a:spLocks noGrp="1"/>
          </p:cNvSpPr>
          <p:nvPr>
            <p:ph type="sldNum" sz="quarter" idx="12"/>
          </p:nvPr>
        </p:nvSpPr>
        <p:spPr/>
        <p:txBody>
          <a:bodyPr/>
          <a:lstStyle/>
          <a:p>
            <a:fld id="{788DAB52-6294-4F97-81DD-ABD852645FBC}" type="slidenum">
              <a:rPr lang="fr-FR" dirty="0" smtClean="0"/>
              <a:t>170</a:t>
            </a:fld>
            <a:endParaRPr lang="fr-FR" dirty="0"/>
          </a:p>
        </p:txBody>
      </p:sp>
    </p:spTree>
    <p:extLst>
      <p:ext uri="{BB962C8B-B14F-4D97-AF65-F5344CB8AC3E}">
        <p14:creationId xmlns:p14="http://schemas.microsoft.com/office/powerpoint/2010/main" val="20043682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DB4BE8-1656-40F2-AF83-75ED5CEB23C4}"/>
              </a:ext>
            </a:extLst>
          </p:cNvPr>
          <p:cNvSpPr>
            <a:spLocks noGrp="1"/>
          </p:cNvSpPr>
          <p:nvPr>
            <p:ph type="title"/>
          </p:nvPr>
        </p:nvSpPr>
        <p:spPr>
          <a:xfrm>
            <a:off x="838200" y="255058"/>
            <a:ext cx="10515600" cy="1164697"/>
          </a:xfrm>
        </p:spPr>
        <p:txBody>
          <a:bodyPr>
            <a:normAutofit fontScale="90000"/>
          </a:bodyPr>
          <a:lstStyle/>
          <a:p>
            <a:pPr algn="ctr"/>
            <a:r>
              <a:rPr lang="fr-FR" dirty="0">
                <a:cs typeface="Calibri Light"/>
              </a:rPr>
              <a:t>Les souffrances psychiques actuelles</a:t>
            </a:r>
            <a:br>
              <a:rPr lang="fr-FR">
                <a:cs typeface="Calibri Light"/>
              </a:rPr>
            </a:br>
            <a:r>
              <a:rPr lang="fr-FR" dirty="0">
                <a:cs typeface="Calibri Light"/>
              </a:rPr>
              <a:t>Quelle vision de l'humain et de ses finalités ?</a:t>
            </a:r>
          </a:p>
        </p:txBody>
      </p:sp>
      <p:sp>
        <p:nvSpPr>
          <p:cNvPr id="3" name="Espace réservé du contenu 2">
            <a:extLst>
              <a:ext uri="{FF2B5EF4-FFF2-40B4-BE49-F238E27FC236}">
                <a16:creationId xmlns:a16="http://schemas.microsoft.com/office/drawing/2014/main" id="{E5437E6D-A26D-44A3-A365-5C4F888E8350}"/>
              </a:ext>
            </a:extLst>
          </p:cNvPr>
          <p:cNvSpPr>
            <a:spLocks noGrp="1"/>
          </p:cNvSpPr>
          <p:nvPr>
            <p:ph idx="1"/>
          </p:nvPr>
        </p:nvSpPr>
        <p:spPr>
          <a:xfrm>
            <a:off x="482601" y="1571625"/>
            <a:ext cx="11235265" cy="5028671"/>
          </a:xfrm>
        </p:spPr>
        <p:txBody>
          <a:bodyPr vert="horz" lIns="91440" tIns="45720" rIns="91440" bIns="45720" rtlCol="0" anchor="t">
            <a:normAutofit fontScale="92500" lnSpcReduction="10000"/>
          </a:bodyPr>
          <a:lstStyle/>
          <a:p>
            <a:r>
              <a:rPr lang="fr-FR" dirty="0">
                <a:cs typeface="Calibri"/>
              </a:rPr>
              <a:t>La dépression, grande souffrance contemporaine.</a:t>
            </a:r>
          </a:p>
          <a:p>
            <a:r>
              <a:rPr lang="fr-FR" dirty="0">
                <a:cs typeface="Calibri"/>
              </a:rPr>
              <a:t>Deux manières de la penser, de la traiter, et par conséquent d'envisager l'éthique.</a:t>
            </a:r>
          </a:p>
          <a:p>
            <a:r>
              <a:rPr lang="fr-FR" dirty="0">
                <a:cs typeface="Calibri"/>
              </a:rPr>
              <a:t>1) Eliminer le trouble : approche </a:t>
            </a:r>
            <a:r>
              <a:rPr lang="fr-FR" b="1" dirty="0" err="1">
                <a:cs typeface="Calibri"/>
              </a:rPr>
              <a:t>cognitivo</a:t>
            </a:r>
            <a:r>
              <a:rPr lang="fr-FR" b="1" dirty="0">
                <a:cs typeface="Calibri"/>
              </a:rPr>
              <a:t>-comportementale</a:t>
            </a:r>
            <a:r>
              <a:rPr lang="fr-FR" dirty="0">
                <a:cs typeface="Calibri"/>
              </a:rPr>
              <a:t> (les TTC).</a:t>
            </a:r>
          </a:p>
          <a:p>
            <a:pPr lvl="1"/>
            <a:r>
              <a:rPr lang="fr-FR" dirty="0">
                <a:cs typeface="Calibri"/>
              </a:rPr>
              <a:t>Elles invitent à supprimer les croyances pathologiques pour modifier le comportement. Il faut donc restaurer les conditions d'une bonne adaptation, en modifiant les croyances fautives, sans contenu réel, qui diminuent l'estime de soi.</a:t>
            </a:r>
          </a:p>
          <a:p>
            <a:pPr lvl="1"/>
            <a:r>
              <a:rPr lang="fr-FR" dirty="0">
                <a:ea typeface="+mn-lt"/>
                <a:cs typeface="+mn-lt"/>
              </a:rPr>
              <a:t>Le psychisme est biologisé, en s'inspirant des neurosciences.</a:t>
            </a:r>
          </a:p>
          <a:p>
            <a:pPr lvl="1"/>
            <a:r>
              <a:rPr lang="fr-FR" dirty="0">
                <a:cs typeface="Calibri"/>
              </a:rPr>
              <a:t>Le vocabulaire utilisé est souvent managérial.</a:t>
            </a:r>
          </a:p>
          <a:p>
            <a:pPr lvl="1"/>
            <a:r>
              <a:rPr lang="fr-FR" dirty="0">
                <a:cs typeface="Calibri"/>
              </a:rPr>
              <a:t>Idéal de contrôle de soi-même et d'auto-déconditionnement psychique : l'éthique y est une faculté de </a:t>
            </a:r>
            <a:r>
              <a:rPr lang="fr-FR" b="1" dirty="0">
                <a:cs typeface="Calibri"/>
              </a:rPr>
              <a:t>bonne adaptation sociale</a:t>
            </a:r>
            <a:r>
              <a:rPr lang="fr-FR" dirty="0">
                <a:cs typeface="Calibri"/>
              </a:rPr>
              <a:t>.</a:t>
            </a:r>
          </a:p>
          <a:p>
            <a:r>
              <a:rPr lang="fr-FR" dirty="0">
                <a:cs typeface="Calibri"/>
              </a:rPr>
              <a:t>Mais la souffrance signifie-t-elle qu'il y a un "problème humain" à résoudre ? Et pas, plutôt, que l'être humain est un </a:t>
            </a:r>
            <a:r>
              <a:rPr lang="fr-FR" b="1" dirty="0">
                <a:cs typeface="Calibri"/>
              </a:rPr>
              <a:t>être ayant rapport à l'infini</a:t>
            </a:r>
            <a:r>
              <a:rPr lang="fr-FR" dirty="0">
                <a:cs typeface="Calibri"/>
              </a:rPr>
              <a:t>, donc </a:t>
            </a:r>
            <a:r>
              <a:rPr lang="fr-FR" b="1" dirty="0">
                <a:cs typeface="Calibri"/>
              </a:rPr>
              <a:t>inadaptable </a:t>
            </a:r>
            <a:r>
              <a:rPr lang="fr-FR" dirty="0">
                <a:cs typeface="Calibri"/>
              </a:rPr>
              <a:t>?</a:t>
            </a:r>
          </a:p>
        </p:txBody>
      </p:sp>
    </p:spTree>
    <p:extLst>
      <p:ext uri="{BB962C8B-B14F-4D97-AF65-F5344CB8AC3E}">
        <p14:creationId xmlns:p14="http://schemas.microsoft.com/office/powerpoint/2010/main" val="7997532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DB4BE8-1656-40F2-AF83-75ED5CEB23C4}"/>
              </a:ext>
            </a:extLst>
          </p:cNvPr>
          <p:cNvSpPr>
            <a:spLocks noGrp="1"/>
          </p:cNvSpPr>
          <p:nvPr>
            <p:ph type="title"/>
          </p:nvPr>
        </p:nvSpPr>
        <p:spPr>
          <a:xfrm>
            <a:off x="838200" y="255058"/>
            <a:ext cx="10515600" cy="1080031"/>
          </a:xfrm>
        </p:spPr>
        <p:txBody>
          <a:bodyPr>
            <a:normAutofit fontScale="90000"/>
          </a:bodyPr>
          <a:lstStyle/>
          <a:p>
            <a:pPr algn="ctr"/>
            <a:r>
              <a:rPr lang="fr-FR" dirty="0">
                <a:cs typeface="Calibri Light"/>
              </a:rPr>
              <a:t>Les souffrances psychiques actuelles</a:t>
            </a:r>
            <a:br>
              <a:rPr lang="fr-FR">
                <a:cs typeface="Calibri Light"/>
              </a:rPr>
            </a:br>
            <a:r>
              <a:rPr lang="fr-FR" dirty="0">
                <a:cs typeface="Calibri Light"/>
              </a:rPr>
              <a:t>Quelle vision de l'humain et de ses finalités ?</a:t>
            </a:r>
          </a:p>
        </p:txBody>
      </p:sp>
      <p:sp>
        <p:nvSpPr>
          <p:cNvPr id="3" name="Espace réservé du contenu 2">
            <a:extLst>
              <a:ext uri="{FF2B5EF4-FFF2-40B4-BE49-F238E27FC236}">
                <a16:creationId xmlns:a16="http://schemas.microsoft.com/office/drawing/2014/main" id="{E5437E6D-A26D-44A3-A365-5C4F888E8350}"/>
              </a:ext>
            </a:extLst>
          </p:cNvPr>
          <p:cNvSpPr>
            <a:spLocks noGrp="1"/>
          </p:cNvSpPr>
          <p:nvPr>
            <p:ph idx="1"/>
          </p:nvPr>
        </p:nvSpPr>
        <p:spPr>
          <a:xfrm>
            <a:off x="389468" y="1503892"/>
            <a:ext cx="11429998" cy="5231870"/>
          </a:xfrm>
        </p:spPr>
        <p:txBody>
          <a:bodyPr vert="horz" lIns="91440" tIns="45720" rIns="91440" bIns="45720" rtlCol="0" anchor="t">
            <a:normAutofit fontScale="92500" lnSpcReduction="10000"/>
          </a:bodyPr>
          <a:lstStyle/>
          <a:p>
            <a:pPr lvl="1"/>
            <a:r>
              <a:rPr lang="fr-FR" dirty="0">
                <a:cs typeface="Calibri"/>
              </a:rPr>
              <a:t>Ecouter la parole qui manifeste un symptôme relatif à une  position subjective inconsciente : approche</a:t>
            </a:r>
            <a:r>
              <a:rPr lang="fr-FR" b="1" dirty="0">
                <a:cs typeface="Calibri"/>
              </a:rPr>
              <a:t> psychothérapeutique / psychanalytique</a:t>
            </a:r>
            <a:r>
              <a:rPr lang="fr-FR" dirty="0">
                <a:cs typeface="Calibri"/>
              </a:rPr>
              <a:t>. </a:t>
            </a:r>
          </a:p>
          <a:p>
            <a:pPr lvl="2"/>
            <a:r>
              <a:rPr lang="fr-FR" dirty="0">
                <a:cs typeface="Calibri"/>
              </a:rPr>
              <a:t>Le </a:t>
            </a:r>
            <a:r>
              <a:rPr lang="fr-FR" b="1" dirty="0">
                <a:cs typeface="Calibri"/>
              </a:rPr>
              <a:t>symptôme est un message inconscient</a:t>
            </a:r>
            <a:r>
              <a:rPr lang="fr-FR" dirty="0">
                <a:cs typeface="Calibri"/>
              </a:rPr>
              <a:t> qui cherche à se formuler. Il prend racine dans l'histoire d'un sujet. La souffrance psychique n'est pas erreur de jugement.</a:t>
            </a:r>
          </a:p>
          <a:p>
            <a:pPr lvl="2"/>
            <a:r>
              <a:rPr lang="fr-FR" dirty="0">
                <a:cs typeface="Calibri"/>
              </a:rPr>
              <a:t>Il y a un </a:t>
            </a:r>
            <a:r>
              <a:rPr lang="fr-FR" b="1" dirty="0">
                <a:cs typeface="Calibri"/>
              </a:rPr>
              <a:t>savoir inconscient </a:t>
            </a:r>
            <a:r>
              <a:rPr lang="fr-FR" dirty="0">
                <a:cs typeface="Calibri"/>
              </a:rPr>
              <a:t>du sujet, qui fait </a:t>
            </a:r>
            <a:r>
              <a:rPr lang="fr-FR" b="1" dirty="0">
                <a:cs typeface="Calibri"/>
              </a:rPr>
              <a:t>énigme </a:t>
            </a:r>
            <a:r>
              <a:rPr lang="fr-FR" dirty="0">
                <a:cs typeface="Calibri"/>
              </a:rPr>
              <a:t>pour lui (mythe d'Œdipe et de la Sphinge).</a:t>
            </a:r>
          </a:p>
          <a:p>
            <a:pPr lvl="2"/>
            <a:r>
              <a:rPr lang="fr-FR" dirty="0">
                <a:cs typeface="Calibri"/>
              </a:rPr>
              <a:t>La souffrance est </a:t>
            </a:r>
            <a:r>
              <a:rPr lang="fr-FR" b="1" dirty="0">
                <a:cs typeface="Calibri"/>
              </a:rPr>
              <a:t>digne d'être entendue</a:t>
            </a:r>
            <a:r>
              <a:rPr lang="fr-FR" dirty="0">
                <a:cs typeface="Calibri"/>
              </a:rPr>
              <a:t>, même si elle ne renvoie à aucune cause biologique (paralysie des "hystériques" au début du XXe siècle, que Freud aborde d'une manière nouvelle), puisqu'elle est porteuse d'une </a:t>
            </a:r>
            <a:r>
              <a:rPr lang="fr-FR" b="1" dirty="0">
                <a:cs typeface="Calibri"/>
              </a:rPr>
              <a:t>vérité d'un sujet</a:t>
            </a:r>
            <a:r>
              <a:rPr lang="fr-FR" dirty="0">
                <a:cs typeface="Calibri"/>
              </a:rPr>
              <a:t> dans sa singularité.</a:t>
            </a:r>
          </a:p>
          <a:p>
            <a:pPr lvl="2"/>
            <a:r>
              <a:rPr lang="fr-FR" dirty="0">
                <a:cs typeface="Calibri"/>
              </a:rPr>
              <a:t>Le </a:t>
            </a:r>
            <a:r>
              <a:rPr lang="fr-FR" b="1" dirty="0">
                <a:cs typeface="Calibri"/>
              </a:rPr>
              <a:t>caractère incomparable de chaque être humain</a:t>
            </a:r>
            <a:r>
              <a:rPr lang="fr-FR" dirty="0">
                <a:cs typeface="Calibri"/>
              </a:rPr>
              <a:t> et de sa souffrance psychique doit être pris en considération. </a:t>
            </a:r>
          </a:p>
          <a:p>
            <a:pPr lvl="2"/>
            <a:r>
              <a:rPr lang="fr-FR" dirty="0">
                <a:cs typeface="Calibri"/>
              </a:rPr>
              <a:t>Cette souffrance témoigne d'une "</a:t>
            </a:r>
            <a:r>
              <a:rPr lang="fr-FR" b="1" dirty="0">
                <a:cs typeface="Calibri"/>
              </a:rPr>
              <a:t>inquiétante étrangeté</a:t>
            </a:r>
            <a:r>
              <a:rPr lang="fr-FR" dirty="0">
                <a:cs typeface="Calibri"/>
              </a:rPr>
              <a:t>", c'est-à-dire d'un décalage entre l'</a:t>
            </a:r>
            <a:r>
              <a:rPr lang="fr-FR" b="1" dirty="0">
                <a:cs typeface="Calibri"/>
              </a:rPr>
              <a:t>image de soi</a:t>
            </a:r>
            <a:r>
              <a:rPr lang="fr-FR" dirty="0">
                <a:cs typeface="Calibri"/>
              </a:rPr>
              <a:t>, toujours venue de l'autre, et l'intimité du </a:t>
            </a:r>
            <a:r>
              <a:rPr lang="fr-FR" b="1" dirty="0">
                <a:cs typeface="Calibri"/>
              </a:rPr>
              <a:t>désir inconscient</a:t>
            </a:r>
            <a:r>
              <a:rPr lang="fr-FR" dirty="0">
                <a:cs typeface="Calibri"/>
              </a:rPr>
              <a:t>.</a:t>
            </a:r>
          </a:p>
          <a:p>
            <a:pPr lvl="1"/>
            <a:r>
              <a:rPr lang="fr-FR" dirty="0">
                <a:cs typeface="Calibri"/>
              </a:rPr>
              <a:t>La conception éthique impliquée ici est à la fois poétique et initiatique : être à l'écoute de la </a:t>
            </a:r>
            <a:r>
              <a:rPr lang="fr-FR" b="1" dirty="0">
                <a:cs typeface="Calibri"/>
              </a:rPr>
              <a:t>singularité de sa position d'existence</a:t>
            </a:r>
            <a:r>
              <a:rPr lang="fr-FR" dirty="0">
                <a:cs typeface="Calibri"/>
              </a:rPr>
              <a:t>, contre les appels à la standardisation sociale</a:t>
            </a:r>
            <a:r>
              <a:rPr lang="fr-FR" dirty="0">
                <a:ea typeface="+mn-lt"/>
                <a:cs typeface="+mn-lt"/>
              </a:rPr>
              <a:t>.</a:t>
            </a:r>
          </a:p>
          <a:p>
            <a:pPr lvl="1"/>
            <a:r>
              <a:rPr lang="fr-FR" dirty="0">
                <a:cs typeface="Calibri"/>
              </a:rPr>
              <a:t>Implications dans le </a:t>
            </a:r>
            <a:r>
              <a:rPr lang="fr-FR" b="1" dirty="0">
                <a:cs typeface="Calibri"/>
              </a:rPr>
              <a:t>domaine du management</a:t>
            </a:r>
            <a:r>
              <a:rPr lang="fr-FR" dirty="0">
                <a:cs typeface="Calibri"/>
              </a:rPr>
              <a:t>, contre la "déshumanisation", c'est-à-dire le traitement du "facteur humain" seulement comme un levier de performance et un risque à appréhender (voir les travaux de Christophe Dejours, de Vincent de Gaulejac, de Roland Gori).</a:t>
            </a:r>
          </a:p>
        </p:txBody>
      </p:sp>
    </p:spTree>
    <p:extLst>
      <p:ext uri="{BB962C8B-B14F-4D97-AF65-F5344CB8AC3E}">
        <p14:creationId xmlns:p14="http://schemas.microsoft.com/office/powerpoint/2010/main" val="30803534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8EBF05-A0A9-4267-8CFE-2F6897774BEA}"/>
              </a:ext>
            </a:extLst>
          </p:cNvPr>
          <p:cNvSpPr>
            <a:spLocks noGrp="1"/>
          </p:cNvSpPr>
          <p:nvPr>
            <p:ph type="title"/>
          </p:nvPr>
        </p:nvSpPr>
        <p:spPr>
          <a:xfrm>
            <a:off x="838200" y="226580"/>
            <a:ext cx="10515600" cy="770433"/>
          </a:xfrm>
        </p:spPr>
        <p:txBody>
          <a:bodyPr>
            <a:normAutofit/>
          </a:bodyPr>
          <a:lstStyle/>
          <a:p>
            <a:pPr algn="ctr"/>
            <a:r>
              <a:rPr lang="fr-FR" dirty="0"/>
              <a:t>Conclusion : le sens de la quête de sens</a:t>
            </a:r>
          </a:p>
        </p:txBody>
      </p:sp>
      <p:sp>
        <p:nvSpPr>
          <p:cNvPr id="3" name="Espace réservé du contenu 2">
            <a:extLst>
              <a:ext uri="{FF2B5EF4-FFF2-40B4-BE49-F238E27FC236}">
                <a16:creationId xmlns:a16="http://schemas.microsoft.com/office/drawing/2014/main" id="{24DBB1CC-5CB9-4816-8035-E43B3FCD00F0}"/>
              </a:ext>
            </a:extLst>
          </p:cNvPr>
          <p:cNvSpPr>
            <a:spLocks noGrp="1"/>
          </p:cNvSpPr>
          <p:nvPr>
            <p:ph idx="1"/>
          </p:nvPr>
        </p:nvSpPr>
        <p:spPr>
          <a:xfrm>
            <a:off x="452456" y="1117715"/>
            <a:ext cx="11538715" cy="5475989"/>
          </a:xfrm>
        </p:spPr>
        <p:txBody>
          <a:bodyPr vert="horz" lIns="91440" tIns="45720" rIns="91440" bIns="45720" rtlCol="0" anchor="t">
            <a:normAutofit fontScale="77500" lnSpcReduction="20000"/>
          </a:bodyPr>
          <a:lstStyle/>
          <a:p>
            <a:r>
              <a:rPr lang="fr-FR" dirty="0">
                <a:cs typeface="Calibri"/>
              </a:rPr>
              <a:t>Il n'est pas rare d'entendre que, dans les sociétés démocratiques contemporaines, les individus sont en "quête de sens". En témoignent les nombreux ouvrages de </a:t>
            </a:r>
            <a:r>
              <a:rPr lang="fr-FR" b="1" dirty="0">
                <a:cs typeface="Calibri"/>
              </a:rPr>
              <a:t>développement personnel</a:t>
            </a:r>
            <a:r>
              <a:rPr lang="fr-FR" dirty="0">
                <a:cs typeface="Calibri"/>
              </a:rPr>
              <a:t> publiés et le regain d'intérêt pour différentes formes de spiritualité, voir pour une actualisation des grandes traditions philosophiques. Signe des temps, un ancien ministre de l'Education nationale, de formation philosophique, a récemment publié un ouvrage intitulé </a:t>
            </a:r>
            <a:r>
              <a:rPr lang="fr-FR" i="1" dirty="0">
                <a:cs typeface="Calibri"/>
              </a:rPr>
              <a:t>Qu'est-ce qu'une vie réussie ?</a:t>
            </a:r>
            <a:endParaRPr lang="fr-FR">
              <a:cs typeface="Calibri"/>
            </a:endParaRPr>
          </a:p>
          <a:p>
            <a:r>
              <a:rPr lang="fr-FR" dirty="0">
                <a:cs typeface="Calibri"/>
              </a:rPr>
              <a:t>Cette quête nous semble être le pendant d'un modèle individualiste en état d'épuisement, incapable d'offrir, à lui seul, la perspective d'une vie jugée véritablement digne d'être vécue. D'où un ensemble de symptômes d'une époque qui s'est émancipée du carcan des sociétés traditionnelles, qui a renoncé aux illusions des philosophies de l'Histoire, mais qui a peu à proposer en échange : sentiment de vide, clivage et déni, troubles narcissiques, dépression, "fatigue d'être soi".</a:t>
            </a:r>
          </a:p>
          <a:p>
            <a:r>
              <a:rPr lang="fr-FR" dirty="0">
                <a:ea typeface="+mn-lt"/>
                <a:cs typeface="+mn-lt"/>
              </a:rPr>
              <a:t>L'époque ne cesse de nous enjoindre à "devenir ce que nous sommes", faisant une lecture pauvre de ce que Nietzsche, reprenant la formule à Pindare, avait lui-même pensé : un processus d'individuation passionnant, toujours incertain et risqué, à l'écoute de ce "Maître intérieur" qui préfigurait l'inconscient freudien. Cette élaboration nietzschéenne, pour passionnante qu'elle soit, était peu démocratique.</a:t>
            </a:r>
          </a:p>
          <a:p>
            <a:r>
              <a:rPr lang="fr-FR" dirty="0">
                <a:ea typeface="+mn-lt"/>
                <a:cs typeface="+mn-lt"/>
              </a:rPr>
              <a:t>Si la formule de Rimbaud, "</a:t>
            </a:r>
            <a:r>
              <a:rPr lang="fr-FR" b="1" dirty="0">
                <a:ea typeface="+mn-lt"/>
                <a:cs typeface="+mn-lt"/>
              </a:rPr>
              <a:t>la vraie vie est ailleurs</a:t>
            </a:r>
            <a:r>
              <a:rPr lang="fr-FR" dirty="0">
                <a:ea typeface="+mn-lt"/>
                <a:cs typeface="+mn-lt"/>
              </a:rPr>
              <a:t>", a traversé notre modernité, si cette "vraie vie" est la littérature selon Proust, entérinant une sorte de décalage entre le temps de la vie et le temps de sa spiritualisation par l'art, il est peut-être le moment de s'interroger sur le renouvellement possible du sens de cette expression de "vraie vie".</a:t>
            </a:r>
          </a:p>
        </p:txBody>
      </p:sp>
      <p:sp>
        <p:nvSpPr>
          <p:cNvPr id="5" name="Espace réservé du pied de page 4">
            <a:extLst>
              <a:ext uri="{FF2B5EF4-FFF2-40B4-BE49-F238E27FC236}">
                <a16:creationId xmlns:a16="http://schemas.microsoft.com/office/drawing/2014/main" id="{E91824A5-38D7-4193-B4BB-C4B3D29041EA}"/>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19D69864-0BD0-4916-8E25-09C14C619AF7}"/>
              </a:ext>
            </a:extLst>
          </p:cNvPr>
          <p:cNvSpPr>
            <a:spLocks noGrp="1"/>
          </p:cNvSpPr>
          <p:nvPr>
            <p:ph type="sldNum" sz="quarter" idx="12"/>
          </p:nvPr>
        </p:nvSpPr>
        <p:spPr/>
        <p:txBody>
          <a:bodyPr/>
          <a:lstStyle/>
          <a:p>
            <a:fld id="{8C283176-C17C-43E1-862E-26F06C6D0497}" type="slidenum">
              <a:rPr lang="fr-FR" dirty="0" smtClean="0"/>
              <a:t>173</a:t>
            </a:fld>
            <a:endParaRPr lang="fr-FR"/>
          </a:p>
        </p:txBody>
      </p:sp>
    </p:spTree>
    <p:extLst>
      <p:ext uri="{BB962C8B-B14F-4D97-AF65-F5344CB8AC3E}">
        <p14:creationId xmlns:p14="http://schemas.microsoft.com/office/powerpoint/2010/main" val="35982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571C51-0B4F-F14A-B282-3C30556A07ED}"/>
              </a:ext>
            </a:extLst>
          </p:cNvPr>
          <p:cNvSpPr>
            <a:spLocks noGrp="1"/>
          </p:cNvSpPr>
          <p:nvPr>
            <p:ph type="title"/>
          </p:nvPr>
        </p:nvSpPr>
        <p:spPr/>
        <p:txBody>
          <a:bodyPr>
            <a:normAutofit/>
          </a:bodyPr>
          <a:lstStyle/>
          <a:p>
            <a:r>
              <a:rPr lang="fr-FR" sz="4000" b="1" dirty="0"/>
              <a:t>1 La conscience morale</a:t>
            </a:r>
          </a:p>
        </p:txBody>
      </p:sp>
      <p:sp>
        <p:nvSpPr>
          <p:cNvPr id="3" name="Espace réservé du contenu 2">
            <a:extLst>
              <a:ext uri="{FF2B5EF4-FFF2-40B4-BE49-F238E27FC236}">
                <a16:creationId xmlns:a16="http://schemas.microsoft.com/office/drawing/2014/main" id="{00D9637F-0B1D-9144-B11D-79C2151FD440}"/>
              </a:ext>
            </a:extLst>
          </p:cNvPr>
          <p:cNvSpPr>
            <a:spLocks noGrp="1"/>
          </p:cNvSpPr>
          <p:nvPr>
            <p:ph idx="1"/>
          </p:nvPr>
        </p:nvSpPr>
        <p:spPr/>
        <p:txBody>
          <a:bodyPr>
            <a:normAutofit lnSpcReduction="10000"/>
          </a:bodyPr>
          <a:lstStyle/>
          <a:p>
            <a:r>
              <a:rPr lang="fr-FR" b="1" dirty="0"/>
              <a:t>La conscience religieuse </a:t>
            </a:r>
          </a:p>
          <a:p>
            <a:pPr marL="0" indent="0">
              <a:buNone/>
            </a:pPr>
            <a:r>
              <a:rPr lang="fr-FR" dirty="0"/>
              <a:t>Les religions juive, chrétienne et musulmane, les pensées grecques et romaines se réfèrent à un dialogue avec soi-même qui doit permettre d’effectuer les meilleurs choix. </a:t>
            </a:r>
          </a:p>
          <a:p>
            <a:endParaRPr lang="fr-FR" dirty="0"/>
          </a:p>
          <a:p>
            <a:r>
              <a:rPr lang="fr-FR" b="1" dirty="0"/>
              <a:t>La conscience rationnelle</a:t>
            </a:r>
          </a:p>
          <a:p>
            <a:pPr marL="0" indent="0">
              <a:buNone/>
            </a:pPr>
            <a:r>
              <a:rPr lang="fr-FR" dirty="0"/>
              <a:t>Dans le contexte de la démocratie athénienne, lieu de délibération entre citoyens égaux, Socrate affirme l’importance de la conscience individuelle. Avec Socrate, il appartient à chacun de faire usage de sa raison pour appréhender la vérité. </a:t>
            </a:r>
          </a:p>
          <a:p>
            <a:endParaRPr lang="fr-FR" dirty="0"/>
          </a:p>
          <a:p>
            <a:endParaRPr lang="fr-FR" dirty="0"/>
          </a:p>
        </p:txBody>
      </p:sp>
    </p:spTree>
    <p:extLst>
      <p:ext uri="{BB962C8B-B14F-4D97-AF65-F5344CB8AC3E}">
        <p14:creationId xmlns:p14="http://schemas.microsoft.com/office/powerpoint/2010/main" val="32274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E0EF02-38B4-B047-84A6-3C22504A7CB0}"/>
              </a:ext>
            </a:extLst>
          </p:cNvPr>
          <p:cNvSpPr>
            <a:spLocks noGrp="1"/>
          </p:cNvSpPr>
          <p:nvPr>
            <p:ph type="title"/>
          </p:nvPr>
        </p:nvSpPr>
        <p:spPr/>
        <p:txBody>
          <a:bodyPr>
            <a:normAutofit fontScale="90000"/>
          </a:bodyPr>
          <a:lstStyle/>
          <a:p>
            <a:br>
              <a:rPr lang="fr-FR" b="1" dirty="0"/>
            </a:br>
            <a:r>
              <a:rPr lang="fr-FR" b="1" dirty="0"/>
              <a:t>2 Le sens des valeurs</a:t>
            </a:r>
            <a:br>
              <a:rPr lang="fr-FR" b="1" dirty="0"/>
            </a:br>
            <a:endParaRPr lang="fr-FR" b="1" dirty="0"/>
          </a:p>
        </p:txBody>
      </p:sp>
      <p:sp>
        <p:nvSpPr>
          <p:cNvPr id="3" name="Espace réservé du contenu 2">
            <a:extLst>
              <a:ext uri="{FF2B5EF4-FFF2-40B4-BE49-F238E27FC236}">
                <a16:creationId xmlns:a16="http://schemas.microsoft.com/office/drawing/2014/main" id="{959324D6-2DA2-7642-97F2-96748D84C79D}"/>
              </a:ext>
            </a:extLst>
          </p:cNvPr>
          <p:cNvSpPr>
            <a:spLocks noGrp="1"/>
          </p:cNvSpPr>
          <p:nvPr>
            <p:ph idx="1"/>
          </p:nvPr>
        </p:nvSpPr>
        <p:spPr/>
        <p:txBody>
          <a:bodyPr/>
          <a:lstStyle/>
          <a:p>
            <a:r>
              <a:rPr lang="fr-FR" dirty="0"/>
              <a:t>Qu’est-ce que l’appréhension éthique de la vie ? On peut dire que c’est la tendance de tout être à agir selon ce qui lui procure du bien. Comment se forme cette conscience de la valeur du bien ?</a:t>
            </a:r>
          </a:p>
          <a:p>
            <a:r>
              <a:rPr lang="fr-FR" dirty="0"/>
              <a:t>Nous serions naturellement déterminés à élire ce qui nous fait du bien, plutôt que ce qui nous fait du mal. </a:t>
            </a:r>
          </a:p>
          <a:p>
            <a:endParaRPr lang="fr-FR" dirty="0"/>
          </a:p>
        </p:txBody>
      </p:sp>
    </p:spTree>
    <p:extLst>
      <p:ext uri="{BB962C8B-B14F-4D97-AF65-F5344CB8AC3E}">
        <p14:creationId xmlns:p14="http://schemas.microsoft.com/office/powerpoint/2010/main" val="16093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498879" y="629730"/>
            <a:ext cx="9144000" cy="1351365"/>
          </a:xfrm>
        </p:spPr>
        <p:txBody>
          <a:bodyPr>
            <a:normAutofit/>
          </a:bodyPr>
          <a:lstStyle/>
          <a:p>
            <a:r>
              <a:rPr lang="fr-FR" sz="4000" spc="-240" dirty="0">
                <a:solidFill>
                  <a:schemeClr val="accent5">
                    <a:lumMod val="75000"/>
                  </a:schemeClr>
                </a:solidFill>
                <a:latin typeface="Gotham Medium" pitchFamily="50" charset="0"/>
                <a:cs typeface="Gotham Medium" pitchFamily="50" charset="0"/>
              </a:rPr>
              <a:t>Introduction à l’éthique et à la philosophie morale</a:t>
            </a:r>
            <a:endParaRPr lang="fr-FR" sz="40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8" name="Sous-titre 7">
            <a:extLst>
              <a:ext uri="{FF2B5EF4-FFF2-40B4-BE49-F238E27FC236}">
                <a16:creationId xmlns:a16="http://schemas.microsoft.com/office/drawing/2014/main" id="{0DDC7AB3-1E0C-400C-8705-16093BFBA7C7}"/>
              </a:ext>
            </a:extLst>
          </p:cNvPr>
          <p:cNvSpPr>
            <a:spLocks noGrp="1"/>
          </p:cNvSpPr>
          <p:nvPr>
            <p:ph type="subTitle" idx="1"/>
          </p:nvPr>
        </p:nvSpPr>
        <p:spPr>
          <a:xfrm>
            <a:off x="596349" y="2213504"/>
            <a:ext cx="10674552" cy="3722559"/>
          </a:xfrm>
        </p:spPr>
        <p:txBody>
          <a:bodyPr vert="horz" lIns="91440" tIns="45720" rIns="91440" bIns="45720" rtlCol="0" anchor="t">
            <a:noAutofit/>
          </a:bodyPr>
          <a:lstStyle/>
          <a:p>
            <a:pPr marL="914400" lvl="1" indent="-457200" algn="l">
              <a:buFont typeface="Arial" panose="020B0604020202020204" pitchFamily="34" charset="0"/>
              <a:buChar char="•"/>
            </a:pPr>
            <a:r>
              <a:rPr lang="fr-FR" sz="2800" dirty="0">
                <a:cs typeface="Calibri"/>
                <a:hlinkClick r:id="rId5" action="ppaction://hlinksldjump"/>
              </a:rPr>
              <a:t>Première séance : Introduction, vers la position d'une problématique éthique</a:t>
            </a:r>
            <a:endParaRPr lang="fr-FR" sz="2800" dirty="0">
              <a:cs typeface="Calibri"/>
            </a:endParaRPr>
          </a:p>
          <a:p>
            <a:pPr marL="914400" lvl="1" indent="-457200" algn="l">
              <a:buFont typeface="Arial" panose="020B0604020202020204" pitchFamily="34" charset="0"/>
              <a:buChar char="•"/>
            </a:pPr>
            <a:r>
              <a:rPr lang="fr-FR" sz="2800" dirty="0">
                <a:cs typeface="Calibri"/>
                <a:hlinkClick r:id="rId6" action="ppaction://hlinksldjump"/>
              </a:rPr>
              <a:t>Deuxième séance : Les éthiques du bien et de la vertu, dans l'antiquité grecque et au-delà</a:t>
            </a:r>
            <a:endParaRPr lang="fr-FR" sz="2800" dirty="0">
              <a:cs typeface="Calibri"/>
            </a:endParaRPr>
          </a:p>
          <a:p>
            <a:pPr marL="914400" lvl="1" indent="-457200" algn="l">
              <a:buFont typeface="Arial" panose="020B0604020202020204" pitchFamily="34" charset="0"/>
              <a:buChar char="•"/>
            </a:pPr>
            <a:r>
              <a:rPr lang="fr-FR" sz="2800" dirty="0">
                <a:cs typeface="Calibri"/>
                <a:hlinkClick r:id="rId7" action="ppaction://hlinksldjump"/>
              </a:rPr>
              <a:t>Troisième séance : </a:t>
            </a:r>
            <a:r>
              <a:rPr lang="fr-FR" sz="2800" dirty="0">
                <a:ea typeface="+mn-lt"/>
                <a:cs typeface="+mn-lt"/>
                <a:hlinkClick r:id="rId7" action="ppaction://hlinksldjump"/>
              </a:rPr>
              <a:t>La révolution de la morale kantienne et ses critiques, du tournant des Lumières aux pensées du soupçon</a:t>
            </a:r>
            <a:endParaRPr lang="fr-FR" sz="2800" dirty="0">
              <a:cs typeface="Calibri"/>
            </a:endParaRPr>
          </a:p>
          <a:p>
            <a:pPr marL="914400" lvl="1" indent="-457200" algn="l">
              <a:buFont typeface="Arial" panose="020B0604020202020204" pitchFamily="34" charset="0"/>
              <a:buChar char="•"/>
            </a:pPr>
            <a:r>
              <a:rPr lang="fr-FR" sz="2800" dirty="0">
                <a:cs typeface="Calibri"/>
                <a:hlinkClick r:id="rId8" action="ppaction://hlinksldjump"/>
              </a:rPr>
              <a:t>Quatrième séance : </a:t>
            </a:r>
            <a:r>
              <a:rPr lang="fr-FR" sz="2800" dirty="0">
                <a:ea typeface="+mn-lt"/>
                <a:cs typeface="+mn-lt"/>
                <a:hlinkClick r:id="rId8" action="ppaction://hlinksldjump"/>
              </a:rPr>
              <a:t>La question éthique en ce début du XXIe siècle, quels enjeux ?</a:t>
            </a:r>
            <a:endParaRPr lang="fr-FR" sz="2800" dirty="0">
              <a:cs typeface="Calibri"/>
            </a:endParaRPr>
          </a:p>
        </p:txBody>
      </p:sp>
      <p:sp>
        <p:nvSpPr>
          <p:cNvPr id="3" name="Espace réservé du pied de page 2">
            <a:extLst>
              <a:ext uri="{FF2B5EF4-FFF2-40B4-BE49-F238E27FC236}">
                <a16:creationId xmlns:a16="http://schemas.microsoft.com/office/drawing/2014/main" id="{D8C64BBE-BA54-4E5A-A930-7821D3788A6B}"/>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7E360ADE-45A5-4524-BD6F-84A1337071FA}"/>
              </a:ext>
            </a:extLst>
          </p:cNvPr>
          <p:cNvSpPr>
            <a:spLocks noGrp="1"/>
          </p:cNvSpPr>
          <p:nvPr>
            <p:ph type="sldNum" sz="quarter" idx="12"/>
          </p:nvPr>
        </p:nvSpPr>
        <p:spPr/>
        <p:txBody>
          <a:bodyPr/>
          <a:lstStyle/>
          <a:p>
            <a:fld id="{788DAB52-6294-4F97-81DD-ABD852645FBC}" type="slidenum">
              <a:rPr lang="fr-FR" smtClean="0"/>
              <a:t>2</a:t>
            </a:fld>
            <a:endParaRPr lang="fr-FR"/>
          </a:p>
        </p:txBody>
      </p:sp>
    </p:spTree>
    <p:extLst>
      <p:ext uri="{BB962C8B-B14F-4D97-AF65-F5344CB8AC3E}">
        <p14:creationId xmlns:p14="http://schemas.microsoft.com/office/powerpoint/2010/main" val="3868721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6C7157-7BC0-487F-9AB7-C6116F32A39D}"/>
              </a:ext>
            </a:extLst>
          </p:cNvPr>
          <p:cNvSpPr>
            <a:spLocks noGrp="1"/>
          </p:cNvSpPr>
          <p:nvPr>
            <p:ph type="title"/>
          </p:nvPr>
        </p:nvSpPr>
        <p:spPr/>
        <p:txBody>
          <a:bodyPr/>
          <a:lstStyle/>
          <a:p>
            <a:pPr algn="ctr"/>
            <a:r>
              <a:rPr lang="fr-FR" dirty="0"/>
              <a:t>L’éthique et la philosophie morale :</a:t>
            </a:r>
            <a:br>
              <a:rPr lang="fr-FR"/>
            </a:br>
            <a:r>
              <a:rPr lang="fr-FR" dirty="0"/>
              <a:t>quelques définitions </a:t>
            </a:r>
            <a:r>
              <a:rPr lang="fr-FR" sz="2400" i="1" dirty="0"/>
              <a:t>(1/2)</a:t>
            </a:r>
          </a:p>
        </p:txBody>
      </p:sp>
      <p:sp>
        <p:nvSpPr>
          <p:cNvPr id="3" name="Espace réservé du contenu 2">
            <a:extLst>
              <a:ext uri="{FF2B5EF4-FFF2-40B4-BE49-F238E27FC236}">
                <a16:creationId xmlns:a16="http://schemas.microsoft.com/office/drawing/2014/main" id="{9193468B-D039-491B-B2D6-828B42575ED1}"/>
              </a:ext>
            </a:extLst>
          </p:cNvPr>
          <p:cNvSpPr>
            <a:spLocks noGrp="1"/>
          </p:cNvSpPr>
          <p:nvPr>
            <p:ph idx="1"/>
          </p:nvPr>
        </p:nvSpPr>
        <p:spPr/>
        <p:txBody>
          <a:bodyPr/>
          <a:lstStyle/>
          <a:p>
            <a:pPr marL="0" indent="0" algn="just">
              <a:buNone/>
            </a:pPr>
            <a:r>
              <a:rPr lang="fr-FR" dirty="0"/>
              <a:t>Le Petit Larousse (éd. 1987) nous donne les définitions suivantes :</a:t>
            </a:r>
          </a:p>
          <a:p>
            <a:pPr algn="just">
              <a:buFont typeface="Calibri" panose="020F0502020204030204" pitchFamily="34" charset="0"/>
              <a:buChar char="₋"/>
            </a:pPr>
            <a:r>
              <a:rPr lang="fr-FR" b="1" cap="small" dirty="0"/>
              <a:t>Éthique</a:t>
            </a:r>
            <a:r>
              <a:rPr lang="fr-FR" dirty="0"/>
              <a:t> adj. (gr. </a:t>
            </a:r>
            <a:r>
              <a:rPr lang="fr-FR" i="1" dirty="0" err="1"/>
              <a:t>êthikos</a:t>
            </a:r>
            <a:r>
              <a:rPr lang="fr-FR" dirty="0"/>
              <a:t>, moral ; de </a:t>
            </a:r>
            <a:r>
              <a:rPr lang="fr-FR" i="1" dirty="0" err="1"/>
              <a:t>êthos</a:t>
            </a:r>
            <a:r>
              <a:rPr lang="fr-FR" dirty="0"/>
              <a:t>, mœurs). Qui concerne les principes de la morale : </a:t>
            </a:r>
            <a:r>
              <a:rPr lang="fr-FR" i="1" dirty="0"/>
              <a:t>jugement éthique</a:t>
            </a:r>
            <a:r>
              <a:rPr lang="fr-FR" dirty="0"/>
              <a:t>.</a:t>
            </a:r>
          </a:p>
          <a:p>
            <a:pPr algn="just">
              <a:buFont typeface="Calibri" panose="020F0502020204030204" pitchFamily="34" charset="0"/>
              <a:buChar char="₋"/>
            </a:pPr>
            <a:r>
              <a:rPr lang="fr-FR" b="1" cap="small" dirty="0"/>
              <a:t>Éthique</a:t>
            </a:r>
            <a:r>
              <a:rPr lang="fr-FR" dirty="0"/>
              <a:t> n. f. </a:t>
            </a:r>
            <a:r>
              <a:rPr lang="fr-FR" i="1" dirty="0"/>
              <a:t>Philos</a:t>
            </a:r>
            <a:r>
              <a:rPr lang="fr-FR" dirty="0"/>
              <a:t>. Doctrine du bonheur des hommes et des moyens d’accès à cette fin.// Ensemble particulier de règles de conduite (syn. </a:t>
            </a:r>
            <a:r>
              <a:rPr lang="fr-FR" cap="small" dirty="0"/>
              <a:t>morale</a:t>
            </a:r>
            <a:r>
              <a:rPr lang="fr-FR" dirty="0"/>
              <a:t>). // Partie théorique de la morale.</a:t>
            </a:r>
          </a:p>
          <a:p>
            <a:pPr algn="just">
              <a:buFont typeface="Calibri" panose="020F0502020204030204" pitchFamily="34" charset="0"/>
              <a:buChar char="₋"/>
            </a:pPr>
            <a:r>
              <a:rPr lang="fr-FR" b="1" cap="small" dirty="0"/>
              <a:t>Morale</a:t>
            </a:r>
            <a:r>
              <a:rPr lang="fr-FR" dirty="0"/>
              <a:t> n. f. (de </a:t>
            </a:r>
            <a:r>
              <a:rPr lang="fr-FR" i="1" dirty="0"/>
              <a:t>mores</a:t>
            </a:r>
            <a:r>
              <a:rPr lang="fr-FR" dirty="0"/>
              <a:t>, mœurs) Ensemble des règles d’action et des valeurs qui fonctionnent comme normes dans une société. // Théorie des fins des actions de l’homme. // Précepte, conclusion pratique que l’on peut tirer d’une histoire.</a:t>
            </a:r>
          </a:p>
        </p:txBody>
      </p:sp>
      <p:sp>
        <p:nvSpPr>
          <p:cNvPr id="5" name="Espace réservé du pied de page 4">
            <a:extLst>
              <a:ext uri="{FF2B5EF4-FFF2-40B4-BE49-F238E27FC236}">
                <a16:creationId xmlns:a16="http://schemas.microsoft.com/office/drawing/2014/main" id="{C56BAB62-DCBB-450C-8E9F-1160061789FA}"/>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AADB9D4B-DF7D-4535-A319-E538DA79BFA8}"/>
              </a:ext>
            </a:extLst>
          </p:cNvPr>
          <p:cNvSpPr>
            <a:spLocks noGrp="1"/>
          </p:cNvSpPr>
          <p:nvPr>
            <p:ph type="sldNum" sz="quarter" idx="12"/>
          </p:nvPr>
        </p:nvSpPr>
        <p:spPr/>
        <p:txBody>
          <a:bodyPr/>
          <a:lstStyle/>
          <a:p>
            <a:fld id="{8C283176-C17C-43E1-862E-26F06C6D0497}" type="slidenum">
              <a:rPr lang="fr-FR" dirty="0" smtClean="0"/>
              <a:t>20</a:t>
            </a:fld>
            <a:endParaRPr lang="fr-FR" dirty="0"/>
          </a:p>
        </p:txBody>
      </p:sp>
    </p:spTree>
    <p:extLst>
      <p:ext uri="{BB962C8B-B14F-4D97-AF65-F5344CB8AC3E}">
        <p14:creationId xmlns:p14="http://schemas.microsoft.com/office/powerpoint/2010/main" val="1159260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6C7157-7BC0-487F-9AB7-C6116F32A39D}"/>
              </a:ext>
            </a:extLst>
          </p:cNvPr>
          <p:cNvSpPr>
            <a:spLocks noGrp="1"/>
          </p:cNvSpPr>
          <p:nvPr>
            <p:ph type="title"/>
          </p:nvPr>
        </p:nvSpPr>
        <p:spPr/>
        <p:txBody>
          <a:bodyPr/>
          <a:lstStyle/>
          <a:p>
            <a:pPr algn="ctr"/>
            <a:r>
              <a:rPr lang="fr-FR" dirty="0"/>
              <a:t>L’éthique et la philosophie morale :</a:t>
            </a:r>
            <a:br>
              <a:rPr lang="fr-FR"/>
            </a:br>
            <a:r>
              <a:rPr lang="fr-FR" dirty="0"/>
              <a:t>quelques définitions </a:t>
            </a:r>
            <a:r>
              <a:rPr lang="fr-FR" sz="2400" i="1" dirty="0"/>
              <a:t>(2/2)</a:t>
            </a:r>
            <a:endParaRPr lang="fr-FR" sz="2400" dirty="0"/>
          </a:p>
        </p:txBody>
      </p:sp>
      <p:sp>
        <p:nvSpPr>
          <p:cNvPr id="3" name="Espace réservé du contenu 2">
            <a:extLst>
              <a:ext uri="{FF2B5EF4-FFF2-40B4-BE49-F238E27FC236}">
                <a16:creationId xmlns:a16="http://schemas.microsoft.com/office/drawing/2014/main" id="{9193468B-D039-491B-B2D6-828B42575ED1}"/>
              </a:ext>
            </a:extLst>
          </p:cNvPr>
          <p:cNvSpPr>
            <a:spLocks noGrp="1"/>
          </p:cNvSpPr>
          <p:nvPr>
            <p:ph idx="1"/>
          </p:nvPr>
        </p:nvSpPr>
        <p:spPr>
          <a:xfrm>
            <a:off x="838199" y="2227217"/>
            <a:ext cx="10515601" cy="2403566"/>
          </a:xfrm>
        </p:spPr>
        <p:txBody>
          <a:bodyPr vert="horz" lIns="91440" tIns="45720" rIns="91440" bIns="45720" rtlCol="0" anchor="t">
            <a:normAutofit/>
          </a:bodyPr>
          <a:lstStyle/>
          <a:p>
            <a:pPr marL="0" indent="0" algn="ctr">
              <a:buNone/>
            </a:pPr>
            <a:r>
              <a:rPr lang="fr-FR" dirty="0">
                <a:solidFill>
                  <a:srgbClr val="0070C0"/>
                </a:solidFill>
                <a:cs typeface="Calibri" panose="020F0502020204030204"/>
              </a:rPr>
              <a:t>Questions :</a:t>
            </a:r>
          </a:p>
          <a:p>
            <a:pPr algn="just">
              <a:buFontTx/>
              <a:buChar char="-"/>
            </a:pPr>
            <a:r>
              <a:rPr lang="fr-FR" dirty="0">
                <a:solidFill>
                  <a:srgbClr val="0070C0"/>
                </a:solidFill>
              </a:rPr>
              <a:t>Quelles premières remarques peut-on faire sur ces définitions ?</a:t>
            </a:r>
            <a:endParaRPr lang="fr-FR">
              <a:solidFill>
                <a:srgbClr val="0070C0"/>
              </a:solidFill>
              <a:cs typeface="Calibri"/>
            </a:endParaRPr>
          </a:p>
          <a:p>
            <a:pPr algn="just">
              <a:buFontTx/>
              <a:buChar char="-"/>
            </a:pPr>
            <a:r>
              <a:rPr lang="fr-FR" dirty="0">
                <a:solidFill>
                  <a:srgbClr val="0070C0"/>
                </a:solidFill>
              </a:rPr>
              <a:t>Sont-elles claires, univoques, suffisamment explicites ? Parlent-elles de la même chose ?</a:t>
            </a:r>
            <a:endParaRPr lang="fr-FR">
              <a:solidFill>
                <a:srgbClr val="0070C0"/>
              </a:solidFill>
              <a:cs typeface="Calibri"/>
            </a:endParaRPr>
          </a:p>
          <a:p>
            <a:pPr algn="just">
              <a:buFontTx/>
              <a:buChar char="-"/>
            </a:pPr>
            <a:r>
              <a:rPr lang="fr-FR" dirty="0">
                <a:solidFill>
                  <a:srgbClr val="0070C0"/>
                </a:solidFill>
              </a:rPr>
              <a:t>Quelles tensions voire éventuelles contradictions peut-on y repérer ?</a:t>
            </a:r>
            <a:endParaRPr lang="fr-FR" dirty="0">
              <a:solidFill>
                <a:srgbClr val="0070C0"/>
              </a:solidFill>
              <a:cs typeface="Calibri"/>
            </a:endParaRPr>
          </a:p>
        </p:txBody>
      </p:sp>
      <p:sp>
        <p:nvSpPr>
          <p:cNvPr id="5" name="Espace réservé du pied de page 4">
            <a:extLst>
              <a:ext uri="{FF2B5EF4-FFF2-40B4-BE49-F238E27FC236}">
                <a16:creationId xmlns:a16="http://schemas.microsoft.com/office/drawing/2014/main" id="{C67CC4BE-9FFE-4D6D-8507-033942634082}"/>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C4AEA1AC-C6CA-4932-BCAD-A19CBF837C4A}"/>
              </a:ext>
            </a:extLst>
          </p:cNvPr>
          <p:cNvSpPr>
            <a:spLocks noGrp="1"/>
          </p:cNvSpPr>
          <p:nvPr>
            <p:ph type="sldNum" sz="quarter" idx="12"/>
          </p:nvPr>
        </p:nvSpPr>
        <p:spPr/>
        <p:txBody>
          <a:bodyPr/>
          <a:lstStyle/>
          <a:p>
            <a:fld id="{8C283176-C17C-43E1-862E-26F06C6D0497}" type="slidenum">
              <a:rPr lang="fr-FR" dirty="0" smtClean="0"/>
              <a:t>21</a:t>
            </a:fld>
            <a:endParaRPr lang="fr-FR" dirty="0"/>
          </a:p>
        </p:txBody>
      </p:sp>
    </p:spTree>
    <p:extLst>
      <p:ext uri="{BB962C8B-B14F-4D97-AF65-F5344CB8AC3E}">
        <p14:creationId xmlns:p14="http://schemas.microsoft.com/office/powerpoint/2010/main" val="656494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FB97A70-F508-4B57-8052-F2C51FC2BF61}"/>
              </a:ext>
            </a:extLst>
          </p:cNvPr>
          <p:cNvSpPr>
            <a:spLocks noGrp="1"/>
          </p:cNvSpPr>
          <p:nvPr>
            <p:ph idx="1"/>
          </p:nvPr>
        </p:nvSpPr>
        <p:spPr>
          <a:xfrm>
            <a:off x="838200" y="561398"/>
            <a:ext cx="10515600" cy="5615565"/>
          </a:xfrm>
        </p:spPr>
        <p:txBody>
          <a:bodyPr vert="horz" lIns="91440" tIns="45720" rIns="91440" bIns="45720" rtlCol="0" anchor="t">
            <a:normAutofit/>
          </a:bodyPr>
          <a:lstStyle/>
          <a:p>
            <a:pPr marL="0" indent="0" algn="ctr">
              <a:buNone/>
            </a:pPr>
            <a:r>
              <a:rPr lang="fr-FR" dirty="0">
                <a:ea typeface="+mn-lt"/>
                <a:cs typeface="+mn-lt"/>
              </a:rPr>
              <a:t>On peut formuler différents questionnements : </a:t>
            </a:r>
            <a:endParaRPr lang="fr-FR" dirty="0">
              <a:cs typeface="Calibri" panose="020F0502020204030204"/>
            </a:endParaRPr>
          </a:p>
          <a:p>
            <a:pPr marL="0" indent="0">
              <a:buNone/>
            </a:pPr>
            <a:r>
              <a:rPr lang="fr-FR" dirty="0">
                <a:ea typeface="+mn-lt"/>
                <a:cs typeface="+mn-lt"/>
              </a:rPr>
              <a:t>1) Comment bien agir ? </a:t>
            </a:r>
            <a:endParaRPr lang="fr-FR" dirty="0">
              <a:cs typeface="Calibri" panose="020F0502020204030204"/>
            </a:endParaRPr>
          </a:p>
          <a:p>
            <a:pPr marL="0" indent="0">
              <a:buNone/>
            </a:pPr>
            <a:r>
              <a:rPr lang="fr-FR" dirty="0">
                <a:ea typeface="+mn-lt"/>
                <a:cs typeface="+mn-lt"/>
              </a:rPr>
              <a:t>2) Au nom de quoi peut-on dire qu’une action est bonne ? </a:t>
            </a:r>
            <a:endParaRPr lang="fr-FR" dirty="0">
              <a:cs typeface="Calibri" panose="020F0502020204030204"/>
            </a:endParaRPr>
          </a:p>
          <a:p>
            <a:pPr marL="0" indent="0">
              <a:buNone/>
            </a:pPr>
            <a:r>
              <a:rPr lang="fr-FR" dirty="0">
                <a:ea typeface="+mn-lt"/>
                <a:cs typeface="+mn-lt"/>
              </a:rPr>
              <a:t>3) Comment le sujet va-t-il mettre sa représentation en pratique ? </a:t>
            </a:r>
            <a:endParaRPr lang="fr-FR" dirty="0">
              <a:cs typeface="Calibri" panose="020F0502020204030204"/>
            </a:endParaRPr>
          </a:p>
          <a:p>
            <a:pPr marL="0" indent="0">
              <a:buNone/>
            </a:pPr>
            <a:r>
              <a:rPr lang="fr-FR" dirty="0">
                <a:ea typeface="+mn-lt"/>
                <a:cs typeface="+mn-lt"/>
              </a:rPr>
              <a:t>4) Comment se traduit cette tache éthique dans le vécu du  sujet ? </a:t>
            </a:r>
            <a:endParaRPr lang="fr-FR" dirty="0">
              <a:cs typeface="Calibri" panose="020F0502020204030204"/>
            </a:endParaRPr>
          </a:p>
          <a:p>
            <a:pPr marL="0" indent="0">
              <a:buNone/>
            </a:pPr>
            <a:r>
              <a:rPr lang="fr-FR" dirty="0">
                <a:ea typeface="+mn-lt"/>
                <a:cs typeface="+mn-lt"/>
              </a:rPr>
              <a:t>5) Pourquoi vouloir agir moralement et devenir meilleur ? Quelle est la finalité ? </a:t>
            </a:r>
            <a:endParaRPr lang="fr-FR" dirty="0">
              <a:cs typeface="Calibri" panose="020F0502020204030204"/>
            </a:endParaRPr>
          </a:p>
          <a:p>
            <a:pPr marL="0" indent="0">
              <a:buNone/>
            </a:pPr>
            <a:r>
              <a:rPr lang="fr-FR" dirty="0">
                <a:ea typeface="+mn-lt"/>
                <a:cs typeface="+mn-lt"/>
              </a:rPr>
              <a:t>6) Le sujet peut-il atteindre le bien seul, ou la morale doit-elle être partagée ? </a:t>
            </a:r>
            <a:endParaRPr lang="fr-FR" dirty="0">
              <a:cs typeface="Calibri" panose="020F0502020204030204"/>
            </a:endParaRPr>
          </a:p>
          <a:p>
            <a:pPr marL="0" indent="0">
              <a:buNone/>
            </a:pPr>
            <a:r>
              <a:rPr lang="fr-FR" dirty="0">
                <a:ea typeface="+mn-lt"/>
                <a:cs typeface="+mn-lt"/>
              </a:rPr>
              <a:t>7) En quoi la justice peut-elle servir d’idéal ? </a:t>
            </a:r>
            <a:endParaRPr lang="fr-FR" dirty="0">
              <a:cs typeface="Calibri" panose="020F0502020204030204"/>
            </a:endParaRPr>
          </a:p>
          <a:p>
            <a:pPr marL="0" indent="0">
              <a:buNone/>
            </a:pPr>
            <a:r>
              <a:rPr lang="fr-FR" dirty="0">
                <a:ea typeface="+mn-lt"/>
                <a:cs typeface="+mn-lt"/>
              </a:rPr>
              <a:t>8) Comment relever les dilemmes moraux d’aujourd’hui ?</a:t>
            </a:r>
            <a:endParaRPr lang="fr-FR" dirty="0">
              <a:cs typeface="Calibri"/>
            </a:endParaRPr>
          </a:p>
          <a:p>
            <a:endParaRPr lang="fr-FR" dirty="0">
              <a:cs typeface="Calibri"/>
            </a:endParaRPr>
          </a:p>
        </p:txBody>
      </p:sp>
    </p:spTree>
    <p:extLst>
      <p:ext uri="{BB962C8B-B14F-4D97-AF65-F5344CB8AC3E}">
        <p14:creationId xmlns:p14="http://schemas.microsoft.com/office/powerpoint/2010/main" val="520156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4BC2918-AEA5-4973-9EE0-F347EB06A880}"/>
              </a:ext>
            </a:extLst>
          </p:cNvPr>
          <p:cNvSpPr>
            <a:spLocks noGrp="1"/>
          </p:cNvSpPr>
          <p:nvPr>
            <p:ph idx="1"/>
          </p:nvPr>
        </p:nvSpPr>
        <p:spPr>
          <a:xfrm>
            <a:off x="838200" y="636104"/>
            <a:ext cx="10515600" cy="5236059"/>
          </a:xfrm>
        </p:spPr>
        <p:txBody>
          <a:bodyPr vert="horz" lIns="91440" tIns="45720" rIns="91440" bIns="45720" rtlCol="0" anchor="t">
            <a:normAutofit/>
          </a:bodyPr>
          <a:lstStyle/>
          <a:p>
            <a:pPr marL="0" indent="0">
              <a:buNone/>
            </a:pPr>
            <a:endParaRPr lang="fr-FR" dirty="0">
              <a:ea typeface="+mn-lt"/>
              <a:cs typeface="+mn-lt"/>
            </a:endParaRPr>
          </a:p>
          <a:p>
            <a:r>
              <a:rPr lang="fr-FR" dirty="0">
                <a:ea typeface="+mn-lt"/>
                <a:cs typeface="+mn-lt"/>
              </a:rPr>
              <a:t>L’éthique et la morale ont toutes deux une raison d’être : l’homme est amené à opérer des choix entre plusieurs manières d’agir qui ne lui paraissent pas équivalentes. Il doit alors les discriminer selon les critères du bien et du mal. </a:t>
            </a:r>
            <a:endParaRPr lang="fr-FR" dirty="0">
              <a:cs typeface="Calibri" panose="020F0502020204030204"/>
            </a:endParaRPr>
          </a:p>
          <a:p>
            <a:r>
              <a:rPr lang="fr-FR" dirty="0">
                <a:ea typeface="+mn-lt"/>
                <a:cs typeface="+mn-lt"/>
              </a:rPr>
              <a:t>Il faut donc mener une réflexion sur la pratique normative qui passe par l’élucidation des intuitions, jugements, raisonnements, auxquels est confronté le sujet moral. </a:t>
            </a:r>
            <a:endParaRPr lang="fr-FR" dirty="0">
              <a:cs typeface="Calibri"/>
            </a:endParaRPr>
          </a:p>
          <a:p>
            <a:r>
              <a:rPr lang="fr-FR" dirty="0">
                <a:cs typeface="Calibri"/>
              </a:rPr>
              <a:t>L'individu se situe dans un rapport à l'éthique dès qu'il a affaire à des normes, dès qu'il évalue une action autrement que selon un critère d'efficacité.</a:t>
            </a:r>
          </a:p>
          <a:p>
            <a:endParaRPr lang="fr-FR" dirty="0">
              <a:cs typeface="Calibri"/>
            </a:endParaRPr>
          </a:p>
        </p:txBody>
      </p:sp>
    </p:spTree>
    <p:extLst>
      <p:ext uri="{BB962C8B-B14F-4D97-AF65-F5344CB8AC3E}">
        <p14:creationId xmlns:p14="http://schemas.microsoft.com/office/powerpoint/2010/main" val="69514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6C7157-7BC0-487F-9AB7-C6116F32A39D}"/>
              </a:ext>
            </a:extLst>
          </p:cNvPr>
          <p:cNvSpPr>
            <a:spLocks noGrp="1"/>
          </p:cNvSpPr>
          <p:nvPr>
            <p:ph type="title"/>
          </p:nvPr>
        </p:nvSpPr>
        <p:spPr/>
        <p:txBody>
          <a:bodyPr/>
          <a:lstStyle/>
          <a:p>
            <a:pPr algn="ctr"/>
            <a:r>
              <a:rPr lang="fr-FR"/>
              <a:t>Ethique et morale : quelles différences ? </a:t>
            </a:r>
            <a:r>
              <a:rPr lang="fr-FR" sz="2400" i="1"/>
              <a:t>(1/4)</a:t>
            </a:r>
            <a:endParaRPr lang="fr-FR" sz="2400"/>
          </a:p>
        </p:txBody>
      </p:sp>
      <p:sp>
        <p:nvSpPr>
          <p:cNvPr id="3" name="Espace réservé du contenu 2">
            <a:extLst>
              <a:ext uri="{FF2B5EF4-FFF2-40B4-BE49-F238E27FC236}">
                <a16:creationId xmlns:a16="http://schemas.microsoft.com/office/drawing/2014/main" id="{9193468B-D039-491B-B2D6-828B42575ED1}"/>
              </a:ext>
            </a:extLst>
          </p:cNvPr>
          <p:cNvSpPr>
            <a:spLocks noGrp="1"/>
          </p:cNvSpPr>
          <p:nvPr>
            <p:ph idx="1"/>
          </p:nvPr>
        </p:nvSpPr>
        <p:spPr>
          <a:xfrm>
            <a:off x="838200" y="1964288"/>
            <a:ext cx="10701130" cy="4297175"/>
          </a:xfrm>
        </p:spPr>
        <p:txBody>
          <a:bodyPr vert="horz" lIns="91440" tIns="45720" rIns="91440" bIns="45720" rtlCol="0" anchor="t">
            <a:normAutofit/>
          </a:bodyPr>
          <a:lstStyle/>
          <a:p>
            <a:pPr marL="0" indent="0">
              <a:buNone/>
            </a:pPr>
            <a:r>
              <a:rPr lang="fr-FR" dirty="0"/>
              <a:t>Pour préciser l’enjeu de telles oppositions, il nous faut avancer dans la définition des termes et tenter de distinguer l’éthique de la morale.</a:t>
            </a:r>
          </a:p>
          <a:p>
            <a:pPr marL="0" indent="0">
              <a:buNone/>
            </a:pPr>
            <a:endParaRPr lang="fr-FR" dirty="0"/>
          </a:p>
          <a:p>
            <a:pPr marL="0" indent="0" algn="ctr">
              <a:buNone/>
            </a:pPr>
            <a:r>
              <a:rPr lang="fr-FR" dirty="0">
                <a:solidFill>
                  <a:srgbClr val="0070C0"/>
                </a:solidFill>
                <a:cs typeface="Calibri" panose="020F0502020204030204"/>
              </a:rPr>
              <a:t>Questions :</a:t>
            </a:r>
          </a:p>
          <a:p>
            <a:pPr marL="0" indent="0">
              <a:buNone/>
            </a:pPr>
            <a:r>
              <a:rPr lang="fr-FR" dirty="0">
                <a:solidFill>
                  <a:srgbClr val="0070C0"/>
                </a:solidFill>
              </a:rPr>
              <a:t>- Quelles distinctions voyez-vous dans les usages entre les termes d’« éthique » et de « morale » ?</a:t>
            </a:r>
            <a:endParaRPr lang="fr-FR" dirty="0">
              <a:solidFill>
                <a:srgbClr val="0070C0"/>
              </a:solidFill>
              <a:cs typeface="Calibri"/>
            </a:endParaRPr>
          </a:p>
          <a:p>
            <a:pPr marL="0" indent="0">
              <a:buNone/>
            </a:pPr>
            <a:r>
              <a:rPr lang="fr-FR" dirty="0">
                <a:solidFill>
                  <a:srgbClr val="0070C0"/>
                </a:solidFill>
                <a:cs typeface="Calibri"/>
              </a:rPr>
              <a:t>- Les deux termes coïncident-ils plus ou moins ? </a:t>
            </a:r>
          </a:p>
          <a:p>
            <a:pPr marL="0" indent="0">
              <a:buNone/>
            </a:pPr>
            <a:r>
              <a:rPr lang="fr-FR" dirty="0">
                <a:solidFill>
                  <a:srgbClr val="0070C0"/>
                </a:solidFill>
                <a:cs typeface="Calibri"/>
              </a:rPr>
              <a:t>- Ou bien identifiez-vous des nuances dans les usages ? Dans quelles expressions ?</a:t>
            </a:r>
          </a:p>
          <a:p>
            <a:pPr marL="0" indent="0">
              <a:buNone/>
            </a:pPr>
            <a:endParaRPr lang="fr-FR" dirty="0"/>
          </a:p>
          <a:p>
            <a:pPr marL="0" indent="0">
              <a:buNone/>
            </a:pPr>
            <a:endParaRPr lang="fr-FR" dirty="0"/>
          </a:p>
        </p:txBody>
      </p:sp>
      <p:sp>
        <p:nvSpPr>
          <p:cNvPr id="5" name="Espace réservé du pied de page 4">
            <a:extLst>
              <a:ext uri="{FF2B5EF4-FFF2-40B4-BE49-F238E27FC236}">
                <a16:creationId xmlns:a16="http://schemas.microsoft.com/office/drawing/2014/main" id="{BD50C74E-2058-4755-88D4-6E8294103E57}"/>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75F4BC89-B307-4185-8AE7-8027B358160B}"/>
              </a:ext>
            </a:extLst>
          </p:cNvPr>
          <p:cNvSpPr>
            <a:spLocks noGrp="1"/>
          </p:cNvSpPr>
          <p:nvPr>
            <p:ph type="sldNum" sz="quarter" idx="12"/>
          </p:nvPr>
        </p:nvSpPr>
        <p:spPr/>
        <p:txBody>
          <a:bodyPr/>
          <a:lstStyle/>
          <a:p>
            <a:fld id="{8C283176-C17C-43E1-862E-26F06C6D0497}" type="slidenum">
              <a:rPr lang="fr-FR" smtClean="0"/>
              <a:t>24</a:t>
            </a:fld>
            <a:endParaRPr lang="fr-FR"/>
          </a:p>
        </p:txBody>
      </p:sp>
    </p:spTree>
    <p:extLst>
      <p:ext uri="{BB962C8B-B14F-4D97-AF65-F5344CB8AC3E}">
        <p14:creationId xmlns:p14="http://schemas.microsoft.com/office/powerpoint/2010/main" val="339847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6C7157-7BC0-487F-9AB7-C6116F32A39D}"/>
              </a:ext>
            </a:extLst>
          </p:cNvPr>
          <p:cNvSpPr>
            <a:spLocks noGrp="1"/>
          </p:cNvSpPr>
          <p:nvPr>
            <p:ph type="title"/>
          </p:nvPr>
        </p:nvSpPr>
        <p:spPr/>
        <p:txBody>
          <a:bodyPr/>
          <a:lstStyle/>
          <a:p>
            <a:pPr algn="ctr"/>
            <a:r>
              <a:rPr lang="fr-FR" dirty="0"/>
              <a:t>Ethique et morale : quelles différences ? </a:t>
            </a:r>
            <a:r>
              <a:rPr lang="fr-FR" sz="2400" i="1" dirty="0"/>
              <a:t>(2/4)</a:t>
            </a:r>
            <a:endParaRPr lang="fr-FR" sz="2400" dirty="0"/>
          </a:p>
        </p:txBody>
      </p:sp>
      <p:sp>
        <p:nvSpPr>
          <p:cNvPr id="3" name="Espace réservé du contenu 2">
            <a:extLst>
              <a:ext uri="{FF2B5EF4-FFF2-40B4-BE49-F238E27FC236}">
                <a16:creationId xmlns:a16="http://schemas.microsoft.com/office/drawing/2014/main" id="{9193468B-D039-491B-B2D6-828B42575ED1}"/>
              </a:ext>
            </a:extLst>
          </p:cNvPr>
          <p:cNvSpPr>
            <a:spLocks noGrp="1"/>
          </p:cNvSpPr>
          <p:nvPr>
            <p:ph idx="1"/>
          </p:nvPr>
        </p:nvSpPr>
        <p:spPr>
          <a:xfrm>
            <a:off x="587188" y="1964288"/>
            <a:ext cx="10907318" cy="4297175"/>
          </a:xfrm>
        </p:spPr>
        <p:txBody>
          <a:bodyPr vert="horz" lIns="91440" tIns="45720" rIns="91440" bIns="45720" rtlCol="0" anchor="t">
            <a:normAutofit/>
          </a:bodyPr>
          <a:lstStyle/>
          <a:p>
            <a:pPr marL="0" indent="0" algn="ctr">
              <a:buNone/>
            </a:pPr>
            <a:r>
              <a:rPr lang="fr-FR" dirty="0"/>
              <a:t>Deux remarques préalables  :</a:t>
            </a:r>
          </a:p>
          <a:p>
            <a:r>
              <a:rPr lang="fr-FR" dirty="0"/>
              <a:t>Il y a une grande proximité dans la signification des termes, l’un ayant une étymologie latine, l’autre grecque. Ils sont parfois substituables l'un à l'autre.</a:t>
            </a:r>
            <a:endParaRPr lang="fr-FR">
              <a:cs typeface="Calibri"/>
            </a:endParaRPr>
          </a:p>
          <a:p>
            <a:r>
              <a:rPr lang="fr-FR" dirty="0">
                <a:cs typeface="Calibri"/>
              </a:rPr>
              <a:t>Certains philosophes font de ces termes de parfaits synonymes (voir Jean-Cassien </a:t>
            </a:r>
            <a:r>
              <a:rPr lang="fr-FR" dirty="0" err="1">
                <a:cs typeface="Calibri"/>
              </a:rPr>
              <a:t>Billier</a:t>
            </a:r>
            <a:r>
              <a:rPr lang="fr-FR" dirty="0">
                <a:cs typeface="Calibri"/>
              </a:rPr>
              <a:t> dans son </a:t>
            </a:r>
            <a:r>
              <a:rPr lang="fr-FR" i="1" dirty="0">
                <a:cs typeface="Calibri" panose="020F0502020204030204"/>
              </a:rPr>
              <a:t>Introduction à l'éthique</a:t>
            </a:r>
            <a:r>
              <a:rPr lang="fr-FR" dirty="0">
                <a:cs typeface="Calibri" panose="020F0502020204030204"/>
              </a:rPr>
              <a:t>).</a:t>
            </a:r>
            <a:endParaRPr lang="fr-FR"/>
          </a:p>
          <a:p>
            <a:r>
              <a:rPr lang="fr-FR" dirty="0"/>
              <a:t>Mais l’usage tant philosophique que courant a consacré des nuances, voire de plus franches distinctions entre les deux termes.</a:t>
            </a:r>
            <a:endParaRPr lang="fr-FR" dirty="0">
              <a:cs typeface="Calibri"/>
            </a:endParaRPr>
          </a:p>
          <a:p>
            <a:endParaRPr lang="fr-FR"/>
          </a:p>
        </p:txBody>
      </p:sp>
      <p:sp>
        <p:nvSpPr>
          <p:cNvPr id="5" name="Espace réservé du pied de page 4">
            <a:extLst>
              <a:ext uri="{FF2B5EF4-FFF2-40B4-BE49-F238E27FC236}">
                <a16:creationId xmlns:a16="http://schemas.microsoft.com/office/drawing/2014/main" id="{5AA40F6B-B992-4D07-BA2B-FF1E50E5192E}"/>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F7032961-E134-4233-ACE2-F74A04F7DD5C}"/>
              </a:ext>
            </a:extLst>
          </p:cNvPr>
          <p:cNvSpPr>
            <a:spLocks noGrp="1"/>
          </p:cNvSpPr>
          <p:nvPr>
            <p:ph type="sldNum" sz="quarter" idx="12"/>
          </p:nvPr>
        </p:nvSpPr>
        <p:spPr/>
        <p:txBody>
          <a:bodyPr/>
          <a:lstStyle/>
          <a:p>
            <a:fld id="{8C283176-C17C-43E1-862E-26F06C6D0497}" type="slidenum">
              <a:rPr lang="fr-FR" dirty="0" smtClean="0"/>
              <a:t>25</a:t>
            </a:fld>
            <a:endParaRPr lang="fr-FR" dirty="0"/>
          </a:p>
        </p:txBody>
      </p:sp>
    </p:spTree>
    <p:extLst>
      <p:ext uri="{BB962C8B-B14F-4D97-AF65-F5344CB8AC3E}">
        <p14:creationId xmlns:p14="http://schemas.microsoft.com/office/powerpoint/2010/main" val="1668221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6C7157-7BC0-487F-9AB7-C6116F32A39D}"/>
              </a:ext>
            </a:extLst>
          </p:cNvPr>
          <p:cNvSpPr>
            <a:spLocks noGrp="1"/>
          </p:cNvSpPr>
          <p:nvPr>
            <p:ph type="title"/>
          </p:nvPr>
        </p:nvSpPr>
        <p:spPr>
          <a:xfrm>
            <a:off x="496957" y="365125"/>
            <a:ext cx="11559208" cy="1325563"/>
          </a:xfrm>
        </p:spPr>
        <p:txBody>
          <a:bodyPr/>
          <a:lstStyle/>
          <a:p>
            <a:pPr algn="ctr"/>
            <a:r>
              <a:rPr lang="fr-FR" dirty="0"/>
              <a:t>Ethique et morale : quelles différences ? </a:t>
            </a:r>
            <a:r>
              <a:rPr lang="fr-FR" sz="2400" i="1" dirty="0"/>
              <a:t>(3/4)</a:t>
            </a:r>
            <a:endParaRPr lang="fr-FR" sz="2400" dirty="0"/>
          </a:p>
        </p:txBody>
      </p:sp>
      <p:graphicFrame>
        <p:nvGraphicFramePr>
          <p:cNvPr id="6" name="Tableau 6">
            <a:extLst>
              <a:ext uri="{FF2B5EF4-FFF2-40B4-BE49-F238E27FC236}">
                <a16:creationId xmlns:a16="http://schemas.microsoft.com/office/drawing/2014/main" id="{6800D692-EBBC-492E-B208-66B8202831C5}"/>
              </a:ext>
            </a:extLst>
          </p:cNvPr>
          <p:cNvGraphicFramePr>
            <a:graphicFrameLocks noGrp="1"/>
          </p:cNvGraphicFramePr>
          <p:nvPr>
            <p:ph idx="1"/>
            <p:extLst>
              <p:ext uri="{D42A27DB-BD31-4B8C-83A1-F6EECF244321}">
                <p14:modId xmlns:p14="http://schemas.microsoft.com/office/powerpoint/2010/main" val="4237824482"/>
              </p:ext>
            </p:extLst>
          </p:nvPr>
        </p:nvGraphicFramePr>
        <p:xfrm>
          <a:off x="838200" y="1648216"/>
          <a:ext cx="10691698" cy="4696006"/>
        </p:xfrm>
        <a:graphic>
          <a:graphicData uri="http://schemas.openxmlformats.org/drawingml/2006/table">
            <a:tbl>
              <a:tblPr firstRow="1" bandRow="1">
                <a:tableStyleId>{5C22544A-7EE6-4342-B048-85BDC9FD1C3A}</a:tableStyleId>
              </a:tblPr>
              <a:tblGrid>
                <a:gridCol w="5345849">
                  <a:extLst>
                    <a:ext uri="{9D8B030D-6E8A-4147-A177-3AD203B41FA5}">
                      <a16:colId xmlns:a16="http://schemas.microsoft.com/office/drawing/2014/main" val="4158065300"/>
                    </a:ext>
                  </a:extLst>
                </a:gridCol>
                <a:gridCol w="5345849">
                  <a:extLst>
                    <a:ext uri="{9D8B030D-6E8A-4147-A177-3AD203B41FA5}">
                      <a16:colId xmlns:a16="http://schemas.microsoft.com/office/drawing/2014/main" val="1805514727"/>
                    </a:ext>
                  </a:extLst>
                </a:gridCol>
              </a:tblGrid>
              <a:tr h="685345">
                <a:tc>
                  <a:txBody>
                    <a:bodyPr/>
                    <a:lstStyle/>
                    <a:p>
                      <a:pPr algn="ctr"/>
                      <a:r>
                        <a:rPr lang="fr-FR" sz="2800" cap="small" baseline="0" dirty="0"/>
                        <a:t>Ethique</a:t>
                      </a:r>
                    </a:p>
                  </a:txBody>
                  <a:tcPr/>
                </a:tc>
                <a:tc>
                  <a:txBody>
                    <a:bodyPr/>
                    <a:lstStyle/>
                    <a:p>
                      <a:pPr algn="ctr"/>
                      <a:r>
                        <a:rPr lang="fr-FR" sz="2800" cap="small" baseline="0" dirty="0"/>
                        <a:t>Morale</a:t>
                      </a:r>
                    </a:p>
                  </a:txBody>
                  <a:tcPr/>
                </a:tc>
                <a:extLst>
                  <a:ext uri="{0D108BD9-81ED-4DB2-BD59-A6C34878D82A}">
                    <a16:rowId xmlns:a16="http://schemas.microsoft.com/office/drawing/2014/main" val="1025126259"/>
                  </a:ext>
                </a:extLst>
              </a:tr>
              <a:tr h="564401">
                <a:tc gridSpan="2">
                  <a:txBody>
                    <a:bodyPr/>
                    <a:lstStyle/>
                    <a:p>
                      <a:pPr algn="ctr"/>
                      <a:r>
                        <a:rPr lang="fr-FR" sz="2200" dirty="0"/>
                        <a:t>Une différence de </a:t>
                      </a:r>
                      <a:r>
                        <a:rPr lang="fr-FR" sz="2200" b="1" dirty="0"/>
                        <a:t>connotation…</a:t>
                      </a:r>
                      <a:endParaRPr lang="fr-FR" sz="2200" dirty="0"/>
                    </a:p>
                  </a:txBody>
                  <a:tcPr/>
                </a:tc>
                <a:tc hMerge="1">
                  <a:txBody>
                    <a:bodyPr/>
                    <a:lstStyle/>
                    <a:p>
                      <a:endParaRPr lang="fr-FR" sz="2200"/>
                    </a:p>
                  </a:txBody>
                  <a:tcPr/>
                </a:tc>
                <a:extLst>
                  <a:ext uri="{0D108BD9-81ED-4DB2-BD59-A6C34878D82A}">
                    <a16:rowId xmlns:a16="http://schemas.microsoft.com/office/drawing/2014/main" val="3918970106"/>
                  </a:ext>
                </a:extLst>
              </a:tr>
              <a:tr h="469377">
                <a:tc>
                  <a:txBody>
                    <a:bodyPr/>
                    <a:lstStyle/>
                    <a:p>
                      <a:pPr algn="ctr"/>
                      <a:r>
                        <a:rPr lang="fr-FR" sz="2200" dirty="0"/>
                        <a:t>Favorable :</a:t>
                      </a:r>
                    </a:p>
                    <a:p>
                      <a:pPr algn="ctr"/>
                      <a:r>
                        <a:rPr lang="fr-FR" sz="2200" dirty="0"/>
                        <a:t>un usage « à la mode »,</a:t>
                      </a:r>
                    </a:p>
                    <a:p>
                      <a:pPr algn="ctr"/>
                      <a:r>
                        <a:rPr lang="fr-FR" sz="2200" dirty="0"/>
                        <a:t>qui se manifeste dans des déclinaisons telles que : la bioéthique, l’« éthique de l’ingénieur », l’« éthique de la science », etc.</a:t>
                      </a:r>
                    </a:p>
                  </a:txBody>
                  <a:tcPr/>
                </a:tc>
                <a:tc>
                  <a:txBody>
                    <a:bodyPr/>
                    <a:lstStyle/>
                    <a:p>
                      <a:pPr algn="ctr"/>
                      <a:r>
                        <a:rPr lang="fr-FR" sz="2200" dirty="0"/>
                        <a:t>Défavorable :</a:t>
                      </a:r>
                    </a:p>
                    <a:p>
                      <a:pPr algn="ctr"/>
                      <a:r>
                        <a:rPr lang="fr-FR" sz="2200" dirty="0"/>
                        <a:t>un usage « démodé »,</a:t>
                      </a:r>
                    </a:p>
                    <a:p>
                      <a:pPr algn="ctr"/>
                      <a:r>
                        <a:rPr lang="fr-FR" sz="2200" dirty="0"/>
                        <a:t>d’où une réticence à l’usage actuel du mot « morale », suspect d’être rigide, fermé, répressif, rétrograde, réactionnaire, etc.</a:t>
                      </a:r>
                    </a:p>
                    <a:p>
                      <a:pPr lvl="0" algn="ctr">
                        <a:buNone/>
                      </a:pPr>
                      <a:r>
                        <a:rPr lang="fr-FR" sz="2200" dirty="0"/>
                        <a:t>(ou au contraire un usage valorisé, mais dans l'idée d'un retour à une "morale" perdue)</a:t>
                      </a:r>
                    </a:p>
                  </a:txBody>
                  <a:tcPr/>
                </a:tc>
                <a:extLst>
                  <a:ext uri="{0D108BD9-81ED-4DB2-BD59-A6C34878D82A}">
                    <a16:rowId xmlns:a16="http://schemas.microsoft.com/office/drawing/2014/main" val="3376324318"/>
                  </a:ext>
                </a:extLst>
              </a:tr>
              <a:tr h="1007860">
                <a:tc gridSpan="2">
                  <a:txBody>
                    <a:bodyPr/>
                    <a:lstStyle/>
                    <a:p>
                      <a:pPr algn="ctr"/>
                      <a:r>
                        <a:rPr lang="fr-FR" sz="2200" dirty="0"/>
                        <a:t>… que peut expliquer </a:t>
                      </a:r>
                      <a:r>
                        <a:rPr lang="fr-FR" sz="2200" b="1" dirty="0"/>
                        <a:t>plus en profondeur </a:t>
                      </a:r>
                      <a:r>
                        <a:rPr lang="fr-FR" sz="2200" dirty="0"/>
                        <a:t>une différence de </a:t>
                      </a:r>
                      <a:r>
                        <a:rPr lang="fr-FR" sz="2200" b="1" dirty="0"/>
                        <a:t>signification</a:t>
                      </a:r>
                    </a:p>
                    <a:p>
                      <a:pPr algn="ctr"/>
                      <a:r>
                        <a:rPr lang="fr-FR" sz="2200" b="0" dirty="0"/>
                        <a:t>et donc de </a:t>
                      </a:r>
                      <a:r>
                        <a:rPr lang="fr-FR" sz="2200" b="1" dirty="0"/>
                        <a:t>démarche intellectuelle et pratique</a:t>
                      </a:r>
                    </a:p>
                  </a:txBody>
                  <a:tcPr/>
                </a:tc>
                <a:tc hMerge="1">
                  <a:txBody>
                    <a:bodyPr/>
                    <a:lstStyle/>
                    <a:p>
                      <a:endParaRPr lang="fr-FR" sz="2200"/>
                    </a:p>
                  </a:txBody>
                  <a:tcPr/>
                </a:tc>
                <a:extLst>
                  <a:ext uri="{0D108BD9-81ED-4DB2-BD59-A6C34878D82A}">
                    <a16:rowId xmlns:a16="http://schemas.microsoft.com/office/drawing/2014/main" val="1135178092"/>
                  </a:ext>
                </a:extLst>
              </a:tr>
            </a:tbl>
          </a:graphicData>
        </a:graphic>
      </p:graphicFrame>
      <p:sp>
        <p:nvSpPr>
          <p:cNvPr id="4" name="Espace réservé du pied de page 3">
            <a:extLst>
              <a:ext uri="{FF2B5EF4-FFF2-40B4-BE49-F238E27FC236}">
                <a16:creationId xmlns:a16="http://schemas.microsoft.com/office/drawing/2014/main" id="{CD6351DD-0EA8-469D-B11F-F774C4237032}"/>
              </a:ext>
            </a:extLst>
          </p:cNvPr>
          <p:cNvSpPr>
            <a:spLocks noGrp="1"/>
          </p:cNvSpPr>
          <p:nvPr>
            <p:ph type="ftr" sz="quarter" idx="11"/>
          </p:nvPr>
        </p:nvSpPr>
        <p:spPr/>
        <p:txBody>
          <a:bodyPr/>
          <a:lstStyle/>
          <a:p>
            <a:r>
              <a:rPr lang="fr-FR" dirty="0"/>
              <a:t>Pole Humanités Design Département des Relations Humaines</a:t>
            </a:r>
          </a:p>
        </p:txBody>
      </p:sp>
      <p:sp>
        <p:nvSpPr>
          <p:cNvPr id="5" name="Espace réservé du numéro de diapositive 4">
            <a:extLst>
              <a:ext uri="{FF2B5EF4-FFF2-40B4-BE49-F238E27FC236}">
                <a16:creationId xmlns:a16="http://schemas.microsoft.com/office/drawing/2014/main" id="{01CA7BF5-B584-4136-A022-6071F7746DEF}"/>
              </a:ext>
            </a:extLst>
          </p:cNvPr>
          <p:cNvSpPr>
            <a:spLocks noGrp="1"/>
          </p:cNvSpPr>
          <p:nvPr>
            <p:ph type="sldNum" sz="quarter" idx="12"/>
          </p:nvPr>
        </p:nvSpPr>
        <p:spPr/>
        <p:txBody>
          <a:bodyPr/>
          <a:lstStyle/>
          <a:p>
            <a:fld id="{8C283176-C17C-43E1-862E-26F06C6D0497}" type="slidenum">
              <a:rPr lang="fr-FR" dirty="0" smtClean="0"/>
              <a:t>26</a:t>
            </a:fld>
            <a:endParaRPr lang="fr-FR" dirty="0"/>
          </a:p>
        </p:txBody>
      </p:sp>
    </p:spTree>
    <p:extLst>
      <p:ext uri="{BB962C8B-B14F-4D97-AF65-F5344CB8AC3E}">
        <p14:creationId xmlns:p14="http://schemas.microsoft.com/office/powerpoint/2010/main" val="2736779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324AB4C5-EFC4-445C-8AE8-DF6982678DE9}"/>
              </a:ext>
            </a:extLst>
          </p:cNvPr>
          <p:cNvSpPr/>
          <p:nvPr/>
        </p:nvSpPr>
        <p:spPr>
          <a:xfrm>
            <a:off x="1880754" y="5164862"/>
            <a:ext cx="8291945" cy="10800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586C7157-7BC0-487F-9AB7-C6116F32A39D}"/>
              </a:ext>
            </a:extLst>
          </p:cNvPr>
          <p:cNvSpPr>
            <a:spLocks noGrp="1"/>
          </p:cNvSpPr>
          <p:nvPr>
            <p:ph type="title"/>
          </p:nvPr>
        </p:nvSpPr>
        <p:spPr>
          <a:xfrm>
            <a:off x="496957" y="365125"/>
            <a:ext cx="11559208" cy="1325563"/>
          </a:xfrm>
        </p:spPr>
        <p:txBody>
          <a:bodyPr/>
          <a:lstStyle/>
          <a:p>
            <a:pPr algn="ctr"/>
            <a:r>
              <a:rPr lang="fr-FR"/>
              <a:t>Ethique et morale : quelles différences ? </a:t>
            </a:r>
            <a:r>
              <a:rPr lang="fr-FR" sz="2400" i="1"/>
              <a:t>(4/4)</a:t>
            </a:r>
            <a:endParaRPr lang="fr-FR" sz="2400"/>
          </a:p>
        </p:txBody>
      </p:sp>
      <p:graphicFrame>
        <p:nvGraphicFramePr>
          <p:cNvPr id="6" name="Tableau 6">
            <a:extLst>
              <a:ext uri="{FF2B5EF4-FFF2-40B4-BE49-F238E27FC236}">
                <a16:creationId xmlns:a16="http://schemas.microsoft.com/office/drawing/2014/main" id="{6800D692-EBBC-492E-B208-66B8202831C5}"/>
              </a:ext>
            </a:extLst>
          </p:cNvPr>
          <p:cNvGraphicFramePr>
            <a:graphicFrameLocks noGrp="1"/>
          </p:cNvGraphicFramePr>
          <p:nvPr>
            <p:ph idx="1"/>
            <p:extLst>
              <p:ext uri="{D42A27DB-BD31-4B8C-83A1-F6EECF244321}">
                <p14:modId xmlns:p14="http://schemas.microsoft.com/office/powerpoint/2010/main" val="1256957814"/>
              </p:ext>
            </p:extLst>
          </p:nvPr>
        </p:nvGraphicFramePr>
        <p:xfrm>
          <a:off x="838200" y="1767607"/>
          <a:ext cx="10515600" cy="32918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158065300"/>
                    </a:ext>
                  </a:extLst>
                </a:gridCol>
                <a:gridCol w="5257800">
                  <a:extLst>
                    <a:ext uri="{9D8B030D-6E8A-4147-A177-3AD203B41FA5}">
                      <a16:colId xmlns:a16="http://schemas.microsoft.com/office/drawing/2014/main" val="1805514727"/>
                    </a:ext>
                  </a:extLst>
                </a:gridCol>
              </a:tblGrid>
              <a:tr h="474714">
                <a:tc>
                  <a:txBody>
                    <a:bodyPr/>
                    <a:lstStyle/>
                    <a:p>
                      <a:pPr algn="ctr"/>
                      <a:r>
                        <a:rPr lang="fr-FR" sz="2800" cap="small" baseline="0"/>
                        <a:t>Ethique</a:t>
                      </a:r>
                    </a:p>
                  </a:txBody>
                  <a:tcPr/>
                </a:tc>
                <a:tc>
                  <a:txBody>
                    <a:bodyPr/>
                    <a:lstStyle/>
                    <a:p>
                      <a:pPr algn="ctr"/>
                      <a:r>
                        <a:rPr lang="fr-FR" sz="2800" cap="small" baseline="0" dirty="0"/>
                        <a:t>Morale</a:t>
                      </a:r>
                    </a:p>
                  </a:txBody>
                  <a:tcPr/>
                </a:tc>
                <a:extLst>
                  <a:ext uri="{0D108BD9-81ED-4DB2-BD59-A6C34878D82A}">
                    <a16:rowId xmlns:a16="http://schemas.microsoft.com/office/drawing/2014/main" val="1025126259"/>
                  </a:ext>
                </a:extLst>
              </a:tr>
              <a:tr h="2328210">
                <a:tc>
                  <a:txBody>
                    <a:bodyPr/>
                    <a:lstStyle/>
                    <a:p>
                      <a:pPr marL="0" marR="0" lvl="0" indent="0" algn="ctr" rtl="0" eaLnBrk="1" fontAlgn="auto" latinLnBrk="0" hangingPunct="1">
                        <a:lnSpc>
                          <a:spcPct val="100000"/>
                        </a:lnSpc>
                        <a:spcBef>
                          <a:spcPts val="0"/>
                        </a:spcBef>
                        <a:spcAft>
                          <a:spcPts val="0"/>
                        </a:spcAft>
                        <a:buClrTx/>
                        <a:buSzTx/>
                        <a:buFontTx/>
                        <a:buNone/>
                      </a:pPr>
                      <a:r>
                        <a:rPr lang="fr-FR" sz="2200" dirty="0"/>
                        <a:t>Une interrogation toujours ouverte et dynamique, personnelle voire subjective, prise dans le concret des situations singulières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2200"/>
                    </a:p>
                    <a:p>
                      <a:pPr marL="0" marR="0" lvl="0" indent="0" algn="ctr" defTabSz="914400" rtl="0" eaLnBrk="1" fontAlgn="auto" latinLnBrk="0" hangingPunct="1">
                        <a:lnSpc>
                          <a:spcPct val="100000"/>
                        </a:lnSpc>
                        <a:spcBef>
                          <a:spcPts val="0"/>
                        </a:spcBef>
                        <a:spcAft>
                          <a:spcPts val="0"/>
                        </a:spcAft>
                        <a:buClrTx/>
                        <a:buSzTx/>
                        <a:buFontTx/>
                        <a:buNone/>
                        <a:tabLst/>
                        <a:defRPr/>
                      </a:pPr>
                      <a:r>
                        <a:rPr lang="fr-FR" sz="2200" b="1" dirty="0">
                          <a:sym typeface="Wingdings" panose="05000000000000000000" pitchFamily="2" charset="2"/>
                        </a:rPr>
                        <a:t> L’éthique : la réflexion pratique en situation, face à une diversité de normes et valeurs applicables</a:t>
                      </a:r>
                      <a:endParaRPr lang="fr-FR" sz="2200" b="1" dirty="0"/>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lang="fr-FR" sz="2200" dirty="0"/>
                        <a:t>Un ensemble plus ou moins systématique de règles et de normes générales, fixées par des doctrines constituées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2200"/>
                    </a:p>
                    <a:p>
                      <a:pPr marL="0" marR="0" lvl="0" indent="0" algn="ctr" defTabSz="914400" rtl="0" eaLnBrk="1" fontAlgn="auto" latinLnBrk="0" hangingPunct="1">
                        <a:lnSpc>
                          <a:spcPct val="100000"/>
                        </a:lnSpc>
                        <a:spcBef>
                          <a:spcPts val="0"/>
                        </a:spcBef>
                        <a:spcAft>
                          <a:spcPts val="0"/>
                        </a:spcAft>
                        <a:buClrTx/>
                        <a:buSzTx/>
                        <a:buFontTx/>
                        <a:buNone/>
                        <a:tabLst/>
                        <a:defRPr/>
                      </a:pPr>
                      <a:r>
                        <a:rPr lang="fr-FR" sz="2200" b="1" dirty="0">
                          <a:sym typeface="Wingdings" panose="05000000000000000000" pitchFamily="2" charset="2"/>
                        </a:rPr>
                        <a:t> La philosophie morale : la réflexion théorique sur la justification des principes des doctrines morales</a:t>
                      </a:r>
                      <a:endParaRPr lang="fr-FR" sz="2200" b="1" dirty="0"/>
                    </a:p>
                  </a:txBody>
                  <a:tcPr/>
                </a:tc>
                <a:extLst>
                  <a:ext uri="{0D108BD9-81ED-4DB2-BD59-A6C34878D82A}">
                    <a16:rowId xmlns:a16="http://schemas.microsoft.com/office/drawing/2014/main" val="1994957306"/>
                  </a:ext>
                </a:extLst>
              </a:tr>
            </a:tbl>
          </a:graphicData>
        </a:graphic>
      </p:graphicFrame>
      <p:sp>
        <p:nvSpPr>
          <p:cNvPr id="4" name="Espace réservé du pied de page 3">
            <a:extLst>
              <a:ext uri="{FF2B5EF4-FFF2-40B4-BE49-F238E27FC236}">
                <a16:creationId xmlns:a16="http://schemas.microsoft.com/office/drawing/2014/main" id="{CD6351DD-0EA8-469D-B11F-F774C4237032}"/>
              </a:ext>
            </a:extLst>
          </p:cNvPr>
          <p:cNvSpPr>
            <a:spLocks noGrp="1"/>
          </p:cNvSpPr>
          <p:nvPr>
            <p:ph type="ftr" sz="quarter" idx="11"/>
          </p:nvPr>
        </p:nvSpPr>
        <p:spPr/>
        <p:txBody>
          <a:bodyPr/>
          <a:lstStyle/>
          <a:p>
            <a:r>
              <a:rPr lang="fr-FR" dirty="0"/>
              <a:t>Pole Humanités Design Département des Relations Humaines</a:t>
            </a:r>
          </a:p>
        </p:txBody>
      </p:sp>
      <p:sp>
        <p:nvSpPr>
          <p:cNvPr id="5" name="Espace réservé du numéro de diapositive 4">
            <a:extLst>
              <a:ext uri="{FF2B5EF4-FFF2-40B4-BE49-F238E27FC236}">
                <a16:creationId xmlns:a16="http://schemas.microsoft.com/office/drawing/2014/main" id="{01CA7BF5-B584-4136-A022-6071F7746DEF}"/>
              </a:ext>
            </a:extLst>
          </p:cNvPr>
          <p:cNvSpPr>
            <a:spLocks noGrp="1"/>
          </p:cNvSpPr>
          <p:nvPr>
            <p:ph type="sldNum" sz="quarter" idx="12"/>
          </p:nvPr>
        </p:nvSpPr>
        <p:spPr/>
        <p:txBody>
          <a:bodyPr/>
          <a:lstStyle/>
          <a:p>
            <a:fld id="{8C283176-C17C-43E1-862E-26F06C6D0497}" type="slidenum">
              <a:rPr lang="fr-FR" dirty="0" smtClean="0"/>
              <a:t>27</a:t>
            </a:fld>
            <a:endParaRPr lang="fr-FR" dirty="0"/>
          </a:p>
        </p:txBody>
      </p:sp>
      <p:sp>
        <p:nvSpPr>
          <p:cNvPr id="9" name="Flèche : bas 8">
            <a:extLst>
              <a:ext uri="{FF2B5EF4-FFF2-40B4-BE49-F238E27FC236}">
                <a16:creationId xmlns:a16="http://schemas.microsoft.com/office/drawing/2014/main" id="{6B4F0618-C207-4230-9EAA-125E1AD33223}"/>
              </a:ext>
            </a:extLst>
          </p:cNvPr>
          <p:cNvSpPr/>
          <p:nvPr/>
        </p:nvSpPr>
        <p:spPr>
          <a:xfrm>
            <a:off x="5133109" y="4862083"/>
            <a:ext cx="1859973" cy="365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28158CB-6827-49D7-AEE9-775C1474418F}"/>
              </a:ext>
            </a:extLst>
          </p:cNvPr>
          <p:cNvSpPr txBox="1"/>
          <p:nvPr/>
        </p:nvSpPr>
        <p:spPr>
          <a:xfrm>
            <a:off x="2469573" y="5260975"/>
            <a:ext cx="7252854" cy="830997"/>
          </a:xfrm>
          <a:prstGeom prst="rect">
            <a:avLst/>
          </a:prstGeom>
          <a:noFill/>
        </p:spPr>
        <p:txBody>
          <a:bodyPr wrap="square" rtlCol="0">
            <a:spAutoFit/>
          </a:bodyPr>
          <a:lstStyle/>
          <a:p>
            <a:pPr algn="ctr"/>
            <a:r>
              <a:rPr lang="fr-FR" sz="2400" b="1" dirty="0">
                <a:solidFill>
                  <a:schemeClr val="bg1"/>
                </a:solidFill>
              </a:rPr>
              <a:t>Bien que distincts, les deux aspects se répondent, en amont et en aval de la décision éthique</a:t>
            </a:r>
          </a:p>
        </p:txBody>
      </p:sp>
    </p:spTree>
    <p:extLst>
      <p:ext uri="{BB962C8B-B14F-4D97-AF65-F5344CB8AC3E}">
        <p14:creationId xmlns:p14="http://schemas.microsoft.com/office/powerpoint/2010/main" val="1932209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fontScale="90000"/>
          </a:bodyPr>
          <a:lstStyle/>
          <a:p>
            <a:r>
              <a:rPr lang="fr-FR" sz="3200" spc="-240">
                <a:solidFill>
                  <a:schemeClr val="accent5">
                    <a:lumMod val="75000"/>
                  </a:schemeClr>
                </a:solidFill>
                <a:latin typeface="Gotham Medium"/>
                <a:cs typeface="Gotham Medium" pitchFamily="50" charset="0"/>
              </a:rPr>
              <a:t>C) Petit lexique connexe</a:t>
            </a:r>
            <a:br>
              <a:rPr lang="fr-FR" sz="3200" spc="-240">
                <a:latin typeface="Gotham Medium"/>
                <a:cs typeface="Gotham Medium" pitchFamily="50" charset="0"/>
              </a:rPr>
            </a:br>
            <a:r>
              <a:rPr lang="fr-FR" sz="2400" spc="-240">
                <a:solidFill>
                  <a:schemeClr val="accent5">
                    <a:lumMod val="75000"/>
                  </a:schemeClr>
                </a:solidFill>
                <a:latin typeface="Gotham Medium"/>
              </a:rPr>
              <a:t>1. Justice</a:t>
            </a:r>
            <a:br>
              <a:rPr lang="fr-FR" sz="2400" spc="-240">
                <a:solidFill>
                  <a:schemeClr val="accent5">
                    <a:lumMod val="75000"/>
                  </a:schemeClr>
                </a:solidFill>
                <a:latin typeface="Gotham Medium"/>
              </a:rPr>
            </a:br>
            <a:r>
              <a:rPr lang="fr-FR" sz="2400" spc="-240">
                <a:solidFill>
                  <a:schemeClr val="accent5">
                    <a:lumMod val="75000"/>
                  </a:schemeClr>
                </a:solidFill>
                <a:latin typeface="Gotham Medium"/>
              </a:rPr>
              <a:t>2. Vertu</a:t>
            </a:r>
            <a:br>
              <a:rPr lang="fr-FR" sz="2400" spc="-240">
                <a:solidFill>
                  <a:schemeClr val="accent5">
                    <a:lumMod val="75000"/>
                  </a:schemeClr>
                </a:solidFill>
                <a:latin typeface="Gotham Medium"/>
              </a:rPr>
            </a:br>
            <a:r>
              <a:rPr lang="fr-FR" sz="2400" spc="-240">
                <a:solidFill>
                  <a:schemeClr val="accent5">
                    <a:lumMod val="75000"/>
                  </a:schemeClr>
                </a:solidFill>
                <a:latin typeface="Gotham Medium"/>
              </a:rPr>
              <a:t>3. Valeurs</a:t>
            </a:r>
            <a:br>
              <a:rPr lang="fr-FR" sz="2400" spc="-240">
                <a:latin typeface="Gotham Medium"/>
              </a:rPr>
            </a:br>
            <a:r>
              <a:rPr lang="fr-FR" sz="2400" spc="-240">
                <a:solidFill>
                  <a:schemeClr val="accent5">
                    <a:lumMod val="75000"/>
                  </a:schemeClr>
                </a:solidFill>
                <a:latin typeface="Gotham Medium"/>
              </a:rPr>
              <a:t>4. </a:t>
            </a:r>
            <a:r>
              <a:rPr lang="fr-FR" sz="2400" spc="-240" err="1">
                <a:solidFill>
                  <a:schemeClr val="accent5">
                    <a:lumMod val="75000"/>
                  </a:schemeClr>
                </a:solidFill>
                <a:latin typeface="Gotham Medium"/>
              </a:rPr>
              <a:t>Déontonlogie</a:t>
            </a:r>
            <a:br>
              <a:rPr lang="fr-FR" sz="2400" spc="-240">
                <a:solidFill>
                  <a:schemeClr val="accent5">
                    <a:lumMod val="75000"/>
                  </a:schemeClr>
                </a:solidFill>
                <a:latin typeface="Gotham Medium"/>
              </a:rPr>
            </a:br>
            <a:r>
              <a:rPr lang="fr-FR" sz="2400" spc="-240">
                <a:solidFill>
                  <a:schemeClr val="accent5">
                    <a:lumMod val="75000"/>
                  </a:schemeClr>
                </a:solidFill>
                <a:latin typeface="Gotham Medium"/>
              </a:rPr>
              <a:t>5. Ethique de l'ingénieur</a:t>
            </a:r>
            <a:endParaRPr lang="fr-FR">
              <a:solidFill>
                <a:schemeClr val="accent5">
                  <a:lumMod val="75000"/>
                </a:schemeClr>
              </a:solidFill>
              <a:cs typeface="Calibri Light" panose="020F0302020204030204"/>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D6E0C07F-60F6-42D0-A58C-0C317404B496}"/>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2AEC2ED7-F3C1-4196-BD3B-3B9500E8589B}"/>
              </a:ext>
            </a:extLst>
          </p:cNvPr>
          <p:cNvSpPr>
            <a:spLocks noGrp="1"/>
          </p:cNvSpPr>
          <p:nvPr>
            <p:ph type="sldNum" sz="quarter" idx="12"/>
          </p:nvPr>
        </p:nvSpPr>
        <p:spPr/>
        <p:txBody>
          <a:bodyPr/>
          <a:lstStyle/>
          <a:p>
            <a:fld id="{788DAB52-6294-4F97-81DD-ABD852645FBC}" type="slidenum">
              <a:rPr lang="fr-FR" smtClean="0"/>
              <a:t>28</a:t>
            </a:fld>
            <a:endParaRPr lang="fr-FR"/>
          </a:p>
        </p:txBody>
      </p:sp>
    </p:spTree>
    <p:extLst>
      <p:ext uri="{BB962C8B-B14F-4D97-AF65-F5344CB8AC3E}">
        <p14:creationId xmlns:p14="http://schemas.microsoft.com/office/powerpoint/2010/main" val="2853904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860E5-0435-4764-B83F-DDB4798C57FC}"/>
              </a:ext>
            </a:extLst>
          </p:cNvPr>
          <p:cNvSpPr>
            <a:spLocks noGrp="1"/>
          </p:cNvSpPr>
          <p:nvPr>
            <p:ph type="title"/>
          </p:nvPr>
        </p:nvSpPr>
        <p:spPr/>
        <p:txBody>
          <a:bodyPr/>
          <a:lstStyle/>
          <a:p>
            <a:pPr algn="ctr"/>
            <a:r>
              <a:rPr lang="fr-FR"/>
              <a:t>D’autres termes à distinguer :</a:t>
            </a:r>
            <a:br>
              <a:rPr lang="fr-FR">
                <a:cs typeface="Calibri Light"/>
              </a:rPr>
            </a:br>
            <a:r>
              <a:rPr lang="fr-FR">
                <a:cs typeface="Calibri Light"/>
              </a:rPr>
              <a:t>la justice </a:t>
            </a:r>
            <a:r>
              <a:rPr lang="fr-FR" sz="2400" i="1">
                <a:cs typeface="Calibri Light"/>
              </a:rPr>
              <a:t>(1/2)</a:t>
            </a:r>
            <a:r>
              <a:rPr lang="fr-FR" sz="2400">
                <a:cs typeface="Calibri Light"/>
              </a:rPr>
              <a:t> </a:t>
            </a:r>
            <a:endParaRPr lang="fr-FR" sz="2400" i="1">
              <a:cs typeface="Calibri Light"/>
            </a:endParaRPr>
          </a:p>
        </p:txBody>
      </p:sp>
      <p:sp>
        <p:nvSpPr>
          <p:cNvPr id="3" name="Espace réservé du contenu 2">
            <a:extLst>
              <a:ext uri="{FF2B5EF4-FFF2-40B4-BE49-F238E27FC236}">
                <a16:creationId xmlns:a16="http://schemas.microsoft.com/office/drawing/2014/main" id="{6E541ECA-6CA6-484C-9FE9-788B0F657147}"/>
              </a:ext>
            </a:extLst>
          </p:cNvPr>
          <p:cNvSpPr>
            <a:spLocks noGrp="1"/>
          </p:cNvSpPr>
          <p:nvPr>
            <p:ph idx="1"/>
          </p:nvPr>
        </p:nvSpPr>
        <p:spPr>
          <a:xfrm>
            <a:off x="838200" y="1658153"/>
            <a:ext cx="10733314" cy="4694656"/>
          </a:xfrm>
        </p:spPr>
        <p:txBody>
          <a:bodyPr vert="horz" lIns="91440" tIns="45720" rIns="91440" bIns="45720" rtlCol="0" anchor="t">
            <a:normAutofit/>
          </a:bodyPr>
          <a:lstStyle/>
          <a:p>
            <a:r>
              <a:rPr lang="fr-FR">
                <a:cs typeface="Calibri"/>
              </a:rPr>
              <a:t>Aujourd'hui, par 'la justice', on évoque le plus souvent le </a:t>
            </a:r>
            <a:r>
              <a:rPr lang="fr-FR" b="1">
                <a:cs typeface="Calibri"/>
              </a:rPr>
              <a:t>pouvoir judiciaire</a:t>
            </a:r>
            <a:r>
              <a:rPr lang="fr-FR">
                <a:cs typeface="Calibri"/>
              </a:rPr>
              <a:t> : les juges, les tribunaux, etc.</a:t>
            </a:r>
            <a:endParaRPr lang="fr-FR"/>
          </a:p>
          <a:p>
            <a:r>
              <a:rPr lang="fr-FR" dirty="0"/>
              <a:t>Originairement, la </a:t>
            </a:r>
            <a:r>
              <a:rPr lang="fr-FR" b="1" dirty="0"/>
              <a:t>justice</a:t>
            </a:r>
            <a:r>
              <a:rPr lang="fr-FR" dirty="0"/>
              <a:t> n'est pas sans lien avec la morale. Aujourd'hui encore, on peut dire d'une décision qu'elle nous semble "juste", en saluant par là sa qualité morale.</a:t>
            </a:r>
            <a:endParaRPr lang="fr-FR">
              <a:cs typeface="Calibri"/>
            </a:endParaRPr>
          </a:p>
          <a:p>
            <a:r>
              <a:rPr lang="fr-FR" dirty="0"/>
              <a:t>Chez </a:t>
            </a:r>
            <a:r>
              <a:rPr lang="fr-FR" b="1" dirty="0"/>
              <a:t>Platon</a:t>
            </a:r>
            <a:r>
              <a:rPr lang="fr-FR" dirty="0"/>
              <a:t>, la justice (</a:t>
            </a:r>
            <a:r>
              <a:rPr lang="fr-FR" i="1" dirty="0" err="1"/>
              <a:t>dicéosyné</a:t>
            </a:r>
            <a:r>
              <a:rPr lang="fr-FR" i="1" dirty="0"/>
              <a:t> </a:t>
            </a:r>
            <a:r>
              <a:rPr lang="fr-FR" dirty="0"/>
              <a:t>ou </a:t>
            </a:r>
            <a:r>
              <a:rPr lang="fr-FR" i="1" dirty="0" err="1"/>
              <a:t>dicê</a:t>
            </a:r>
            <a:r>
              <a:rPr lang="fr-FR" dirty="0"/>
              <a:t>) est en même temps une</a:t>
            </a:r>
            <a:r>
              <a:rPr lang="fr-FR" b="1" dirty="0"/>
              <a:t> vertu individuelle </a:t>
            </a:r>
            <a:r>
              <a:rPr lang="fr-FR" dirty="0"/>
              <a:t>d'équilibre entre les parties de l'âme et l'attribut politique d'une </a:t>
            </a:r>
            <a:r>
              <a:rPr lang="fr-FR" b="1" dirty="0"/>
              <a:t>organisation sociale harmonieuse </a:t>
            </a:r>
            <a:r>
              <a:rPr lang="fr-FR" dirty="0"/>
              <a:t>: les deux se correspondent.</a:t>
            </a:r>
            <a:endParaRPr lang="fr-FR" dirty="0">
              <a:cs typeface="Calibri"/>
            </a:endParaRPr>
          </a:p>
        </p:txBody>
      </p:sp>
      <p:sp>
        <p:nvSpPr>
          <p:cNvPr id="5" name="Espace réservé du pied de page 4">
            <a:extLst>
              <a:ext uri="{FF2B5EF4-FFF2-40B4-BE49-F238E27FC236}">
                <a16:creationId xmlns:a16="http://schemas.microsoft.com/office/drawing/2014/main" id="{63CF88D3-4F61-4D70-BCA8-5ECBA7B8AD45}"/>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B5329E1F-E49E-427A-9A73-2DCC12C0243B}"/>
              </a:ext>
            </a:extLst>
          </p:cNvPr>
          <p:cNvSpPr>
            <a:spLocks noGrp="1"/>
          </p:cNvSpPr>
          <p:nvPr>
            <p:ph type="sldNum" sz="quarter" idx="12"/>
          </p:nvPr>
        </p:nvSpPr>
        <p:spPr/>
        <p:txBody>
          <a:bodyPr/>
          <a:lstStyle/>
          <a:p>
            <a:fld id="{8C283176-C17C-43E1-862E-26F06C6D0497}" type="slidenum">
              <a:rPr lang="fr-FR" dirty="0" smtClean="0"/>
              <a:t>29</a:t>
            </a:fld>
            <a:endParaRPr lang="fr-FR" dirty="0"/>
          </a:p>
        </p:txBody>
      </p:sp>
    </p:spTree>
    <p:extLst>
      <p:ext uri="{BB962C8B-B14F-4D97-AF65-F5344CB8AC3E}">
        <p14:creationId xmlns:p14="http://schemas.microsoft.com/office/powerpoint/2010/main" val="85337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72762"/>
            <a:ext cx="9144000" cy="686750"/>
          </a:xfrm>
        </p:spPr>
        <p:txBody>
          <a:bodyPr>
            <a:normAutofit/>
          </a:bodyPr>
          <a:lstStyle/>
          <a:p>
            <a:r>
              <a:rPr lang="fr-FR" sz="4000" spc="-240" dirty="0">
                <a:solidFill>
                  <a:schemeClr val="accent5">
                    <a:lumMod val="75000"/>
                  </a:schemeClr>
                </a:solidFill>
                <a:latin typeface="Gotham Medium" pitchFamily="50" charset="0"/>
                <a:cs typeface="Gotham Medium" pitchFamily="50" charset="0"/>
              </a:rPr>
              <a:t>Introduction à l’éthique et à la philosophie morale</a:t>
            </a:r>
            <a:endParaRPr lang="fr-FR" sz="40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8" name="Sous-titre 7">
            <a:extLst>
              <a:ext uri="{FF2B5EF4-FFF2-40B4-BE49-F238E27FC236}">
                <a16:creationId xmlns:a16="http://schemas.microsoft.com/office/drawing/2014/main" id="{0DDC7AB3-1E0C-400C-8705-16093BFBA7C7}"/>
              </a:ext>
            </a:extLst>
          </p:cNvPr>
          <p:cNvSpPr>
            <a:spLocks noGrp="1"/>
          </p:cNvSpPr>
          <p:nvPr>
            <p:ph type="subTitle" idx="1"/>
          </p:nvPr>
        </p:nvSpPr>
        <p:spPr>
          <a:xfrm>
            <a:off x="503464" y="896673"/>
            <a:ext cx="11089821" cy="4672002"/>
          </a:xfrm>
        </p:spPr>
        <p:txBody>
          <a:bodyPr vert="horz" lIns="91440" tIns="45720" rIns="91440" bIns="45720" rtlCol="0" anchor="t">
            <a:noAutofit/>
          </a:bodyPr>
          <a:lstStyle/>
          <a:p>
            <a:pPr lvl="1" algn="l"/>
            <a:r>
              <a:rPr lang="fr-FR" dirty="0">
                <a:cs typeface="Calibri"/>
              </a:rPr>
              <a:t>Première séance : Introduction, vers la </a:t>
            </a:r>
            <a:r>
              <a:rPr lang="fr-FR" dirty="0"/>
              <a:t>position</a:t>
            </a:r>
            <a:r>
              <a:rPr lang="fr-FR" dirty="0">
                <a:cs typeface="Calibri"/>
              </a:rPr>
              <a:t> d'une problématique éthique</a:t>
            </a:r>
            <a:endParaRPr lang="en-US" dirty="0">
              <a:cs typeface="Calibri"/>
            </a:endParaRPr>
          </a:p>
          <a:p>
            <a:pPr marL="821055" lvl="1" algn="just"/>
            <a:r>
              <a:rPr lang="fr-FR" dirty="0"/>
              <a:t>Place de l’enseignement en éthique dans le cursus</a:t>
            </a:r>
          </a:p>
          <a:p>
            <a:pPr marL="821055" lvl="1" algn="just"/>
            <a:r>
              <a:rPr lang="fr-FR" dirty="0"/>
              <a:t> Ethique et morale, premières remarques</a:t>
            </a:r>
          </a:p>
          <a:p>
            <a:pPr marL="821055" lvl="1" algn="just"/>
            <a:r>
              <a:rPr lang="fr-FR" dirty="0"/>
              <a:t>Petit lexique connexe</a:t>
            </a:r>
          </a:p>
          <a:p>
            <a:pPr marL="821055" lvl="1" algn="just"/>
            <a:r>
              <a:rPr lang="fr-FR" dirty="0"/>
              <a:t> Vers la position d’une problématique éthique</a:t>
            </a:r>
            <a:endParaRPr lang="fr-FR" dirty="0">
              <a:cs typeface="Calibri"/>
            </a:endParaRPr>
          </a:p>
          <a:p>
            <a:pPr lvl="1" algn="l"/>
            <a:r>
              <a:rPr lang="fr-FR" dirty="0">
                <a:cs typeface="Calibri"/>
              </a:rPr>
              <a:t>Deuxième séance : Les éthiques du bien et de la vertu, dans l'antiquité grecque et au-delà</a:t>
            </a:r>
            <a:endParaRPr lang="en-US" dirty="0">
              <a:cs typeface="Calibri"/>
            </a:endParaRPr>
          </a:p>
          <a:p>
            <a:pPr marL="820737" lvl="1" algn="l"/>
            <a:r>
              <a:rPr lang="fr-FR" dirty="0"/>
              <a:t>Remarques sur les éthiques du Bien et prolongements actuels</a:t>
            </a:r>
          </a:p>
          <a:p>
            <a:pPr marL="820737" lvl="1" algn="l"/>
            <a:r>
              <a:rPr lang="fr-FR" dirty="0"/>
              <a:t>Quelques doctrines éthiques de la Grèce antique</a:t>
            </a:r>
          </a:p>
          <a:p>
            <a:pPr marL="820737" lvl="1" algn="l"/>
            <a:r>
              <a:rPr lang="fr-FR" dirty="0"/>
              <a:t>La morale chrétienne au Moyen Age</a:t>
            </a:r>
            <a:endParaRPr lang="fr-FR" dirty="0">
              <a:cs typeface="Calibri"/>
            </a:endParaRPr>
          </a:p>
          <a:p>
            <a:pPr lvl="1" algn="l"/>
            <a:r>
              <a:rPr lang="fr-FR" dirty="0">
                <a:cs typeface="Calibri"/>
              </a:rPr>
              <a:t>Troisième séance : </a:t>
            </a:r>
            <a:r>
              <a:rPr lang="fr-FR" dirty="0">
                <a:ea typeface="+mn-lt"/>
                <a:cs typeface="+mn-lt"/>
              </a:rPr>
              <a:t>La révolution de la morale kantienne et ses critiques, du tournant des Lumières aux pensées du soupçon</a:t>
            </a:r>
            <a:endParaRPr lang="en-US" dirty="0">
              <a:ea typeface="+mn-lt"/>
              <a:cs typeface="+mn-lt"/>
            </a:endParaRPr>
          </a:p>
          <a:p>
            <a:pPr marL="821055" lvl="1" algn="l"/>
            <a:r>
              <a:rPr lang="fr-FR" dirty="0"/>
              <a:t>De la Renaissance aux Lumières, la morale et l’entrée dans la modernité</a:t>
            </a:r>
          </a:p>
          <a:p>
            <a:pPr marL="821055" lvl="1" algn="l"/>
            <a:r>
              <a:rPr lang="fr-FR" dirty="0"/>
              <a:t>La révolution de la morale kantienne</a:t>
            </a:r>
          </a:p>
          <a:p>
            <a:pPr marL="821055" lvl="1" algn="l"/>
            <a:r>
              <a:rPr lang="fr-FR" dirty="0"/>
              <a:t>Controverses et critique</a:t>
            </a:r>
            <a:r>
              <a:rPr lang="fr-FR" sz="1600" spc="-240" dirty="0">
                <a:latin typeface="Calibri"/>
                <a:cs typeface="Gotham Medium" pitchFamily="50" charset="0"/>
              </a:rPr>
              <a:t>s</a:t>
            </a:r>
            <a:endParaRPr lang="fr-FR" dirty="0">
              <a:cs typeface="Calibri"/>
            </a:endParaRPr>
          </a:p>
          <a:p>
            <a:pPr lvl="1" algn="l"/>
            <a:r>
              <a:rPr lang="fr-FR" dirty="0">
                <a:cs typeface="Calibri"/>
              </a:rPr>
              <a:t>Quatrième séance : </a:t>
            </a:r>
            <a:r>
              <a:rPr lang="fr-FR" dirty="0">
                <a:ea typeface="+mn-lt"/>
                <a:cs typeface="+mn-lt"/>
              </a:rPr>
              <a:t>La question éthique en ce début du XXIe siècle, quels enjeux ?</a:t>
            </a:r>
            <a:endParaRPr lang="en-US" dirty="0">
              <a:ea typeface="+mn-lt"/>
              <a:cs typeface="+mn-lt"/>
            </a:endParaRPr>
          </a:p>
          <a:p>
            <a:pPr lvl="1" algn="l"/>
            <a:r>
              <a:rPr lang="en-US" dirty="0">
                <a:ea typeface="+mn-lt"/>
                <a:cs typeface="+mn-lt"/>
              </a:rPr>
              <a:t>….</a:t>
            </a:r>
            <a:endParaRPr lang="fr-FR" dirty="0">
              <a:cs typeface="Calibri"/>
            </a:endParaRPr>
          </a:p>
        </p:txBody>
      </p:sp>
      <p:sp>
        <p:nvSpPr>
          <p:cNvPr id="3" name="Espace réservé du pied de page 2">
            <a:extLst>
              <a:ext uri="{FF2B5EF4-FFF2-40B4-BE49-F238E27FC236}">
                <a16:creationId xmlns:a16="http://schemas.microsoft.com/office/drawing/2014/main" id="{D8C64BBE-BA54-4E5A-A930-7821D3788A6B}"/>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7E360ADE-45A5-4524-BD6F-84A1337071FA}"/>
              </a:ext>
            </a:extLst>
          </p:cNvPr>
          <p:cNvSpPr>
            <a:spLocks noGrp="1"/>
          </p:cNvSpPr>
          <p:nvPr>
            <p:ph type="sldNum" sz="quarter" idx="12"/>
          </p:nvPr>
        </p:nvSpPr>
        <p:spPr/>
        <p:txBody>
          <a:bodyPr/>
          <a:lstStyle/>
          <a:p>
            <a:fld id="{788DAB52-6294-4F97-81DD-ABD852645FBC}" type="slidenum">
              <a:rPr lang="fr-FR" smtClean="0"/>
              <a:t>3</a:t>
            </a:fld>
            <a:endParaRPr lang="fr-FR"/>
          </a:p>
        </p:txBody>
      </p:sp>
    </p:spTree>
    <p:extLst>
      <p:ext uri="{BB962C8B-B14F-4D97-AF65-F5344CB8AC3E}">
        <p14:creationId xmlns:p14="http://schemas.microsoft.com/office/powerpoint/2010/main" val="3063717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860E5-0435-4764-B83F-DDB4798C57FC}"/>
              </a:ext>
            </a:extLst>
          </p:cNvPr>
          <p:cNvSpPr>
            <a:spLocks noGrp="1"/>
          </p:cNvSpPr>
          <p:nvPr>
            <p:ph type="title"/>
          </p:nvPr>
        </p:nvSpPr>
        <p:spPr>
          <a:xfrm>
            <a:off x="838200" y="204258"/>
            <a:ext cx="10515600" cy="1232430"/>
          </a:xfrm>
        </p:spPr>
        <p:txBody>
          <a:bodyPr>
            <a:normAutofit fontScale="90000"/>
          </a:bodyPr>
          <a:lstStyle/>
          <a:p>
            <a:pPr algn="ctr"/>
            <a:r>
              <a:rPr lang="fr-FR" dirty="0"/>
              <a:t>D’autres termes à distinguer :</a:t>
            </a:r>
            <a:br>
              <a:rPr lang="fr-FR">
                <a:cs typeface="Calibri Light"/>
              </a:rPr>
            </a:br>
            <a:r>
              <a:rPr lang="fr-FR" dirty="0">
                <a:cs typeface="Calibri Light"/>
              </a:rPr>
              <a:t>la justice </a:t>
            </a:r>
            <a:r>
              <a:rPr lang="fr-FR" sz="2400" i="1" dirty="0">
                <a:cs typeface="Calibri Light"/>
              </a:rPr>
              <a:t>(2/2)</a:t>
            </a:r>
            <a:r>
              <a:rPr lang="fr-FR" sz="2400" dirty="0">
                <a:cs typeface="Calibri Light"/>
              </a:rPr>
              <a:t> </a:t>
            </a:r>
            <a:endParaRPr lang="fr-FR" sz="2400" i="1" dirty="0">
              <a:cs typeface="Calibri Light"/>
            </a:endParaRPr>
          </a:p>
        </p:txBody>
      </p:sp>
      <p:sp>
        <p:nvSpPr>
          <p:cNvPr id="3" name="Espace réservé du contenu 2">
            <a:extLst>
              <a:ext uri="{FF2B5EF4-FFF2-40B4-BE49-F238E27FC236}">
                <a16:creationId xmlns:a16="http://schemas.microsoft.com/office/drawing/2014/main" id="{6E541ECA-6CA6-484C-9FE9-788B0F657147}"/>
              </a:ext>
            </a:extLst>
          </p:cNvPr>
          <p:cNvSpPr>
            <a:spLocks noGrp="1"/>
          </p:cNvSpPr>
          <p:nvPr>
            <p:ph idx="1"/>
          </p:nvPr>
        </p:nvSpPr>
        <p:spPr>
          <a:xfrm>
            <a:off x="838200" y="1658153"/>
            <a:ext cx="10733314" cy="4694656"/>
          </a:xfrm>
        </p:spPr>
        <p:txBody>
          <a:bodyPr vert="horz" lIns="91440" tIns="45720" rIns="91440" bIns="45720" rtlCol="0" anchor="t">
            <a:normAutofit/>
          </a:bodyPr>
          <a:lstStyle/>
          <a:p>
            <a:r>
              <a:rPr lang="fr-FR" dirty="0">
                <a:ea typeface="+mn-lt"/>
                <a:cs typeface="+mn-lt"/>
              </a:rPr>
              <a:t>Depuis Aristote, la justice prend un sens plus spécifique qui concerne les </a:t>
            </a:r>
            <a:r>
              <a:rPr lang="fr-FR" b="1" dirty="0">
                <a:ea typeface="+mn-lt"/>
                <a:cs typeface="+mn-lt"/>
              </a:rPr>
              <a:t>relations avec autrui</a:t>
            </a:r>
            <a:r>
              <a:rPr lang="fr-FR" dirty="0">
                <a:ea typeface="+mn-lt"/>
                <a:cs typeface="+mn-lt"/>
              </a:rPr>
              <a:t> au sein de la </a:t>
            </a:r>
            <a:r>
              <a:rPr lang="fr-FR" b="1" dirty="0">
                <a:ea typeface="+mn-lt"/>
                <a:cs typeface="+mn-lt"/>
              </a:rPr>
              <a:t>société</a:t>
            </a:r>
            <a:r>
              <a:rPr lang="fr-FR" dirty="0">
                <a:ea typeface="+mn-lt"/>
                <a:cs typeface="+mn-lt"/>
              </a:rPr>
              <a:t>:</a:t>
            </a:r>
            <a:r>
              <a:rPr lang="fr-FR" b="1" dirty="0">
                <a:ea typeface="+mn-lt"/>
                <a:cs typeface="+mn-lt"/>
              </a:rPr>
              <a:t> </a:t>
            </a:r>
            <a:r>
              <a:rPr lang="fr-FR" dirty="0">
                <a:ea typeface="+mn-lt"/>
                <a:cs typeface="+mn-lt"/>
              </a:rPr>
              <a:t>elle repose sur l'</a:t>
            </a:r>
            <a:r>
              <a:rPr lang="fr-FR" b="1" dirty="0">
                <a:ea typeface="+mn-lt"/>
                <a:cs typeface="+mn-lt"/>
              </a:rPr>
              <a:t>égalité de principe</a:t>
            </a:r>
            <a:r>
              <a:rPr lang="fr-FR" dirty="0">
                <a:ea typeface="+mn-lt"/>
                <a:cs typeface="+mn-lt"/>
              </a:rPr>
              <a:t> des citoyens et le principe d'</a:t>
            </a:r>
            <a:r>
              <a:rPr lang="fr-FR" b="1" dirty="0">
                <a:ea typeface="+mn-lt"/>
                <a:cs typeface="+mn-lt"/>
              </a:rPr>
              <a:t>équité</a:t>
            </a:r>
            <a:r>
              <a:rPr lang="fr-FR" dirty="0">
                <a:ea typeface="+mn-lt"/>
                <a:cs typeface="+mn-lt"/>
              </a:rPr>
              <a:t>, qu'il faille corriger un tort ("</a:t>
            </a:r>
            <a:r>
              <a:rPr lang="fr-FR" b="1" dirty="0">
                <a:ea typeface="+mn-lt"/>
                <a:cs typeface="+mn-lt"/>
              </a:rPr>
              <a:t>justice corrective</a:t>
            </a:r>
            <a:r>
              <a:rPr lang="fr-FR" dirty="0">
                <a:ea typeface="+mn-lt"/>
                <a:cs typeface="+mn-lt"/>
              </a:rPr>
              <a:t>") ou distribuer équitablement les biens et les honneurs ("</a:t>
            </a:r>
            <a:r>
              <a:rPr lang="fr-FR" b="1" dirty="0">
                <a:ea typeface="+mn-lt"/>
                <a:cs typeface="+mn-lt"/>
              </a:rPr>
              <a:t>justice distributive</a:t>
            </a:r>
            <a:r>
              <a:rPr lang="fr-FR" dirty="0">
                <a:ea typeface="+mn-lt"/>
                <a:cs typeface="+mn-lt"/>
              </a:rPr>
              <a:t>").</a:t>
            </a:r>
          </a:p>
          <a:p>
            <a:pPr marL="0" indent="0">
              <a:buNone/>
            </a:pPr>
            <a:endParaRPr lang="fr-FR" dirty="0">
              <a:ea typeface="+mn-lt"/>
              <a:cs typeface="+mn-lt"/>
            </a:endParaRPr>
          </a:p>
          <a:p>
            <a:r>
              <a:rPr lang="fr-FR" dirty="0">
                <a:ea typeface="+mn-lt"/>
                <a:cs typeface="+mn-lt"/>
              </a:rPr>
              <a:t>Dans son usage moderne, la justice renvoie généralement à cette dimension collective. On parle notamment de "</a:t>
            </a:r>
            <a:r>
              <a:rPr lang="fr-FR" b="1" dirty="0">
                <a:ea typeface="+mn-lt"/>
                <a:cs typeface="+mn-lt"/>
              </a:rPr>
              <a:t>justice sociale</a:t>
            </a:r>
            <a:r>
              <a:rPr lang="fr-FR" dirty="0">
                <a:ea typeface="+mn-lt"/>
                <a:cs typeface="+mn-lt"/>
              </a:rPr>
              <a:t>" pour évoquer les politiques économiques redistributives.</a:t>
            </a:r>
            <a:endParaRPr lang="fr-FR" dirty="0"/>
          </a:p>
          <a:p>
            <a:pPr marL="0" indent="0">
              <a:buNone/>
            </a:pPr>
            <a:endParaRPr lang="fr-FR" dirty="0">
              <a:cs typeface="Calibri"/>
            </a:endParaRPr>
          </a:p>
          <a:p>
            <a:endParaRPr lang="fr-FR" dirty="0">
              <a:cs typeface="Calibri"/>
            </a:endParaRPr>
          </a:p>
        </p:txBody>
      </p:sp>
      <p:sp>
        <p:nvSpPr>
          <p:cNvPr id="5" name="Espace réservé du pied de page 4">
            <a:extLst>
              <a:ext uri="{FF2B5EF4-FFF2-40B4-BE49-F238E27FC236}">
                <a16:creationId xmlns:a16="http://schemas.microsoft.com/office/drawing/2014/main" id="{63CF88D3-4F61-4D70-BCA8-5ECBA7B8AD45}"/>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B5329E1F-E49E-427A-9A73-2DCC12C0243B}"/>
              </a:ext>
            </a:extLst>
          </p:cNvPr>
          <p:cNvSpPr>
            <a:spLocks noGrp="1"/>
          </p:cNvSpPr>
          <p:nvPr>
            <p:ph type="sldNum" sz="quarter" idx="12"/>
          </p:nvPr>
        </p:nvSpPr>
        <p:spPr/>
        <p:txBody>
          <a:bodyPr/>
          <a:lstStyle/>
          <a:p>
            <a:fld id="{8C283176-C17C-43E1-862E-26F06C6D0497}" type="slidenum">
              <a:rPr lang="fr-FR" dirty="0" smtClean="0"/>
              <a:t>30</a:t>
            </a:fld>
            <a:endParaRPr lang="fr-FR" dirty="0"/>
          </a:p>
        </p:txBody>
      </p:sp>
    </p:spTree>
    <p:extLst>
      <p:ext uri="{BB962C8B-B14F-4D97-AF65-F5344CB8AC3E}">
        <p14:creationId xmlns:p14="http://schemas.microsoft.com/office/powerpoint/2010/main" val="4068650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860E5-0435-4764-B83F-DDB4798C57FC}"/>
              </a:ext>
            </a:extLst>
          </p:cNvPr>
          <p:cNvSpPr>
            <a:spLocks noGrp="1"/>
          </p:cNvSpPr>
          <p:nvPr>
            <p:ph type="title"/>
          </p:nvPr>
        </p:nvSpPr>
        <p:spPr/>
        <p:txBody>
          <a:bodyPr/>
          <a:lstStyle/>
          <a:p>
            <a:pPr algn="ctr"/>
            <a:r>
              <a:rPr lang="fr-FR" dirty="0"/>
              <a:t>D’autres termes à distinguer :</a:t>
            </a:r>
            <a:br>
              <a:rPr lang="fr-FR"/>
            </a:br>
            <a:r>
              <a:rPr lang="fr-FR" dirty="0"/>
              <a:t>la vertu</a:t>
            </a:r>
          </a:p>
        </p:txBody>
      </p:sp>
      <p:sp>
        <p:nvSpPr>
          <p:cNvPr id="3" name="Espace réservé du contenu 2">
            <a:extLst>
              <a:ext uri="{FF2B5EF4-FFF2-40B4-BE49-F238E27FC236}">
                <a16:creationId xmlns:a16="http://schemas.microsoft.com/office/drawing/2014/main" id="{6E541ECA-6CA6-484C-9FE9-788B0F657147}"/>
              </a:ext>
            </a:extLst>
          </p:cNvPr>
          <p:cNvSpPr>
            <a:spLocks noGrp="1"/>
          </p:cNvSpPr>
          <p:nvPr>
            <p:ph idx="1"/>
          </p:nvPr>
        </p:nvSpPr>
        <p:spPr/>
        <p:txBody>
          <a:bodyPr vert="horz" lIns="91440" tIns="45720" rIns="91440" bIns="45720" rtlCol="0" anchor="t">
            <a:normAutofit lnSpcReduction="10000"/>
          </a:bodyPr>
          <a:lstStyle/>
          <a:p>
            <a:r>
              <a:rPr lang="fr-FR" dirty="0"/>
              <a:t>La </a:t>
            </a:r>
            <a:r>
              <a:rPr lang="fr-FR" b="1" dirty="0"/>
              <a:t>vertu </a:t>
            </a:r>
            <a:r>
              <a:rPr lang="fr-FR" dirty="0"/>
              <a:t>(du latin </a:t>
            </a:r>
            <a:r>
              <a:rPr lang="fr-FR" i="1" dirty="0"/>
              <a:t>virtus</a:t>
            </a:r>
            <a:r>
              <a:rPr lang="fr-FR" dirty="0"/>
              <a:t>, "force virile") désigne dans les philosophies grecques antiques, sous le nom d'</a:t>
            </a:r>
            <a:r>
              <a:rPr lang="fr-FR" i="1" dirty="0" err="1"/>
              <a:t>arêté</a:t>
            </a:r>
            <a:r>
              <a:rPr lang="fr-FR" dirty="0"/>
              <a:t>, un ensemble de dispositions concourant à une </a:t>
            </a:r>
            <a:r>
              <a:rPr lang="fr-FR" b="1" dirty="0"/>
              <a:t>vie bonne</a:t>
            </a:r>
            <a:r>
              <a:rPr lang="fr-FR" dirty="0"/>
              <a:t>, parmi lesquelles la </a:t>
            </a:r>
            <a:r>
              <a:rPr lang="fr-FR" b="1" dirty="0"/>
              <a:t>sagesse</a:t>
            </a:r>
            <a:r>
              <a:rPr lang="fr-FR" dirty="0"/>
              <a:t>, le </a:t>
            </a:r>
            <a:r>
              <a:rPr lang="fr-FR" b="1" dirty="0"/>
              <a:t>courage</a:t>
            </a:r>
            <a:r>
              <a:rPr lang="fr-FR" dirty="0"/>
              <a:t>, la </a:t>
            </a:r>
            <a:r>
              <a:rPr lang="fr-FR" b="1" dirty="0"/>
              <a:t>tempérance </a:t>
            </a:r>
            <a:r>
              <a:rPr lang="fr-FR" dirty="0"/>
              <a:t>et la </a:t>
            </a:r>
            <a:r>
              <a:rPr lang="fr-FR" b="1" dirty="0"/>
              <a:t>justice</a:t>
            </a:r>
            <a:r>
              <a:rPr lang="fr-FR" dirty="0"/>
              <a:t>, dites "</a:t>
            </a:r>
            <a:r>
              <a:rPr lang="fr-FR" b="1" dirty="0"/>
              <a:t>vertus cardinales</a:t>
            </a:r>
            <a:r>
              <a:rPr lang="fr-FR" dirty="0"/>
              <a:t>".</a:t>
            </a:r>
          </a:p>
          <a:p>
            <a:r>
              <a:rPr lang="fr-FR" dirty="0">
                <a:cs typeface="Calibri"/>
              </a:rPr>
              <a:t>Chez Aristote, la vertu est ce qui accomplit par </a:t>
            </a:r>
            <a:r>
              <a:rPr lang="fr-FR" b="1" dirty="0">
                <a:cs typeface="Calibri"/>
              </a:rPr>
              <a:t>excellence</a:t>
            </a:r>
            <a:r>
              <a:rPr lang="fr-FR" dirty="0">
                <a:cs typeface="Calibri"/>
              </a:rPr>
              <a:t> la nature d'un être. La vertu de l'homme serait d'agir conformément à la raison, selon le "</a:t>
            </a:r>
            <a:r>
              <a:rPr lang="fr-FR" b="1" dirty="0">
                <a:cs typeface="Calibri"/>
              </a:rPr>
              <a:t>juste milieu</a:t>
            </a:r>
            <a:r>
              <a:rPr lang="fr-FR" dirty="0">
                <a:cs typeface="Calibri"/>
              </a:rPr>
              <a:t>". C'est la "</a:t>
            </a:r>
            <a:r>
              <a:rPr lang="fr-FR" b="1" dirty="0">
                <a:cs typeface="Calibri"/>
              </a:rPr>
              <a:t>prudence</a:t>
            </a:r>
            <a:r>
              <a:rPr lang="fr-FR" dirty="0">
                <a:cs typeface="Calibri"/>
              </a:rPr>
              <a:t>" qui permet d'en décider, selon les circonstances.</a:t>
            </a:r>
          </a:p>
          <a:p>
            <a:r>
              <a:rPr lang="fr-FR" dirty="0">
                <a:cs typeface="Calibri"/>
              </a:rPr>
              <a:t>Dans les philosophies antiques, </a:t>
            </a:r>
            <a:r>
              <a:rPr lang="fr-FR" b="1" dirty="0">
                <a:cs typeface="Calibri"/>
              </a:rPr>
              <a:t>vertu </a:t>
            </a:r>
            <a:r>
              <a:rPr lang="fr-FR" dirty="0">
                <a:cs typeface="Calibri"/>
              </a:rPr>
              <a:t>et </a:t>
            </a:r>
            <a:r>
              <a:rPr lang="fr-FR" b="1" dirty="0">
                <a:cs typeface="Calibri"/>
              </a:rPr>
              <a:t>bonheur </a:t>
            </a:r>
            <a:r>
              <a:rPr lang="fr-FR" dirty="0">
                <a:cs typeface="Calibri"/>
              </a:rPr>
              <a:t>sont indissociables, ce avec quoi la philosophie morale de </a:t>
            </a:r>
            <a:r>
              <a:rPr lang="fr-FR" b="1" dirty="0">
                <a:cs typeface="Calibri"/>
              </a:rPr>
              <a:t>Kant </a:t>
            </a:r>
            <a:r>
              <a:rPr lang="fr-FR" dirty="0">
                <a:cs typeface="Calibri"/>
              </a:rPr>
              <a:t>rompra : la morale rendrait digne du bonheur sans le garantir aucunement.</a:t>
            </a:r>
          </a:p>
        </p:txBody>
      </p:sp>
      <p:sp>
        <p:nvSpPr>
          <p:cNvPr id="5" name="Espace réservé du pied de page 4">
            <a:extLst>
              <a:ext uri="{FF2B5EF4-FFF2-40B4-BE49-F238E27FC236}">
                <a16:creationId xmlns:a16="http://schemas.microsoft.com/office/drawing/2014/main" id="{63CF88D3-4F61-4D70-BCA8-5ECBA7B8AD45}"/>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B5329E1F-E49E-427A-9A73-2DCC12C0243B}"/>
              </a:ext>
            </a:extLst>
          </p:cNvPr>
          <p:cNvSpPr>
            <a:spLocks noGrp="1"/>
          </p:cNvSpPr>
          <p:nvPr>
            <p:ph type="sldNum" sz="quarter" idx="12"/>
          </p:nvPr>
        </p:nvSpPr>
        <p:spPr/>
        <p:txBody>
          <a:bodyPr/>
          <a:lstStyle/>
          <a:p>
            <a:fld id="{8C283176-C17C-43E1-862E-26F06C6D0497}" type="slidenum">
              <a:rPr lang="fr-FR" dirty="0" smtClean="0"/>
              <a:t>31</a:t>
            </a:fld>
            <a:endParaRPr lang="fr-FR" dirty="0"/>
          </a:p>
        </p:txBody>
      </p:sp>
    </p:spTree>
    <p:extLst>
      <p:ext uri="{BB962C8B-B14F-4D97-AF65-F5344CB8AC3E}">
        <p14:creationId xmlns:p14="http://schemas.microsoft.com/office/powerpoint/2010/main" val="379078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860E5-0435-4764-B83F-DDB4798C57FC}"/>
              </a:ext>
            </a:extLst>
          </p:cNvPr>
          <p:cNvSpPr>
            <a:spLocks noGrp="1"/>
          </p:cNvSpPr>
          <p:nvPr>
            <p:ph type="title"/>
          </p:nvPr>
        </p:nvSpPr>
        <p:spPr/>
        <p:txBody>
          <a:bodyPr/>
          <a:lstStyle/>
          <a:p>
            <a:pPr algn="ctr"/>
            <a:r>
              <a:rPr lang="fr-FR" dirty="0"/>
              <a:t>D’autres termes à distinguer :</a:t>
            </a:r>
            <a:br>
              <a:rPr lang="fr-FR"/>
            </a:br>
            <a:r>
              <a:rPr lang="fr-FR" dirty="0">
                <a:cs typeface="Calibri Light"/>
              </a:rPr>
              <a:t>les valeurs</a:t>
            </a:r>
          </a:p>
        </p:txBody>
      </p:sp>
      <p:sp>
        <p:nvSpPr>
          <p:cNvPr id="3" name="Espace réservé du contenu 2">
            <a:extLst>
              <a:ext uri="{FF2B5EF4-FFF2-40B4-BE49-F238E27FC236}">
                <a16:creationId xmlns:a16="http://schemas.microsoft.com/office/drawing/2014/main" id="{6E541ECA-6CA6-484C-9FE9-788B0F657147}"/>
              </a:ext>
            </a:extLst>
          </p:cNvPr>
          <p:cNvSpPr>
            <a:spLocks noGrp="1"/>
          </p:cNvSpPr>
          <p:nvPr>
            <p:ph idx="1"/>
          </p:nvPr>
        </p:nvSpPr>
        <p:spPr>
          <a:xfrm>
            <a:off x="838200" y="1825625"/>
            <a:ext cx="10674698" cy="4351338"/>
          </a:xfrm>
        </p:spPr>
        <p:txBody>
          <a:bodyPr vert="horz" lIns="91440" tIns="45720" rIns="91440" bIns="45720" rtlCol="0" anchor="t">
            <a:normAutofit/>
          </a:bodyPr>
          <a:lstStyle/>
          <a:p>
            <a:r>
              <a:rPr lang="fr-FR" dirty="0"/>
              <a:t>Le problème philosophique de la définition de la </a:t>
            </a:r>
            <a:r>
              <a:rPr lang="fr-FR" b="1" dirty="0"/>
              <a:t>valeur </a:t>
            </a:r>
            <a:r>
              <a:rPr lang="fr-FR" dirty="0"/>
              <a:t>est au cœur de la théorie économique, mais il est également aux fondements de la philosophie morale. On parlera alors plutôt </a:t>
            </a:r>
            <a:r>
              <a:rPr lang="fr-FR" b="1" dirty="0"/>
              <a:t>des valeurs</a:t>
            </a:r>
            <a:r>
              <a:rPr lang="fr-FR" dirty="0"/>
              <a:t>, au pluriel.</a:t>
            </a:r>
            <a:endParaRPr lang="fr-FR">
              <a:cs typeface="Calibri"/>
            </a:endParaRPr>
          </a:p>
          <a:p>
            <a:r>
              <a:rPr lang="fr-FR" dirty="0">
                <a:cs typeface="Calibri"/>
              </a:rPr>
              <a:t>Est-ce que la valeur morale repose sur une </a:t>
            </a:r>
            <a:r>
              <a:rPr lang="fr-FR" b="1" dirty="0">
                <a:cs typeface="Calibri"/>
              </a:rPr>
              <a:t>réalité idéale</a:t>
            </a:r>
            <a:r>
              <a:rPr lang="fr-FR" dirty="0">
                <a:cs typeface="Calibri"/>
              </a:rPr>
              <a:t>, immuable, c'est-à-dire sur une </a:t>
            </a:r>
            <a:r>
              <a:rPr lang="fr-FR" b="1" dirty="0">
                <a:cs typeface="Calibri"/>
              </a:rPr>
              <a:t>Essence</a:t>
            </a:r>
            <a:r>
              <a:rPr lang="fr-FR" dirty="0">
                <a:cs typeface="Calibri"/>
              </a:rPr>
              <a:t>, comme le </a:t>
            </a:r>
            <a:r>
              <a:rPr lang="fr-FR" b="1" dirty="0">
                <a:cs typeface="Calibri"/>
              </a:rPr>
              <a:t>Bien ou le Juste en soi </a:t>
            </a:r>
            <a:r>
              <a:rPr lang="fr-FR" dirty="0">
                <a:cs typeface="Calibri"/>
              </a:rPr>
              <a:t>? Ce qui serait une thèse </a:t>
            </a:r>
            <a:r>
              <a:rPr lang="fr-FR" b="1" dirty="0">
                <a:cs typeface="Calibri"/>
              </a:rPr>
              <a:t>platonicienne.</a:t>
            </a:r>
            <a:endParaRPr lang="fr-FR">
              <a:cs typeface="Calibri"/>
            </a:endParaRPr>
          </a:p>
          <a:p>
            <a:r>
              <a:rPr lang="fr-FR" dirty="0">
                <a:cs typeface="Calibri"/>
              </a:rPr>
              <a:t>Ou bien est-ce que cette valeur morale est le produit d'une histoire, voire d'un rapport de forces, et traduit ainsi les intérêts des classes dominantes en un temps et en un lieu ? Ce qui serait, selon des modalités bien distinctes, la thèse de </a:t>
            </a:r>
            <a:r>
              <a:rPr lang="fr-FR" b="1" dirty="0">
                <a:cs typeface="Calibri"/>
              </a:rPr>
              <a:t>Marx </a:t>
            </a:r>
            <a:r>
              <a:rPr lang="fr-FR" dirty="0">
                <a:cs typeface="Calibri"/>
              </a:rPr>
              <a:t>ou de </a:t>
            </a:r>
            <a:r>
              <a:rPr lang="fr-FR" b="1" dirty="0">
                <a:cs typeface="Calibri"/>
              </a:rPr>
              <a:t>Nietzsche.</a:t>
            </a:r>
            <a:endParaRPr lang="fr-FR" dirty="0">
              <a:cs typeface="Calibri"/>
            </a:endParaRPr>
          </a:p>
          <a:p>
            <a:endParaRPr lang="fr-FR">
              <a:cs typeface="Calibri"/>
            </a:endParaRPr>
          </a:p>
        </p:txBody>
      </p:sp>
      <p:sp>
        <p:nvSpPr>
          <p:cNvPr id="5" name="Espace réservé du pied de page 4">
            <a:extLst>
              <a:ext uri="{FF2B5EF4-FFF2-40B4-BE49-F238E27FC236}">
                <a16:creationId xmlns:a16="http://schemas.microsoft.com/office/drawing/2014/main" id="{63CF88D3-4F61-4D70-BCA8-5ECBA7B8AD45}"/>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B5329E1F-E49E-427A-9A73-2DCC12C0243B}"/>
              </a:ext>
            </a:extLst>
          </p:cNvPr>
          <p:cNvSpPr>
            <a:spLocks noGrp="1"/>
          </p:cNvSpPr>
          <p:nvPr>
            <p:ph type="sldNum" sz="quarter" idx="12"/>
          </p:nvPr>
        </p:nvSpPr>
        <p:spPr/>
        <p:txBody>
          <a:bodyPr/>
          <a:lstStyle/>
          <a:p>
            <a:fld id="{8C283176-C17C-43E1-862E-26F06C6D0497}" type="slidenum">
              <a:rPr lang="fr-FR" dirty="0" smtClean="0"/>
              <a:t>32</a:t>
            </a:fld>
            <a:endParaRPr lang="fr-FR" dirty="0"/>
          </a:p>
        </p:txBody>
      </p:sp>
    </p:spTree>
    <p:extLst>
      <p:ext uri="{BB962C8B-B14F-4D97-AF65-F5344CB8AC3E}">
        <p14:creationId xmlns:p14="http://schemas.microsoft.com/office/powerpoint/2010/main" val="3227500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860E5-0435-4764-B83F-DDB4798C57FC}"/>
              </a:ext>
            </a:extLst>
          </p:cNvPr>
          <p:cNvSpPr>
            <a:spLocks noGrp="1"/>
          </p:cNvSpPr>
          <p:nvPr>
            <p:ph type="title"/>
          </p:nvPr>
        </p:nvSpPr>
        <p:spPr/>
        <p:txBody>
          <a:bodyPr/>
          <a:lstStyle/>
          <a:p>
            <a:pPr algn="ctr"/>
            <a:r>
              <a:rPr lang="fr-FR" dirty="0"/>
              <a:t>D’autres termes à distinguer :</a:t>
            </a:r>
            <a:br>
              <a:rPr lang="fr-FR"/>
            </a:br>
            <a:r>
              <a:rPr lang="fr-FR" dirty="0"/>
              <a:t>déontologie </a:t>
            </a:r>
          </a:p>
        </p:txBody>
      </p:sp>
      <p:sp>
        <p:nvSpPr>
          <p:cNvPr id="3" name="Espace réservé du contenu 2">
            <a:extLst>
              <a:ext uri="{FF2B5EF4-FFF2-40B4-BE49-F238E27FC236}">
                <a16:creationId xmlns:a16="http://schemas.microsoft.com/office/drawing/2014/main" id="{6E541ECA-6CA6-484C-9FE9-788B0F657147}"/>
              </a:ext>
            </a:extLst>
          </p:cNvPr>
          <p:cNvSpPr>
            <a:spLocks noGrp="1"/>
          </p:cNvSpPr>
          <p:nvPr>
            <p:ph idx="1"/>
          </p:nvPr>
        </p:nvSpPr>
        <p:spPr>
          <a:xfrm>
            <a:off x="511629" y="1825625"/>
            <a:ext cx="10842171" cy="4418327"/>
          </a:xfrm>
        </p:spPr>
        <p:txBody>
          <a:bodyPr vert="horz" lIns="91440" tIns="45720" rIns="91440" bIns="45720" rtlCol="0" anchor="t">
            <a:normAutofit fontScale="92500" lnSpcReduction="10000"/>
          </a:bodyPr>
          <a:lstStyle/>
          <a:p>
            <a:pPr marL="457200" indent="-457200"/>
            <a:r>
              <a:rPr lang="fr-FR" dirty="0"/>
              <a:t>Le terme "</a:t>
            </a:r>
            <a:r>
              <a:rPr lang="fr-FR" b="1" dirty="0"/>
              <a:t>déontologie</a:t>
            </a:r>
            <a:r>
              <a:rPr lang="fr-FR" dirty="0"/>
              <a:t>"  signifie l’éthique appliquée à un champ professionnel. Il regroupe l’ensemble des règles qui régissent l’exercice d’une fonction professionnelle. </a:t>
            </a:r>
          </a:p>
          <a:p>
            <a:pPr marL="457200" indent="-457200"/>
            <a:r>
              <a:rPr lang="fr-FR" dirty="0">
                <a:cs typeface="Calibri"/>
              </a:rPr>
              <a:t>Chaque profession, en particulier les professions réglementées dans le champ juridique (magistrats, avocats, notaires) mais aussi médical (médecins, pharmaciens, </a:t>
            </a:r>
            <a:r>
              <a:rPr lang="fr-FR" dirty="0" err="1">
                <a:cs typeface="Calibri"/>
              </a:rPr>
              <a:t>sages-femmes</a:t>
            </a:r>
            <a:r>
              <a:rPr lang="fr-FR" dirty="0">
                <a:cs typeface="Calibri"/>
              </a:rPr>
              <a:t>) disposent d'un code de déontologie et d'institutions disposant d'un pouvoir coercitif de sanction voire d'exclusion en cas de manquement à ce code.</a:t>
            </a:r>
          </a:p>
          <a:p>
            <a:pPr marL="457200" indent="-457200"/>
            <a:r>
              <a:rPr lang="fr-FR" dirty="0">
                <a:cs typeface="Calibri"/>
              </a:rPr>
              <a:t>Elle doit être distinguée de la morale professionnelle, plus diffuse, pas nécessairement codifiée dans une déontologie.</a:t>
            </a:r>
          </a:p>
          <a:p>
            <a:pPr marL="457200" indent="-457200"/>
            <a:r>
              <a:rPr lang="fr-FR" dirty="0">
                <a:cs typeface="Calibri"/>
              </a:rPr>
              <a:t>Le journalisme dispose d'un code de déontologie non contraignant, n'étant pas une "profession réglementée".</a:t>
            </a:r>
            <a:endParaRPr lang="en-US" dirty="0"/>
          </a:p>
        </p:txBody>
      </p:sp>
      <p:sp>
        <p:nvSpPr>
          <p:cNvPr id="5" name="Espace réservé du pied de page 4">
            <a:extLst>
              <a:ext uri="{FF2B5EF4-FFF2-40B4-BE49-F238E27FC236}">
                <a16:creationId xmlns:a16="http://schemas.microsoft.com/office/drawing/2014/main" id="{63CF88D3-4F61-4D70-BCA8-5ECBA7B8AD45}"/>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B5329E1F-E49E-427A-9A73-2DCC12C0243B}"/>
              </a:ext>
            </a:extLst>
          </p:cNvPr>
          <p:cNvSpPr>
            <a:spLocks noGrp="1"/>
          </p:cNvSpPr>
          <p:nvPr>
            <p:ph type="sldNum" sz="quarter" idx="12"/>
          </p:nvPr>
        </p:nvSpPr>
        <p:spPr/>
        <p:txBody>
          <a:bodyPr/>
          <a:lstStyle/>
          <a:p>
            <a:fld id="{8C283176-C17C-43E1-862E-26F06C6D0497}" type="slidenum">
              <a:rPr lang="fr-FR" dirty="0" smtClean="0"/>
              <a:t>33</a:t>
            </a:fld>
            <a:endParaRPr lang="fr-FR" dirty="0"/>
          </a:p>
        </p:txBody>
      </p:sp>
    </p:spTree>
    <p:extLst>
      <p:ext uri="{BB962C8B-B14F-4D97-AF65-F5344CB8AC3E}">
        <p14:creationId xmlns:p14="http://schemas.microsoft.com/office/powerpoint/2010/main" val="456823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860E5-0435-4764-B83F-DDB4798C57FC}"/>
              </a:ext>
            </a:extLst>
          </p:cNvPr>
          <p:cNvSpPr>
            <a:spLocks noGrp="1"/>
          </p:cNvSpPr>
          <p:nvPr>
            <p:ph type="title"/>
          </p:nvPr>
        </p:nvSpPr>
        <p:spPr/>
        <p:txBody>
          <a:bodyPr/>
          <a:lstStyle/>
          <a:p>
            <a:pPr algn="ctr"/>
            <a:r>
              <a:rPr lang="fr-FR"/>
              <a:t>D’autres termes à distinguer :</a:t>
            </a:r>
            <a:br>
              <a:rPr lang="fr-FR"/>
            </a:br>
            <a:r>
              <a:rPr lang="fr-FR">
                <a:cs typeface="Calibri Light"/>
              </a:rPr>
              <a:t>éthique de l'ingénieur</a:t>
            </a:r>
          </a:p>
        </p:txBody>
      </p:sp>
      <p:sp>
        <p:nvSpPr>
          <p:cNvPr id="3" name="Espace réservé du contenu 2">
            <a:extLst>
              <a:ext uri="{FF2B5EF4-FFF2-40B4-BE49-F238E27FC236}">
                <a16:creationId xmlns:a16="http://schemas.microsoft.com/office/drawing/2014/main" id="{6E541ECA-6CA6-484C-9FE9-788B0F657147}"/>
              </a:ext>
            </a:extLst>
          </p:cNvPr>
          <p:cNvSpPr>
            <a:spLocks noGrp="1"/>
          </p:cNvSpPr>
          <p:nvPr>
            <p:ph idx="1"/>
          </p:nvPr>
        </p:nvSpPr>
        <p:spPr/>
        <p:txBody>
          <a:bodyPr vert="horz" lIns="91440" tIns="45720" rIns="91440" bIns="45720" rtlCol="0" anchor="t">
            <a:normAutofit/>
          </a:bodyPr>
          <a:lstStyle/>
          <a:p>
            <a:r>
              <a:rPr lang="fr-FR">
                <a:ea typeface="+mn-lt"/>
                <a:cs typeface="+mn-lt"/>
              </a:rPr>
              <a:t>"</a:t>
            </a:r>
            <a:r>
              <a:rPr lang="fr-FR"/>
              <a:t>En France, l'association IESF a publié en 2001 une charte d'éthique de l'ingénieur. Comme indiqué dans son préambule, cette charte doit être considérée comme la profession de foi de tous ceux qui figurent dans le répertoire français des ingénieurs créé par le CNISF. Mais il n'est pas évident que les ingénieurs aient connaissance de cette charte. En outre, à la différence d'un code de déontologie, cette charte est seulement déclarative, et son non-respect ne peut donner lieu à des sanctions de la profession." (Wikipédia)</a:t>
            </a:r>
          </a:p>
          <a:p>
            <a:r>
              <a:rPr lang="fr-FR">
                <a:cs typeface="Calibri"/>
              </a:rPr>
              <a:t>Au Québec, il existe en revanche un code de déontologie contraignant de la profession d'ingénieurs.</a:t>
            </a:r>
          </a:p>
        </p:txBody>
      </p:sp>
      <p:sp>
        <p:nvSpPr>
          <p:cNvPr id="5" name="Espace réservé du pied de page 4">
            <a:extLst>
              <a:ext uri="{FF2B5EF4-FFF2-40B4-BE49-F238E27FC236}">
                <a16:creationId xmlns:a16="http://schemas.microsoft.com/office/drawing/2014/main" id="{63CF88D3-4F61-4D70-BCA8-5ECBA7B8AD45}"/>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B5329E1F-E49E-427A-9A73-2DCC12C0243B}"/>
              </a:ext>
            </a:extLst>
          </p:cNvPr>
          <p:cNvSpPr>
            <a:spLocks noGrp="1"/>
          </p:cNvSpPr>
          <p:nvPr>
            <p:ph type="sldNum" sz="quarter" idx="12"/>
          </p:nvPr>
        </p:nvSpPr>
        <p:spPr/>
        <p:txBody>
          <a:bodyPr/>
          <a:lstStyle/>
          <a:p>
            <a:fld id="{8C283176-C17C-43E1-862E-26F06C6D0497}" type="slidenum">
              <a:rPr lang="fr-FR" smtClean="0"/>
              <a:t>34</a:t>
            </a:fld>
            <a:endParaRPr lang="fr-FR"/>
          </a:p>
        </p:txBody>
      </p:sp>
    </p:spTree>
    <p:extLst>
      <p:ext uri="{BB962C8B-B14F-4D97-AF65-F5344CB8AC3E}">
        <p14:creationId xmlns:p14="http://schemas.microsoft.com/office/powerpoint/2010/main" val="100290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EC9D7027-208A-45B3-9EEC-97F9DEC15661}"/>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7EF5E174-D094-4208-9A3B-9DC0536ECF89}"/>
              </a:ext>
            </a:extLst>
          </p:cNvPr>
          <p:cNvSpPr>
            <a:spLocks noGrp="1"/>
          </p:cNvSpPr>
          <p:nvPr>
            <p:ph type="sldNum" sz="quarter" idx="12"/>
          </p:nvPr>
        </p:nvSpPr>
        <p:spPr/>
        <p:txBody>
          <a:bodyPr/>
          <a:lstStyle/>
          <a:p>
            <a:fld id="{8C283176-C17C-43E1-862E-26F06C6D0497}" type="slidenum">
              <a:rPr lang="fr-FR" dirty="0" smtClean="0"/>
              <a:t>35</a:t>
            </a:fld>
            <a:endParaRPr lang="fr-FR" dirty="0"/>
          </a:p>
        </p:txBody>
      </p:sp>
      <p:pic>
        <p:nvPicPr>
          <p:cNvPr id="5" name="Image 5" descr="Une image contenant texte&#10;&#10;Description générée automatiquement">
            <a:extLst>
              <a:ext uri="{FF2B5EF4-FFF2-40B4-BE49-F238E27FC236}">
                <a16:creationId xmlns:a16="http://schemas.microsoft.com/office/drawing/2014/main" id="{4E56DBC8-C32C-4F42-B993-350F0FF2CD3A}"/>
              </a:ext>
            </a:extLst>
          </p:cNvPr>
          <p:cNvPicPr>
            <a:picLocks noChangeAspect="1"/>
          </p:cNvPicPr>
          <p:nvPr/>
        </p:nvPicPr>
        <p:blipFill>
          <a:blip r:embed="rId2"/>
          <a:stretch>
            <a:fillRect/>
          </a:stretch>
        </p:blipFill>
        <p:spPr>
          <a:xfrm>
            <a:off x="6470882" y="2370"/>
            <a:ext cx="4545301" cy="6402735"/>
          </a:xfrm>
          <a:prstGeom prst="rect">
            <a:avLst/>
          </a:prstGeom>
        </p:spPr>
      </p:pic>
      <p:pic>
        <p:nvPicPr>
          <p:cNvPr id="6" name="Image 6" descr="Une image contenant texte&#10;&#10;Description générée automatiquement">
            <a:extLst>
              <a:ext uri="{FF2B5EF4-FFF2-40B4-BE49-F238E27FC236}">
                <a16:creationId xmlns:a16="http://schemas.microsoft.com/office/drawing/2014/main" id="{ACA0EE1F-38B2-4CCC-9234-B309D483C861}"/>
              </a:ext>
            </a:extLst>
          </p:cNvPr>
          <p:cNvPicPr>
            <a:picLocks noChangeAspect="1"/>
          </p:cNvPicPr>
          <p:nvPr/>
        </p:nvPicPr>
        <p:blipFill>
          <a:blip r:embed="rId3"/>
          <a:stretch>
            <a:fillRect/>
          </a:stretch>
        </p:blipFill>
        <p:spPr>
          <a:xfrm>
            <a:off x="652985" y="-3193"/>
            <a:ext cx="4712162" cy="6447231"/>
          </a:xfrm>
          <a:prstGeom prst="rect">
            <a:avLst/>
          </a:prstGeom>
        </p:spPr>
      </p:pic>
    </p:spTree>
    <p:extLst>
      <p:ext uri="{BB962C8B-B14F-4D97-AF65-F5344CB8AC3E}">
        <p14:creationId xmlns:p14="http://schemas.microsoft.com/office/powerpoint/2010/main" val="2761789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5860E5-0435-4764-B83F-DDB4798C57FC}"/>
              </a:ext>
            </a:extLst>
          </p:cNvPr>
          <p:cNvSpPr>
            <a:spLocks noGrp="1"/>
          </p:cNvSpPr>
          <p:nvPr>
            <p:ph type="title"/>
          </p:nvPr>
        </p:nvSpPr>
        <p:spPr>
          <a:xfrm>
            <a:off x="434789" y="365125"/>
            <a:ext cx="11223810" cy="1352457"/>
          </a:xfrm>
        </p:spPr>
        <p:txBody>
          <a:bodyPr/>
          <a:lstStyle/>
          <a:p>
            <a:pPr algn="ctr"/>
            <a:r>
              <a:rPr lang="fr-FR" dirty="0"/>
              <a:t>D’autres termes à distinguer :</a:t>
            </a:r>
            <a:br>
              <a:rPr lang="fr-FR"/>
            </a:br>
            <a:r>
              <a:rPr lang="fr-FR" dirty="0"/>
              <a:t>la bioéthique</a:t>
            </a:r>
          </a:p>
        </p:txBody>
      </p:sp>
      <p:sp>
        <p:nvSpPr>
          <p:cNvPr id="3" name="Espace réservé du contenu 2">
            <a:extLst>
              <a:ext uri="{FF2B5EF4-FFF2-40B4-BE49-F238E27FC236}">
                <a16:creationId xmlns:a16="http://schemas.microsoft.com/office/drawing/2014/main" id="{6E541ECA-6CA6-484C-9FE9-788B0F657147}"/>
              </a:ext>
            </a:extLst>
          </p:cNvPr>
          <p:cNvSpPr>
            <a:spLocks noGrp="1"/>
          </p:cNvSpPr>
          <p:nvPr>
            <p:ph idx="1"/>
          </p:nvPr>
        </p:nvSpPr>
        <p:spPr>
          <a:xfrm>
            <a:off x="838200" y="1691647"/>
            <a:ext cx="10515600" cy="4770019"/>
          </a:xfrm>
        </p:spPr>
        <p:txBody>
          <a:bodyPr vert="horz" lIns="91440" tIns="45720" rIns="91440" bIns="45720" rtlCol="0" anchor="t">
            <a:normAutofit fontScale="92500" lnSpcReduction="20000"/>
          </a:bodyPr>
          <a:lstStyle/>
          <a:p>
            <a:r>
              <a:rPr lang="fr-FR" dirty="0">
                <a:ea typeface="+mn-lt"/>
                <a:cs typeface="+mn-lt"/>
              </a:rPr>
              <a:t>"La </a:t>
            </a:r>
            <a:r>
              <a:rPr lang="fr-FR" b="1" dirty="0">
                <a:ea typeface="+mn-lt"/>
                <a:cs typeface="+mn-lt"/>
              </a:rPr>
              <a:t>bioéthique</a:t>
            </a:r>
            <a:r>
              <a:rPr lang="fr-FR" dirty="0">
                <a:ea typeface="+mn-lt"/>
                <a:cs typeface="+mn-lt"/>
              </a:rPr>
              <a:t> ou </a:t>
            </a:r>
            <a:r>
              <a:rPr lang="fr-FR" b="1" dirty="0">
                <a:ea typeface="+mn-lt"/>
                <a:cs typeface="+mn-lt"/>
              </a:rPr>
              <a:t>éthique médicale</a:t>
            </a:r>
            <a:r>
              <a:rPr lang="fr-FR" dirty="0">
                <a:ea typeface="+mn-lt"/>
                <a:cs typeface="+mn-lt"/>
              </a:rPr>
              <a:t> est l'étude des problèmes éthiques posés par les avancées en matière de biologie et de médecine. C'est une partie de l'éthique qui est apparue en tant que « discipline » nouvelle dans le courant des années 1960, et lors d'interrogations au sujet du développement de la biomédecine et des technosciences." (Wikipédia)</a:t>
            </a:r>
            <a:endParaRPr lang="fr-FR"/>
          </a:p>
          <a:p>
            <a:r>
              <a:rPr lang="fr-FR" dirty="0"/>
              <a:t>Elle touche à la procréation, au brevetage et aux expérimentations sur le vivant, à la génétique (clonage, eugénisme).</a:t>
            </a:r>
            <a:endParaRPr lang="fr-FR">
              <a:cs typeface="Calibri"/>
            </a:endParaRPr>
          </a:p>
          <a:p>
            <a:r>
              <a:rPr lang="fr-FR" dirty="0"/>
              <a:t>Cette nouvelle discipline montre le lien entre les avancées scientifiques et l'émergence de nouveaux problèmes éthiques.</a:t>
            </a:r>
            <a:endParaRPr lang="fr-FR">
              <a:cs typeface="Calibri"/>
            </a:endParaRPr>
          </a:p>
          <a:p>
            <a:r>
              <a:rPr lang="fr-FR" dirty="0"/>
              <a:t>Il existe de nombreux comités de bioéthique, comme le </a:t>
            </a:r>
            <a:r>
              <a:rPr lang="fr-FR" b="1" dirty="0">
                <a:ea typeface="+mn-lt"/>
                <a:cs typeface="+mn-lt"/>
              </a:rPr>
              <a:t>Comité consultatif national d'éthique pour les sciences de la vie et de la santé</a:t>
            </a:r>
            <a:r>
              <a:rPr lang="fr-FR" dirty="0">
                <a:ea typeface="+mn-lt"/>
                <a:cs typeface="+mn-lt"/>
              </a:rPr>
              <a:t>, souvent abrégé en </a:t>
            </a:r>
            <a:r>
              <a:rPr lang="fr-FR" b="1" dirty="0">
                <a:ea typeface="+mn-lt"/>
                <a:cs typeface="+mn-lt"/>
              </a:rPr>
              <a:t>Comité consultatif national d'éthique</a:t>
            </a:r>
            <a:r>
              <a:rPr lang="fr-FR" dirty="0">
                <a:ea typeface="+mn-lt"/>
                <a:cs typeface="+mn-lt"/>
              </a:rPr>
              <a:t> (</a:t>
            </a:r>
            <a:r>
              <a:rPr lang="fr-FR" b="1" dirty="0">
                <a:ea typeface="+mn-lt"/>
                <a:cs typeface="+mn-lt"/>
              </a:rPr>
              <a:t>CCNE). </a:t>
            </a:r>
            <a:r>
              <a:rPr lang="fr-FR" dirty="0">
                <a:ea typeface="+mn-lt"/>
                <a:cs typeface="+mn-lt"/>
              </a:rPr>
              <a:t>Tout ce qui est possible techniquement n'est pas nécessairement bon, mais où placer à la limite ? En fonction de quels critères ?</a:t>
            </a:r>
            <a:endParaRPr lang="fr-FR" dirty="0"/>
          </a:p>
        </p:txBody>
      </p:sp>
      <p:sp>
        <p:nvSpPr>
          <p:cNvPr id="5" name="Espace réservé du pied de page 4">
            <a:extLst>
              <a:ext uri="{FF2B5EF4-FFF2-40B4-BE49-F238E27FC236}">
                <a16:creationId xmlns:a16="http://schemas.microsoft.com/office/drawing/2014/main" id="{63CF88D3-4F61-4D70-BCA8-5ECBA7B8AD45}"/>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B5329E1F-E49E-427A-9A73-2DCC12C0243B}"/>
              </a:ext>
            </a:extLst>
          </p:cNvPr>
          <p:cNvSpPr>
            <a:spLocks noGrp="1"/>
          </p:cNvSpPr>
          <p:nvPr>
            <p:ph type="sldNum" sz="quarter" idx="12"/>
          </p:nvPr>
        </p:nvSpPr>
        <p:spPr/>
        <p:txBody>
          <a:bodyPr/>
          <a:lstStyle/>
          <a:p>
            <a:fld id="{8C283176-C17C-43E1-862E-26F06C6D0497}" type="slidenum">
              <a:rPr lang="fr-FR" dirty="0" smtClean="0"/>
              <a:t>36</a:t>
            </a:fld>
            <a:endParaRPr lang="fr-FR" dirty="0"/>
          </a:p>
        </p:txBody>
      </p:sp>
    </p:spTree>
    <p:extLst>
      <p:ext uri="{BB962C8B-B14F-4D97-AF65-F5344CB8AC3E}">
        <p14:creationId xmlns:p14="http://schemas.microsoft.com/office/powerpoint/2010/main" val="2694702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pitchFamily="50" charset="0"/>
                <a:cs typeface="Gotham Medium" pitchFamily="50" charset="0"/>
              </a:rPr>
              <a:t>D) Vers la position d’une problématique éthique</a:t>
            </a:r>
            <a:endParaRPr lang="fr-FR" sz="32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9F65F6EC-B525-426D-B9E3-172D7855733C}"/>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19D600B3-3D21-483C-84B3-0A10A408FFB7}"/>
              </a:ext>
            </a:extLst>
          </p:cNvPr>
          <p:cNvSpPr>
            <a:spLocks noGrp="1"/>
          </p:cNvSpPr>
          <p:nvPr>
            <p:ph type="sldNum" sz="quarter" idx="12"/>
          </p:nvPr>
        </p:nvSpPr>
        <p:spPr/>
        <p:txBody>
          <a:bodyPr/>
          <a:lstStyle/>
          <a:p>
            <a:fld id="{788DAB52-6294-4F97-81DD-ABD852645FBC}" type="slidenum">
              <a:rPr lang="fr-FR" dirty="0" smtClean="0"/>
              <a:t>37</a:t>
            </a:fld>
            <a:endParaRPr lang="fr-FR" dirty="0"/>
          </a:p>
        </p:txBody>
      </p:sp>
    </p:spTree>
    <p:extLst>
      <p:ext uri="{BB962C8B-B14F-4D97-AF65-F5344CB8AC3E}">
        <p14:creationId xmlns:p14="http://schemas.microsoft.com/office/powerpoint/2010/main" val="3434642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300EFD-FBD9-4754-B002-0EB67852AAB6}"/>
              </a:ext>
            </a:extLst>
          </p:cNvPr>
          <p:cNvSpPr>
            <a:spLocks noGrp="1"/>
          </p:cNvSpPr>
          <p:nvPr>
            <p:ph type="title"/>
          </p:nvPr>
        </p:nvSpPr>
        <p:spPr>
          <a:xfrm>
            <a:off x="838200" y="51858"/>
            <a:ext cx="10515600" cy="6114050"/>
          </a:xfrm>
        </p:spPr>
        <p:txBody>
          <a:bodyPr>
            <a:normAutofit/>
          </a:bodyPr>
          <a:lstStyle/>
          <a:p>
            <a:pPr algn="ctr"/>
            <a:r>
              <a:rPr lang="fr-FR" b="1" dirty="0"/>
              <a:t>L’existence d’un problème moral</a:t>
            </a:r>
            <a:br>
              <a:rPr lang="fr-FR" b="1" dirty="0"/>
            </a:br>
            <a:br>
              <a:rPr lang="fr-FR" dirty="0"/>
            </a:br>
            <a:r>
              <a:rPr lang="fr-FR" sz="2800" b="1" dirty="0"/>
              <a:t>1) La règle morale et l'exception</a:t>
            </a:r>
            <a:br>
              <a:rPr lang="fr-FR" sz="2800" b="1" dirty="0"/>
            </a:br>
            <a:br>
              <a:rPr lang="fr-FR" sz="2800" b="1" dirty="0"/>
            </a:br>
            <a:r>
              <a:rPr lang="fr-FR" sz="2800" b="1" dirty="0"/>
              <a:t>2) La rigidité des règles face à l’émergence du nouveau</a:t>
            </a:r>
            <a:br>
              <a:rPr lang="fr-FR" sz="2800" b="1" dirty="0"/>
            </a:br>
            <a:br>
              <a:rPr lang="fr-FR" sz="2800" b="1" dirty="0"/>
            </a:br>
            <a:r>
              <a:rPr lang="fr-FR" sz="2800" b="1" dirty="0"/>
              <a:t>3) La diversité des normes morales et le conflit des valeurs</a:t>
            </a:r>
            <a:br>
              <a:rPr lang="fr-FR" sz="2800" b="1" dirty="0"/>
            </a:br>
            <a:br>
              <a:rPr lang="fr-FR" sz="2800" b="1" dirty="0"/>
            </a:br>
            <a:r>
              <a:rPr lang="fr-FR" sz="2800" b="1" dirty="0"/>
              <a:t>4) La singularité de chaque situation et la solitude de la décision éthique</a:t>
            </a:r>
          </a:p>
        </p:txBody>
      </p:sp>
      <p:sp>
        <p:nvSpPr>
          <p:cNvPr id="5" name="Espace réservé du pied de page 4">
            <a:extLst>
              <a:ext uri="{FF2B5EF4-FFF2-40B4-BE49-F238E27FC236}">
                <a16:creationId xmlns:a16="http://schemas.microsoft.com/office/drawing/2014/main" id="{318F33BD-FB1B-4242-960B-A441C2EA3C59}"/>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A07A8000-4D19-4652-8F04-8CB77DD09366}"/>
              </a:ext>
            </a:extLst>
          </p:cNvPr>
          <p:cNvSpPr>
            <a:spLocks noGrp="1"/>
          </p:cNvSpPr>
          <p:nvPr>
            <p:ph type="sldNum" sz="quarter" idx="12"/>
          </p:nvPr>
        </p:nvSpPr>
        <p:spPr/>
        <p:txBody>
          <a:bodyPr/>
          <a:lstStyle/>
          <a:p>
            <a:fld id="{8C283176-C17C-43E1-862E-26F06C6D0497}" type="slidenum">
              <a:rPr lang="fr-FR" dirty="0" smtClean="0"/>
              <a:t>38</a:t>
            </a:fld>
            <a:endParaRPr lang="fr-FR" dirty="0"/>
          </a:p>
        </p:txBody>
      </p:sp>
    </p:spTree>
    <p:extLst>
      <p:ext uri="{BB962C8B-B14F-4D97-AF65-F5344CB8AC3E}">
        <p14:creationId xmlns:p14="http://schemas.microsoft.com/office/powerpoint/2010/main" val="2986420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CB19C44-B4BB-40D3-BA50-DA6621785125}"/>
              </a:ext>
            </a:extLst>
          </p:cNvPr>
          <p:cNvSpPr>
            <a:spLocks noGrp="1"/>
          </p:cNvSpPr>
          <p:nvPr>
            <p:ph idx="1"/>
          </p:nvPr>
        </p:nvSpPr>
        <p:spPr>
          <a:xfrm>
            <a:off x="793376" y="2918365"/>
            <a:ext cx="11020373" cy="867930"/>
          </a:xfr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wrap="square">
            <a:spAutoFit/>
          </a:bodyPr>
          <a:lstStyle/>
          <a:p>
            <a:pPr marL="0" indent="0" algn="ctr">
              <a:buClr>
                <a:schemeClr val="dk1"/>
              </a:buClr>
              <a:buSzPts val="2400"/>
              <a:buNone/>
            </a:pPr>
            <a:r>
              <a:rPr lang="fr-FR" i="1" dirty="0">
                <a:solidFill>
                  <a:srgbClr val="0070C0"/>
                </a:solidFill>
              </a:rPr>
              <a:t>Quelles règles morales vous paraissent universelles et/ou très solidement ancrées ?</a:t>
            </a:r>
          </a:p>
        </p:txBody>
      </p:sp>
      <p:sp>
        <p:nvSpPr>
          <p:cNvPr id="4" name="Titre 1">
            <a:extLst>
              <a:ext uri="{FF2B5EF4-FFF2-40B4-BE49-F238E27FC236}">
                <a16:creationId xmlns:a16="http://schemas.microsoft.com/office/drawing/2014/main" id="{C5895C92-DC29-458B-B08B-454B30DB3B44}"/>
              </a:ext>
            </a:extLst>
          </p:cNvPr>
          <p:cNvSpPr>
            <a:spLocks noGrp="1"/>
          </p:cNvSpPr>
          <p:nvPr>
            <p:ph type="title"/>
          </p:nvPr>
        </p:nvSpPr>
        <p:spPr>
          <a:xfrm>
            <a:off x="0" y="0"/>
            <a:ext cx="12192000" cy="1338606"/>
          </a:xfrm>
          <a:solidFill>
            <a:srgbClr val="0070C0"/>
          </a:solidFill>
        </p:spPr>
        <p:txBody>
          <a:bodyPr vert="horz" lIns="91440" tIns="45720" rIns="91440" bIns="45720" rtlCol="0" anchor="ctr">
            <a:normAutofit/>
          </a:bodyPr>
          <a:lstStyle/>
          <a:p>
            <a:pPr algn="ctr"/>
            <a:r>
              <a:rPr lang="fr-FR" b="1" dirty="0">
                <a:solidFill>
                  <a:schemeClr val="bg1"/>
                </a:solidFill>
              </a:rPr>
              <a:t>La règle morale et l'exception</a:t>
            </a:r>
          </a:p>
        </p:txBody>
      </p:sp>
      <p:sp>
        <p:nvSpPr>
          <p:cNvPr id="2" name="Espace réservé de la date 1">
            <a:extLst>
              <a:ext uri="{FF2B5EF4-FFF2-40B4-BE49-F238E27FC236}">
                <a16:creationId xmlns:a16="http://schemas.microsoft.com/office/drawing/2014/main" id="{745526DF-06CA-4E60-A186-48BB7CCDDAEF}"/>
              </a:ext>
            </a:extLst>
          </p:cNvPr>
          <p:cNvSpPr>
            <a:spLocks noGrp="1"/>
          </p:cNvSpPr>
          <p:nvPr>
            <p:ph type="dt" sz="half" idx="10"/>
          </p:nvPr>
        </p:nvSpPr>
        <p:spPr/>
        <p:txBody>
          <a:bodyPr/>
          <a:lstStyle/>
          <a:p>
            <a:fld id="{7195F991-3A1A-4F9A-84B6-F341FACF0FB1}" type="datetime1">
              <a:rPr lang="fr-FR" smtClean="0"/>
              <a:t>29/08/2024</a:t>
            </a:fld>
            <a:endParaRPr lang="fr-FR"/>
          </a:p>
        </p:txBody>
      </p:sp>
      <p:sp>
        <p:nvSpPr>
          <p:cNvPr id="5" name="Espace réservé du pied de page 4">
            <a:extLst>
              <a:ext uri="{FF2B5EF4-FFF2-40B4-BE49-F238E27FC236}">
                <a16:creationId xmlns:a16="http://schemas.microsoft.com/office/drawing/2014/main" id="{793CBC47-9C4A-4246-9EA2-3C9C371C1CE2}"/>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7" name="Ellipse 6">
            <a:extLst>
              <a:ext uri="{FF2B5EF4-FFF2-40B4-BE49-F238E27FC236}">
                <a16:creationId xmlns:a16="http://schemas.microsoft.com/office/drawing/2014/main" id="{07C14C00-8287-441D-8A1D-C047E8FBF836}"/>
              </a:ext>
            </a:extLst>
          </p:cNvPr>
          <p:cNvSpPr/>
          <p:nvPr/>
        </p:nvSpPr>
        <p:spPr>
          <a:xfrm>
            <a:off x="0" y="2799524"/>
            <a:ext cx="793376" cy="1013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
        <p:nvSpPr>
          <p:cNvPr id="8" name="Espace réservé du numéro de diapositive 7">
            <a:extLst>
              <a:ext uri="{FF2B5EF4-FFF2-40B4-BE49-F238E27FC236}">
                <a16:creationId xmlns:a16="http://schemas.microsoft.com/office/drawing/2014/main" id="{7411A9AF-C42F-46F5-A2E5-C12C955854E4}"/>
              </a:ext>
            </a:extLst>
          </p:cNvPr>
          <p:cNvSpPr>
            <a:spLocks noGrp="1"/>
          </p:cNvSpPr>
          <p:nvPr>
            <p:ph type="sldNum" sz="quarter" idx="12"/>
          </p:nvPr>
        </p:nvSpPr>
        <p:spPr/>
        <p:txBody>
          <a:bodyPr/>
          <a:lstStyle/>
          <a:p>
            <a:fld id="{457382CC-2CC8-4CC4-914C-7D2B527AC13B}" type="slidenum">
              <a:rPr lang="fr-FR" smtClean="0"/>
              <a:t>39</a:t>
            </a:fld>
            <a:endParaRPr lang="fr-FR"/>
          </a:p>
        </p:txBody>
      </p:sp>
    </p:spTree>
    <p:extLst>
      <p:ext uri="{BB962C8B-B14F-4D97-AF65-F5344CB8AC3E}">
        <p14:creationId xmlns:p14="http://schemas.microsoft.com/office/powerpoint/2010/main" val="587906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862445" y="1341634"/>
            <a:ext cx="10632869" cy="1521457"/>
          </a:xfrm>
        </p:spPr>
        <p:txBody>
          <a:bodyPr>
            <a:normAutofit/>
          </a:bodyPr>
          <a:lstStyle/>
          <a:p>
            <a:r>
              <a:rPr lang="fr-FR" sz="4400" spc="-240" dirty="0">
                <a:solidFill>
                  <a:schemeClr val="accent5">
                    <a:lumMod val="75000"/>
                  </a:schemeClr>
                </a:solidFill>
                <a:latin typeface="Gotham Medium" pitchFamily="50" charset="0"/>
                <a:cs typeface="Gotham Medium" pitchFamily="50" charset="0"/>
              </a:rPr>
              <a:t>Introduction à l’éthique et à la philosophie  morale</a:t>
            </a:r>
            <a:endParaRPr lang="fr-FR" sz="4400" dirty="0"/>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a:xfrm>
            <a:off x="1524000" y="2982838"/>
            <a:ext cx="9144000" cy="1655762"/>
          </a:xfrm>
        </p:spPr>
        <p:txBody>
          <a:bodyPr vert="horz" lIns="91440" tIns="45720" rIns="91440" bIns="45720" rtlCol="0" anchor="t">
            <a:normAutofit/>
          </a:bodyPr>
          <a:lstStyle/>
          <a:p>
            <a:r>
              <a:rPr lang="fr-FR" sz="3600"/>
              <a:t>Première séance : introduction,</a:t>
            </a:r>
          </a:p>
          <a:p>
            <a:r>
              <a:rPr lang="fr-FR" sz="3600"/>
              <a:t>Vers la position d'une problématique éthique</a:t>
            </a:r>
            <a:endParaRPr lang="fr-FR" sz="3600">
              <a:cs typeface="Calibri"/>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4" name="Espace réservé du pied de page 3">
            <a:extLst>
              <a:ext uri="{FF2B5EF4-FFF2-40B4-BE49-F238E27FC236}">
                <a16:creationId xmlns:a16="http://schemas.microsoft.com/office/drawing/2014/main" id="{F202ED28-B058-412A-A7EA-5F7FCF5AA1E1}"/>
              </a:ext>
            </a:extLst>
          </p:cNvPr>
          <p:cNvSpPr>
            <a:spLocks noGrp="1"/>
          </p:cNvSpPr>
          <p:nvPr>
            <p:ph type="ftr" sz="quarter" idx="11"/>
          </p:nvPr>
        </p:nvSpPr>
        <p:spPr/>
        <p:txBody>
          <a:bodyPr/>
          <a:lstStyle/>
          <a:p>
            <a:r>
              <a:rPr lang="fr-FR"/>
              <a:t>Pole Humanités Design Département des Relations Humaines</a:t>
            </a:r>
          </a:p>
        </p:txBody>
      </p:sp>
      <p:sp>
        <p:nvSpPr>
          <p:cNvPr id="5" name="Espace réservé du numéro de diapositive 4">
            <a:extLst>
              <a:ext uri="{FF2B5EF4-FFF2-40B4-BE49-F238E27FC236}">
                <a16:creationId xmlns:a16="http://schemas.microsoft.com/office/drawing/2014/main" id="{CA90C743-DAE5-4856-B9F5-6AB6E37DC55D}"/>
              </a:ext>
            </a:extLst>
          </p:cNvPr>
          <p:cNvSpPr>
            <a:spLocks noGrp="1"/>
          </p:cNvSpPr>
          <p:nvPr>
            <p:ph type="sldNum" sz="quarter" idx="12"/>
          </p:nvPr>
        </p:nvSpPr>
        <p:spPr/>
        <p:txBody>
          <a:bodyPr/>
          <a:lstStyle/>
          <a:p>
            <a:fld id="{788DAB52-6294-4F97-81DD-ABD852645FBC}" type="slidenum">
              <a:rPr lang="fr-FR" smtClean="0"/>
              <a:t>4</a:t>
            </a:fld>
            <a:endParaRPr lang="fr-FR"/>
          </a:p>
        </p:txBody>
      </p:sp>
    </p:spTree>
    <p:extLst>
      <p:ext uri="{BB962C8B-B14F-4D97-AF65-F5344CB8AC3E}">
        <p14:creationId xmlns:p14="http://schemas.microsoft.com/office/powerpoint/2010/main" val="62413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5526DF-06CA-4E60-A186-48BB7CCDDAEF}"/>
              </a:ext>
            </a:extLst>
          </p:cNvPr>
          <p:cNvSpPr>
            <a:spLocks noGrp="1"/>
          </p:cNvSpPr>
          <p:nvPr>
            <p:ph type="dt" sz="half" idx="10"/>
          </p:nvPr>
        </p:nvSpPr>
        <p:spPr/>
        <p:txBody>
          <a:bodyPr/>
          <a:lstStyle/>
          <a:p>
            <a:fld id="{B01D5290-4D12-4712-BF9C-5850E99DA934}" type="datetime1">
              <a:rPr lang="fr-FR" smtClean="0"/>
              <a:t>29/08/2024</a:t>
            </a:fld>
            <a:endParaRPr lang="fr-FR"/>
          </a:p>
        </p:txBody>
      </p:sp>
      <p:sp>
        <p:nvSpPr>
          <p:cNvPr id="5" name="Espace réservé du pied de page 4">
            <a:extLst>
              <a:ext uri="{FF2B5EF4-FFF2-40B4-BE49-F238E27FC236}">
                <a16:creationId xmlns:a16="http://schemas.microsoft.com/office/drawing/2014/main" id="{793CBC47-9C4A-4246-9EA2-3C9C371C1CE2}"/>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10" name="Espace réservé du contenu 9">
            <a:extLst>
              <a:ext uri="{FF2B5EF4-FFF2-40B4-BE49-F238E27FC236}">
                <a16:creationId xmlns:a16="http://schemas.microsoft.com/office/drawing/2014/main" id="{AD1EF3FD-6917-4B60-AD55-D140C4B86702}"/>
              </a:ext>
            </a:extLst>
          </p:cNvPr>
          <p:cNvSpPr>
            <a:spLocks noGrp="1"/>
          </p:cNvSpPr>
          <p:nvPr>
            <p:ph idx="1"/>
          </p:nvPr>
        </p:nvSpPr>
        <p:spPr>
          <a:xfrm>
            <a:off x="582706" y="879194"/>
            <a:ext cx="11026588" cy="2706035"/>
          </a:xfrm>
        </p:spPr>
        <p:txBody>
          <a:bodyPr>
            <a:normAutofit/>
          </a:bodyPr>
          <a:lstStyle/>
          <a:p>
            <a:r>
              <a:rPr lang="fr-FR" dirty="0"/>
              <a:t>Certains grands principes sont solidement ancrés dans notre culture. Leur légitimité peut être jugée forte, avec un consensus lui-même indéniable.</a:t>
            </a:r>
          </a:p>
          <a:p>
            <a:r>
              <a:rPr lang="fr-FR" dirty="0"/>
              <a:t>Par exemple, « </a:t>
            </a:r>
            <a:r>
              <a:rPr lang="fr-FR" b="1" dirty="0"/>
              <a:t>Tu ne tueras point »</a:t>
            </a:r>
            <a:r>
              <a:rPr lang="fr-FR" dirty="0"/>
              <a:t>, qu'on trouve dans le </a:t>
            </a:r>
            <a:r>
              <a:rPr lang="fr-FR" b="1" dirty="0"/>
              <a:t>Décalogue</a:t>
            </a:r>
            <a:r>
              <a:rPr lang="fr-FR" dirty="0"/>
              <a:t>, semble être un principe fondateur de notre culture.</a:t>
            </a:r>
            <a:endParaRPr lang="fr-FR" dirty="0">
              <a:cs typeface="Calibri"/>
            </a:endParaRPr>
          </a:p>
          <a:p>
            <a:endParaRPr lang="fr-FR" dirty="0"/>
          </a:p>
        </p:txBody>
      </p:sp>
      <p:sp>
        <p:nvSpPr>
          <p:cNvPr id="11" name="Espace réservé du contenu 2">
            <a:extLst>
              <a:ext uri="{FF2B5EF4-FFF2-40B4-BE49-F238E27FC236}">
                <a16:creationId xmlns:a16="http://schemas.microsoft.com/office/drawing/2014/main" id="{5E7187F0-3DF2-44FB-8777-C897B26A6B16}"/>
              </a:ext>
            </a:extLst>
          </p:cNvPr>
          <p:cNvSpPr txBox="1">
            <a:spLocks/>
          </p:cNvSpPr>
          <p:nvPr/>
        </p:nvSpPr>
        <p:spPr>
          <a:xfrm>
            <a:off x="838200" y="3561787"/>
            <a:ext cx="10789024" cy="996170"/>
          </a:xfrm>
          <a:prstGeom prst="rect">
            <a:avLst/>
          </a:prstGeo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dk1"/>
              </a:buClr>
              <a:buSzPts val="2400"/>
              <a:buFont typeface="Arial" panose="020B0604020202020204" pitchFamily="34" charset="0"/>
              <a:buNone/>
            </a:pPr>
            <a:r>
              <a:rPr lang="fr-FR" i="1" dirty="0">
                <a:solidFill>
                  <a:srgbClr val="0070C0"/>
                </a:solidFill>
              </a:rPr>
              <a:t>Quelles exceptions voyez-vous à ce principe moral ?</a:t>
            </a:r>
          </a:p>
          <a:p>
            <a:pPr marL="0" indent="0" algn="ctr">
              <a:buClr>
                <a:schemeClr val="dk1"/>
              </a:buClr>
              <a:buSzPts val="2400"/>
              <a:buFont typeface="Arial" panose="020B0604020202020204" pitchFamily="34" charset="0"/>
              <a:buNone/>
            </a:pPr>
            <a:r>
              <a:rPr lang="fr-FR" i="1" dirty="0">
                <a:solidFill>
                  <a:srgbClr val="0070C0"/>
                </a:solidFill>
              </a:rPr>
              <a:t>Ces exceptions vous paraissent-elles légitimes ? Illégitimes ? Lesquelles ?</a:t>
            </a:r>
          </a:p>
        </p:txBody>
      </p:sp>
      <p:sp>
        <p:nvSpPr>
          <p:cNvPr id="12" name="Ellipse 11">
            <a:extLst>
              <a:ext uri="{FF2B5EF4-FFF2-40B4-BE49-F238E27FC236}">
                <a16:creationId xmlns:a16="http://schemas.microsoft.com/office/drawing/2014/main" id="{F9BB6B78-03E7-40A4-A18A-1543DB68ECE0}"/>
              </a:ext>
            </a:extLst>
          </p:cNvPr>
          <p:cNvSpPr/>
          <p:nvPr/>
        </p:nvSpPr>
        <p:spPr>
          <a:xfrm>
            <a:off x="49306" y="3544292"/>
            <a:ext cx="793376" cy="1013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
        <p:nvSpPr>
          <p:cNvPr id="13" name="Espace réservé du numéro de diapositive 12">
            <a:extLst>
              <a:ext uri="{FF2B5EF4-FFF2-40B4-BE49-F238E27FC236}">
                <a16:creationId xmlns:a16="http://schemas.microsoft.com/office/drawing/2014/main" id="{503BE127-1646-4DE7-BE2E-D46002594456}"/>
              </a:ext>
            </a:extLst>
          </p:cNvPr>
          <p:cNvSpPr>
            <a:spLocks noGrp="1"/>
          </p:cNvSpPr>
          <p:nvPr>
            <p:ph type="sldNum" sz="quarter" idx="12"/>
          </p:nvPr>
        </p:nvSpPr>
        <p:spPr/>
        <p:txBody>
          <a:bodyPr/>
          <a:lstStyle/>
          <a:p>
            <a:fld id="{457382CC-2CC8-4CC4-914C-7D2B527AC13B}" type="slidenum">
              <a:rPr lang="fr-FR" smtClean="0"/>
              <a:t>40</a:t>
            </a:fld>
            <a:endParaRPr lang="fr-FR"/>
          </a:p>
        </p:txBody>
      </p:sp>
    </p:spTree>
    <p:extLst>
      <p:ext uri="{BB962C8B-B14F-4D97-AF65-F5344CB8AC3E}">
        <p14:creationId xmlns:p14="http://schemas.microsoft.com/office/powerpoint/2010/main" val="3642142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5526DF-06CA-4E60-A186-48BB7CCDDAEF}"/>
              </a:ext>
            </a:extLst>
          </p:cNvPr>
          <p:cNvSpPr>
            <a:spLocks noGrp="1"/>
          </p:cNvSpPr>
          <p:nvPr>
            <p:ph type="dt" sz="half" idx="10"/>
          </p:nvPr>
        </p:nvSpPr>
        <p:spPr/>
        <p:txBody>
          <a:bodyPr/>
          <a:lstStyle/>
          <a:p>
            <a:fld id="{92FC3287-D736-4333-BFF7-0395886B5304}" type="datetime1">
              <a:rPr lang="fr-FR" smtClean="0"/>
              <a:t>29/08/2024</a:t>
            </a:fld>
            <a:endParaRPr lang="fr-FR"/>
          </a:p>
        </p:txBody>
      </p:sp>
      <p:sp>
        <p:nvSpPr>
          <p:cNvPr id="5" name="Espace réservé du pied de page 4">
            <a:extLst>
              <a:ext uri="{FF2B5EF4-FFF2-40B4-BE49-F238E27FC236}">
                <a16:creationId xmlns:a16="http://schemas.microsoft.com/office/drawing/2014/main" id="{793CBC47-9C4A-4246-9EA2-3C9C371C1CE2}"/>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10" name="Espace réservé du contenu 9">
            <a:extLst>
              <a:ext uri="{FF2B5EF4-FFF2-40B4-BE49-F238E27FC236}">
                <a16:creationId xmlns:a16="http://schemas.microsoft.com/office/drawing/2014/main" id="{AD1EF3FD-6917-4B60-AD55-D140C4B86702}"/>
              </a:ext>
            </a:extLst>
          </p:cNvPr>
          <p:cNvSpPr>
            <a:spLocks noGrp="1"/>
          </p:cNvSpPr>
          <p:nvPr>
            <p:ph idx="1"/>
          </p:nvPr>
        </p:nvSpPr>
        <p:spPr>
          <a:xfrm>
            <a:off x="461682" y="859490"/>
            <a:ext cx="11268635" cy="5113059"/>
          </a:xfrm>
        </p:spPr>
        <p:txBody>
          <a:bodyPr>
            <a:normAutofit/>
          </a:bodyPr>
          <a:lstStyle/>
          <a:p>
            <a:r>
              <a:rPr lang="fr-FR" dirty="0"/>
              <a:t>Pourtant, les exceptions à cette « parole » existent, qu'on pense simplement à :</a:t>
            </a:r>
          </a:p>
          <a:p>
            <a:pPr lvl="1"/>
            <a:r>
              <a:rPr lang="fr-FR" sz="2800" dirty="0"/>
              <a:t>la </a:t>
            </a:r>
            <a:r>
              <a:rPr lang="fr-FR" sz="2800" b="1" dirty="0"/>
              <a:t>guerre</a:t>
            </a:r>
            <a:endParaRPr lang="fr-FR" sz="2800" dirty="0"/>
          </a:p>
          <a:p>
            <a:pPr lvl="1"/>
            <a:r>
              <a:rPr lang="fr-FR" sz="2800" dirty="0"/>
              <a:t>la </a:t>
            </a:r>
            <a:r>
              <a:rPr lang="fr-FR" sz="2800" b="1" dirty="0"/>
              <a:t>peine de mort</a:t>
            </a:r>
            <a:r>
              <a:rPr lang="fr-FR" sz="2800" dirty="0"/>
              <a:t>.</a:t>
            </a:r>
            <a:endParaRPr lang="fr-FR" sz="2800" dirty="0">
              <a:cs typeface="Calibri" panose="020F0502020204030204"/>
            </a:endParaRPr>
          </a:p>
          <a:p>
            <a:pPr lvl="1"/>
            <a:r>
              <a:rPr lang="fr-FR" sz="2800" dirty="0">
                <a:cs typeface="Calibri" panose="020F0502020204030204"/>
              </a:rPr>
              <a:t>la « </a:t>
            </a:r>
            <a:r>
              <a:rPr lang="fr-FR" sz="2800" b="1" dirty="0">
                <a:cs typeface="Calibri"/>
              </a:rPr>
              <a:t>légitime défense »</a:t>
            </a:r>
            <a:r>
              <a:rPr lang="fr-FR" sz="2800" dirty="0">
                <a:cs typeface="Calibri"/>
              </a:rPr>
              <a:t> </a:t>
            </a:r>
          </a:p>
          <a:p>
            <a:pPr lvl="1"/>
            <a:r>
              <a:rPr lang="fr-FR" sz="2800" dirty="0">
                <a:cs typeface="Calibri"/>
              </a:rPr>
              <a:t>l’</a:t>
            </a:r>
            <a:r>
              <a:rPr lang="fr-FR" sz="2800" b="1" dirty="0">
                <a:cs typeface="Calibri"/>
              </a:rPr>
              <a:t>euthanasie</a:t>
            </a:r>
            <a:endParaRPr lang="fr-FR" dirty="0"/>
          </a:p>
        </p:txBody>
      </p:sp>
      <p:sp>
        <p:nvSpPr>
          <p:cNvPr id="3" name="Espace réservé du numéro de diapositive 2">
            <a:extLst>
              <a:ext uri="{FF2B5EF4-FFF2-40B4-BE49-F238E27FC236}">
                <a16:creationId xmlns:a16="http://schemas.microsoft.com/office/drawing/2014/main" id="{9A2B0E31-CECD-4E8A-B0B6-7D086E375B56}"/>
              </a:ext>
            </a:extLst>
          </p:cNvPr>
          <p:cNvSpPr>
            <a:spLocks noGrp="1"/>
          </p:cNvSpPr>
          <p:nvPr>
            <p:ph type="sldNum" sz="quarter" idx="12"/>
          </p:nvPr>
        </p:nvSpPr>
        <p:spPr/>
        <p:txBody>
          <a:bodyPr/>
          <a:lstStyle/>
          <a:p>
            <a:fld id="{457382CC-2CC8-4CC4-914C-7D2B527AC13B}" type="slidenum">
              <a:rPr lang="fr-FR" smtClean="0"/>
              <a:t>41</a:t>
            </a:fld>
            <a:endParaRPr lang="fr-FR"/>
          </a:p>
        </p:txBody>
      </p:sp>
      <p:sp>
        <p:nvSpPr>
          <p:cNvPr id="4" name="Espace réservé du contenu 2">
            <a:extLst>
              <a:ext uri="{FF2B5EF4-FFF2-40B4-BE49-F238E27FC236}">
                <a16:creationId xmlns:a16="http://schemas.microsoft.com/office/drawing/2014/main" id="{C4976201-FD88-CFDB-F4AD-FA8D389F5E6D}"/>
              </a:ext>
            </a:extLst>
          </p:cNvPr>
          <p:cNvSpPr txBox="1">
            <a:spLocks/>
          </p:cNvSpPr>
          <p:nvPr/>
        </p:nvSpPr>
        <p:spPr>
          <a:xfrm>
            <a:off x="1255058" y="4185463"/>
            <a:ext cx="10477436" cy="867930"/>
          </a:xfrm>
          <a:prstGeom prst="rect">
            <a:avLst/>
          </a:prstGeo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dk1"/>
              </a:buClr>
              <a:buSzPts val="2400"/>
              <a:buFont typeface="Arial" panose="020B0604020202020204" pitchFamily="34" charset="0"/>
              <a:buNone/>
            </a:pPr>
            <a:r>
              <a:rPr lang="fr-FR" i="1" dirty="0">
                <a:solidFill>
                  <a:srgbClr val="0070C0"/>
                </a:solidFill>
              </a:rPr>
              <a:t>Que pensez-vous de ces exceptions à l’interdit de tuer ? Sont-elles équivalentes ? Pour quelles raisons ?</a:t>
            </a:r>
          </a:p>
        </p:txBody>
      </p:sp>
      <p:sp>
        <p:nvSpPr>
          <p:cNvPr id="6" name="Ellipse 5">
            <a:extLst>
              <a:ext uri="{FF2B5EF4-FFF2-40B4-BE49-F238E27FC236}">
                <a16:creationId xmlns:a16="http://schemas.microsoft.com/office/drawing/2014/main" id="{FF65BE8A-7198-1B06-E450-0C536DD4A955}"/>
              </a:ext>
            </a:extLst>
          </p:cNvPr>
          <p:cNvSpPr/>
          <p:nvPr/>
        </p:nvSpPr>
        <p:spPr>
          <a:xfrm>
            <a:off x="459505" y="4112595"/>
            <a:ext cx="793376" cy="1013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Tree>
    <p:extLst>
      <p:ext uri="{BB962C8B-B14F-4D97-AF65-F5344CB8AC3E}">
        <p14:creationId xmlns:p14="http://schemas.microsoft.com/office/powerpoint/2010/main" val="4162580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2758414-7294-4373-4703-8EB330BA49A5}"/>
              </a:ext>
            </a:extLst>
          </p:cNvPr>
          <p:cNvSpPr>
            <a:spLocks noGrp="1"/>
          </p:cNvSpPr>
          <p:nvPr>
            <p:ph idx="1"/>
          </p:nvPr>
        </p:nvSpPr>
        <p:spPr/>
        <p:txBody>
          <a:bodyPr/>
          <a:lstStyle/>
          <a:p>
            <a:r>
              <a:rPr lang="fr-FR" dirty="0"/>
              <a:t>On peut distinguer entre des</a:t>
            </a:r>
            <a:r>
              <a:rPr lang="fr-FR" b="1" dirty="0"/>
              <a:t> infractions immorales </a:t>
            </a:r>
            <a:r>
              <a:rPr lang="fr-FR" dirty="0"/>
              <a:t>à un interdit moralement juste. Ex : le « meurtre »</a:t>
            </a:r>
          </a:p>
          <a:p>
            <a:endParaRPr lang="fr-FR" b="1" dirty="0"/>
          </a:p>
          <a:p>
            <a:endParaRPr lang="fr-FR" b="1" dirty="0"/>
          </a:p>
          <a:p>
            <a:r>
              <a:rPr lang="fr-FR" dirty="0"/>
              <a:t>et des </a:t>
            </a:r>
            <a:r>
              <a:rPr lang="fr-FR" b="1" dirty="0"/>
              <a:t>exceptions qui reposent sur un autre principe </a:t>
            </a:r>
            <a:r>
              <a:rPr lang="fr-FR" dirty="0"/>
              <a:t>mis en balance. Ex : la « légitime défense »</a:t>
            </a:r>
          </a:p>
        </p:txBody>
      </p:sp>
      <p:sp>
        <p:nvSpPr>
          <p:cNvPr id="4" name="Espace réservé de la date 3">
            <a:extLst>
              <a:ext uri="{FF2B5EF4-FFF2-40B4-BE49-F238E27FC236}">
                <a16:creationId xmlns:a16="http://schemas.microsoft.com/office/drawing/2014/main" id="{087ECD1A-4C81-11A2-D5E3-0A486E485090}"/>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66D760BA-5237-85E7-2504-59CCE0F7B69E}"/>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D3198BFC-E83B-5749-B76F-6DB3476FB746}"/>
              </a:ext>
            </a:extLst>
          </p:cNvPr>
          <p:cNvSpPr>
            <a:spLocks noGrp="1"/>
          </p:cNvSpPr>
          <p:nvPr>
            <p:ph type="sldNum" sz="quarter" idx="12"/>
          </p:nvPr>
        </p:nvSpPr>
        <p:spPr/>
        <p:txBody>
          <a:bodyPr/>
          <a:lstStyle/>
          <a:p>
            <a:fld id="{457382CC-2CC8-4CC4-914C-7D2B527AC13B}" type="slidenum">
              <a:rPr lang="fr-FR" smtClean="0"/>
              <a:t>42</a:t>
            </a:fld>
            <a:endParaRPr lang="fr-FR"/>
          </a:p>
        </p:txBody>
      </p:sp>
      <p:sp>
        <p:nvSpPr>
          <p:cNvPr id="7" name="Non égal 6">
            <a:extLst>
              <a:ext uri="{FF2B5EF4-FFF2-40B4-BE49-F238E27FC236}">
                <a16:creationId xmlns:a16="http://schemas.microsoft.com/office/drawing/2014/main" id="{C3DF187B-887D-4E75-0A00-8955EF319A23}"/>
              </a:ext>
            </a:extLst>
          </p:cNvPr>
          <p:cNvSpPr/>
          <p:nvPr/>
        </p:nvSpPr>
        <p:spPr>
          <a:xfrm>
            <a:off x="4950823" y="2756263"/>
            <a:ext cx="1593668" cy="809897"/>
          </a:xfrm>
          <a:prstGeom prst="mathNot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4103716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53ECEC48-A77B-A7F8-DFA9-C07AA1B7C11F}"/>
              </a:ext>
            </a:extLst>
          </p:cNvPr>
          <p:cNvSpPr txBox="1">
            <a:spLocks/>
          </p:cNvSpPr>
          <p:nvPr/>
        </p:nvSpPr>
        <p:spPr>
          <a:xfrm>
            <a:off x="0" y="0"/>
            <a:ext cx="12192000" cy="6858000"/>
          </a:xfrm>
          <a:prstGeom prst="rect">
            <a:avLst/>
          </a:prstGeom>
          <a:solidFill>
            <a:schemeClr val="bg2"/>
          </a:solidFill>
          <a:ln>
            <a:solidFill>
              <a:schemeClr val="accent5">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2000" dirty="0"/>
          </a:p>
          <a:p>
            <a:endParaRPr lang="fr-FR" sz="2000" dirty="0"/>
          </a:p>
          <a:p>
            <a:endParaRPr lang="fr-FR" sz="2000" dirty="0"/>
          </a:p>
        </p:txBody>
      </p:sp>
      <p:sp>
        <p:nvSpPr>
          <p:cNvPr id="3" name="Espace réservé du contenu 2">
            <a:extLst>
              <a:ext uri="{FF2B5EF4-FFF2-40B4-BE49-F238E27FC236}">
                <a16:creationId xmlns:a16="http://schemas.microsoft.com/office/drawing/2014/main" id="{8F741669-863C-432C-B5A9-5F93A5FE3C43}"/>
              </a:ext>
            </a:extLst>
          </p:cNvPr>
          <p:cNvSpPr>
            <a:spLocks noGrp="1"/>
          </p:cNvSpPr>
          <p:nvPr>
            <p:ph idx="1"/>
          </p:nvPr>
        </p:nvSpPr>
        <p:spPr>
          <a:xfrm>
            <a:off x="694508" y="344379"/>
            <a:ext cx="10515600" cy="2297393"/>
          </a:xfrm>
        </p:spPr>
        <p:txBody>
          <a:bodyPr>
            <a:noAutofit/>
          </a:bodyPr>
          <a:lstStyle/>
          <a:p>
            <a:r>
              <a:rPr lang="fr-FR" dirty="0">
                <a:cs typeface="Calibri"/>
              </a:rPr>
              <a:t>Plus généralement, en philosophie morale et politique, le statut et la légitimité de la </a:t>
            </a:r>
            <a:r>
              <a:rPr lang="fr-FR" b="1" dirty="0">
                <a:cs typeface="Calibri"/>
              </a:rPr>
              <a:t>violence </a:t>
            </a:r>
            <a:r>
              <a:rPr lang="fr-FR" dirty="0">
                <a:cs typeface="Calibri"/>
              </a:rPr>
              <a:t>sont fortement débattus.</a:t>
            </a:r>
          </a:p>
          <a:p>
            <a:r>
              <a:rPr lang="fr-FR" dirty="0">
                <a:cs typeface="Calibri"/>
              </a:rPr>
              <a:t>A quelles conditions l'accepter ? Dans quelles limites ?</a:t>
            </a:r>
          </a:p>
          <a:p>
            <a:r>
              <a:rPr lang="fr-FR" dirty="0">
                <a:cs typeface="Calibri"/>
              </a:rPr>
              <a:t>C'est un des lieux importants de la réflexion dans ce domaine, notamment en lien avec la philosophie politique en </a:t>
            </a:r>
            <a:r>
              <a:rPr lang="fr-FR" b="1" dirty="0">
                <a:cs typeface="Calibri"/>
              </a:rPr>
              <a:t>démocratie</a:t>
            </a:r>
            <a:r>
              <a:rPr lang="fr-FR" dirty="0">
                <a:cs typeface="Calibri"/>
              </a:rPr>
              <a:t>.</a:t>
            </a:r>
          </a:p>
          <a:p>
            <a:endParaRPr lang="fr-FR" dirty="0"/>
          </a:p>
        </p:txBody>
      </p:sp>
      <p:sp>
        <p:nvSpPr>
          <p:cNvPr id="4" name="Espace réservé de la date 3">
            <a:extLst>
              <a:ext uri="{FF2B5EF4-FFF2-40B4-BE49-F238E27FC236}">
                <a16:creationId xmlns:a16="http://schemas.microsoft.com/office/drawing/2014/main" id="{6A616645-BD22-4D5B-B775-23083FD8E5DD}"/>
              </a:ext>
            </a:extLst>
          </p:cNvPr>
          <p:cNvSpPr>
            <a:spLocks noGrp="1"/>
          </p:cNvSpPr>
          <p:nvPr>
            <p:ph type="dt" sz="half" idx="10"/>
          </p:nvPr>
        </p:nvSpPr>
        <p:spPr/>
        <p:txBody>
          <a:bodyPr/>
          <a:lstStyle/>
          <a:p>
            <a:fld id="{BA0FAAA7-52C4-4F68-BD92-21F6961BC423}" type="datetime1">
              <a:rPr lang="fr-FR" smtClean="0"/>
              <a:t>29/08/2024</a:t>
            </a:fld>
            <a:endParaRPr lang="fr-FR"/>
          </a:p>
        </p:txBody>
      </p:sp>
      <p:sp>
        <p:nvSpPr>
          <p:cNvPr id="5" name="Espace réservé du pied de page 4">
            <a:extLst>
              <a:ext uri="{FF2B5EF4-FFF2-40B4-BE49-F238E27FC236}">
                <a16:creationId xmlns:a16="http://schemas.microsoft.com/office/drawing/2014/main" id="{555AB9D4-1833-4AFE-B3B7-C3464C102C0F}"/>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7" name="Espace réservé du numéro de diapositive 6">
            <a:extLst>
              <a:ext uri="{FF2B5EF4-FFF2-40B4-BE49-F238E27FC236}">
                <a16:creationId xmlns:a16="http://schemas.microsoft.com/office/drawing/2014/main" id="{58E70936-40EF-4CCB-99A1-718172DC31EF}"/>
              </a:ext>
            </a:extLst>
          </p:cNvPr>
          <p:cNvSpPr>
            <a:spLocks noGrp="1"/>
          </p:cNvSpPr>
          <p:nvPr>
            <p:ph type="sldNum" sz="quarter" idx="12"/>
          </p:nvPr>
        </p:nvSpPr>
        <p:spPr/>
        <p:txBody>
          <a:bodyPr/>
          <a:lstStyle/>
          <a:p>
            <a:fld id="{457382CC-2CC8-4CC4-914C-7D2B527AC13B}" type="slidenum">
              <a:rPr lang="fr-FR" smtClean="0"/>
              <a:t>43</a:t>
            </a:fld>
            <a:endParaRPr lang="fr-FR"/>
          </a:p>
        </p:txBody>
      </p:sp>
      <p:sp>
        <p:nvSpPr>
          <p:cNvPr id="2" name="Espace réservé du contenu 2">
            <a:extLst>
              <a:ext uri="{FF2B5EF4-FFF2-40B4-BE49-F238E27FC236}">
                <a16:creationId xmlns:a16="http://schemas.microsoft.com/office/drawing/2014/main" id="{E219D97C-5FC9-C6F5-5317-E23CFC8AE6E5}"/>
              </a:ext>
            </a:extLst>
          </p:cNvPr>
          <p:cNvSpPr txBox="1">
            <a:spLocks/>
          </p:cNvSpPr>
          <p:nvPr/>
        </p:nvSpPr>
        <p:spPr>
          <a:xfrm>
            <a:off x="219380" y="2641772"/>
            <a:ext cx="10990728" cy="30341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2800" dirty="0">
                <a:cs typeface="Calibri"/>
              </a:rPr>
              <a:t>A-t-on le droit d'user de violence, voire prendre le risque de tuer des innocents, pour </a:t>
            </a:r>
            <a:r>
              <a:rPr lang="fr-FR" sz="2800" b="1" dirty="0">
                <a:cs typeface="Calibri"/>
              </a:rPr>
              <a:t>sauver un nombre supérieur de vies humaines </a:t>
            </a:r>
            <a:r>
              <a:rPr lang="fr-FR" sz="2800" dirty="0">
                <a:cs typeface="Calibri"/>
              </a:rPr>
              <a:t>?</a:t>
            </a:r>
          </a:p>
          <a:p>
            <a:pPr lvl="1"/>
            <a:r>
              <a:rPr lang="fr-FR" sz="2800" dirty="0">
                <a:cs typeface="Calibri"/>
              </a:rPr>
              <a:t>A-t-on le droit d'user de violence </a:t>
            </a:r>
            <a:r>
              <a:rPr lang="fr-FR" sz="2800" b="1" dirty="0">
                <a:cs typeface="Calibri"/>
              </a:rPr>
              <a:t>à l'égard de ceux qui en usent eux-mêmes</a:t>
            </a:r>
            <a:r>
              <a:rPr lang="fr-FR" sz="2800" dirty="0">
                <a:cs typeface="Calibri"/>
              </a:rPr>
              <a:t> ?</a:t>
            </a:r>
          </a:p>
          <a:p>
            <a:pPr lvl="1"/>
            <a:r>
              <a:rPr lang="fr-FR" sz="2800" dirty="0">
                <a:cs typeface="Calibri"/>
              </a:rPr>
              <a:t>A quel moment la juste cause risque-t-elle de tomber dans la </a:t>
            </a:r>
            <a:r>
              <a:rPr lang="fr-FR" sz="2800" b="1" dirty="0">
                <a:cs typeface="Calibri"/>
              </a:rPr>
              <a:t>Terreur</a:t>
            </a:r>
            <a:r>
              <a:rPr lang="fr-FR" sz="2800" dirty="0">
                <a:cs typeface="Calibri"/>
              </a:rPr>
              <a:t> (exemple de la Révolution française, de la terreur politique en général, de l'usage de la torture par les démocraties, etc.) ?</a:t>
            </a:r>
          </a:p>
          <a:p>
            <a:pPr marL="457200" lvl="1" indent="0">
              <a:buFont typeface="Arial" panose="020B0604020202020204" pitchFamily="34" charset="0"/>
              <a:buNone/>
            </a:pPr>
            <a:endParaRPr lang="fr-FR" sz="2800" dirty="0">
              <a:cs typeface="Calibri"/>
            </a:endParaRPr>
          </a:p>
          <a:p>
            <a:endParaRPr lang="fr-FR" dirty="0"/>
          </a:p>
        </p:txBody>
      </p:sp>
      <p:pic>
        <p:nvPicPr>
          <p:cNvPr id="8" name="Image 7">
            <a:extLst>
              <a:ext uri="{FF2B5EF4-FFF2-40B4-BE49-F238E27FC236}">
                <a16:creationId xmlns:a16="http://schemas.microsoft.com/office/drawing/2014/main" id="{0CD831ED-5ABF-1C9F-40F1-6431958AD9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5400000">
            <a:off x="0" y="0"/>
            <a:ext cx="879581" cy="879581"/>
          </a:xfrm>
          <a:prstGeom prst="rect">
            <a:avLst/>
          </a:prstGeom>
        </p:spPr>
      </p:pic>
    </p:spTree>
    <p:extLst>
      <p:ext uri="{BB962C8B-B14F-4D97-AF65-F5344CB8AC3E}">
        <p14:creationId xmlns:p14="http://schemas.microsoft.com/office/powerpoint/2010/main" val="2331010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75D453-5244-472A-81B5-3552A4157121}"/>
              </a:ext>
            </a:extLst>
          </p:cNvPr>
          <p:cNvSpPr/>
          <p:nvPr/>
        </p:nvSpPr>
        <p:spPr>
          <a:xfrm>
            <a:off x="0" y="0"/>
            <a:ext cx="12192000" cy="6858000"/>
          </a:xfrm>
          <a:prstGeom prst="rect">
            <a:avLst/>
          </a:prstGeom>
          <a:solidFill>
            <a:schemeClr val="accent1">
              <a:lumMod val="20000"/>
              <a:lumOff val="80000"/>
            </a:schemeClr>
          </a:solid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77327C24-5DB9-4DF2-99A5-4368F23ED8AC}"/>
              </a:ext>
            </a:extLst>
          </p:cNvPr>
          <p:cNvSpPr>
            <a:spLocks noGrp="1"/>
          </p:cNvSpPr>
          <p:nvPr>
            <p:ph idx="1"/>
          </p:nvPr>
        </p:nvSpPr>
        <p:spPr>
          <a:xfrm>
            <a:off x="0" y="744139"/>
            <a:ext cx="12192000" cy="4636753"/>
          </a:xfrm>
          <a:noFill/>
        </p:spPr>
        <p:txBody>
          <a:bodyPr vert="horz" lIns="91440" tIns="45720" rIns="91440" bIns="45720" rtlCol="0" anchor="t">
            <a:normAutofit/>
          </a:bodyPr>
          <a:lstStyle/>
          <a:p>
            <a:pPr marL="457200" lvl="1" indent="0">
              <a:lnSpc>
                <a:spcPct val="80000"/>
              </a:lnSpc>
              <a:buNone/>
            </a:pPr>
            <a:endParaRPr lang="fr-FR" sz="2800" dirty="0">
              <a:cs typeface="Calibri" panose="020F0502020204030204"/>
            </a:endParaRPr>
          </a:p>
          <a:p>
            <a:pPr marL="457200" lvl="1" indent="0" algn="ctr">
              <a:lnSpc>
                <a:spcPct val="80000"/>
              </a:lnSpc>
              <a:buNone/>
            </a:pPr>
            <a:r>
              <a:rPr lang="fr-FR" sz="2800" b="1" dirty="0">
                <a:cs typeface="Calibri" panose="020F0502020204030204"/>
              </a:rPr>
              <a:t>Dans </a:t>
            </a:r>
            <a:r>
              <a:rPr lang="fr-FR" sz="2800" b="1" i="1" dirty="0">
                <a:cs typeface="Calibri" panose="020F0502020204030204"/>
              </a:rPr>
              <a:t>Crime et Châtiment</a:t>
            </a:r>
            <a:r>
              <a:rPr lang="fr-FR" sz="2800" b="1" dirty="0">
                <a:cs typeface="Calibri" panose="020F0502020204030204"/>
              </a:rPr>
              <a:t> de </a:t>
            </a:r>
            <a:r>
              <a:rPr lang="fr-FR" sz="2800" b="1" cap="small" dirty="0">
                <a:cs typeface="Calibri" panose="020F0502020204030204"/>
              </a:rPr>
              <a:t>Dostoïevski</a:t>
            </a:r>
            <a:r>
              <a:rPr lang="fr-FR" sz="2800" b="1" dirty="0">
                <a:cs typeface="Calibri" panose="020F0502020204030204"/>
              </a:rPr>
              <a:t>,</a:t>
            </a:r>
          </a:p>
          <a:p>
            <a:pPr marL="457200" lvl="1" indent="0">
              <a:lnSpc>
                <a:spcPct val="80000"/>
              </a:lnSpc>
              <a:buNone/>
            </a:pPr>
            <a:r>
              <a:rPr lang="fr-FR" sz="2800" dirty="0">
                <a:cs typeface="Calibri" panose="020F0502020204030204"/>
              </a:rPr>
              <a:t>le juge d'instruction </a:t>
            </a:r>
            <a:r>
              <a:rPr lang="fr-FR" sz="2800" dirty="0" err="1">
                <a:cs typeface="Calibri" panose="020F0502020204030204"/>
              </a:rPr>
              <a:t>Porphiri</a:t>
            </a:r>
            <a:r>
              <a:rPr lang="fr-FR" sz="2800" dirty="0">
                <a:cs typeface="Calibri" panose="020F0502020204030204"/>
              </a:rPr>
              <a:t> </a:t>
            </a:r>
            <a:r>
              <a:rPr lang="fr-FR" sz="2800" dirty="0" err="1">
                <a:cs typeface="Calibri" panose="020F0502020204030204"/>
              </a:rPr>
              <a:t>Petrovicth</a:t>
            </a:r>
            <a:r>
              <a:rPr lang="fr-FR" sz="2800" dirty="0">
                <a:cs typeface="Calibri" panose="020F0502020204030204"/>
              </a:rPr>
              <a:t> s'adressant à </a:t>
            </a:r>
            <a:r>
              <a:rPr lang="fr-FR" sz="2800" dirty="0" err="1">
                <a:cs typeface="Calibri" panose="020F0502020204030204"/>
              </a:rPr>
              <a:t>Raskolnikov</a:t>
            </a:r>
            <a:r>
              <a:rPr lang="fr-FR" sz="2800" dirty="0">
                <a:cs typeface="Calibri" panose="020F0502020204030204"/>
              </a:rPr>
              <a:t> </a:t>
            </a:r>
            <a:r>
              <a:rPr lang="fr-FR" sz="2800" dirty="0">
                <a:solidFill>
                  <a:srgbClr val="000000"/>
                </a:solidFill>
                <a:cs typeface="Calibri" panose="020F0502020204030204"/>
              </a:rPr>
              <a:t>(</a:t>
            </a:r>
            <a:r>
              <a:rPr lang="fr-FR" sz="2800" dirty="0">
                <a:cs typeface="Calibri" panose="020F0502020204030204"/>
              </a:rPr>
              <a:t>cité par Frédérique </a:t>
            </a:r>
            <a:r>
              <a:rPr lang="fr-FR" sz="2800" dirty="0" err="1">
                <a:cs typeface="Calibri" panose="020F0502020204030204"/>
              </a:rPr>
              <a:t>Leichter</a:t>
            </a:r>
            <a:r>
              <a:rPr lang="fr-FR" sz="2800" dirty="0">
                <a:cs typeface="Calibri" panose="020F0502020204030204"/>
              </a:rPr>
              <a:t>-Flack dans </a:t>
            </a:r>
            <a:r>
              <a:rPr lang="fr-FR" sz="2800" i="1" dirty="0">
                <a:cs typeface="Calibri" panose="020F0502020204030204"/>
              </a:rPr>
              <a:t>Le laboratoire des cas de conscience</a:t>
            </a:r>
            <a:r>
              <a:rPr lang="fr-FR" sz="2800" dirty="0">
                <a:cs typeface="Calibri" panose="020F0502020204030204"/>
              </a:rPr>
              <a:t>, Paris, Alma, 2012, p. 13) :</a:t>
            </a:r>
          </a:p>
          <a:p>
            <a:pPr marL="457200" lvl="1" indent="0">
              <a:lnSpc>
                <a:spcPct val="80000"/>
              </a:lnSpc>
              <a:buNone/>
            </a:pPr>
            <a:endParaRPr lang="fr-FR" sz="2800" i="1" dirty="0">
              <a:cs typeface="Calibri" panose="020F0502020204030204"/>
            </a:endParaRPr>
          </a:p>
          <a:p>
            <a:pPr marL="457200" lvl="1" indent="0">
              <a:lnSpc>
                <a:spcPct val="80000"/>
              </a:lnSpc>
              <a:buNone/>
            </a:pPr>
            <a:r>
              <a:rPr lang="fr-FR" sz="2800" dirty="0">
                <a:solidFill>
                  <a:srgbClr val="0070C0"/>
                </a:solidFill>
                <a:cs typeface="Calibri" panose="020F0502020204030204"/>
              </a:rPr>
              <a:t>"[L]e cas général, n'est-ce pas, celui pour lequel elles sont conçues, toutes les formes, toutes les lois juridiques, celui pour lequel elles sont calculées et mises dans les livres, eh bien, il n'existe pas du tout, pour cette simple raison, déjà, que toute chose, </a:t>
            </a:r>
            <a:r>
              <a:rPr lang="fr-FR" sz="2800" b="1" dirty="0">
                <a:solidFill>
                  <a:srgbClr val="0070C0"/>
                </a:solidFill>
                <a:cs typeface="Calibri" panose="020F0502020204030204"/>
              </a:rPr>
              <a:t>tout crime, par exemple, à partir du moment où il arrive dans la réalité, il devient tout de suite un cas totalement particulier</a:t>
            </a:r>
            <a:r>
              <a:rPr lang="fr-FR" sz="2800" dirty="0">
                <a:solidFill>
                  <a:srgbClr val="0070C0"/>
                </a:solidFill>
                <a:cs typeface="Calibri" panose="020F0502020204030204"/>
              </a:rPr>
              <a:t>" </a:t>
            </a:r>
            <a:endParaRPr lang="fr-FR" sz="2800" dirty="0">
              <a:cs typeface="Calibri" panose="020F0502020204030204"/>
            </a:endParaRPr>
          </a:p>
        </p:txBody>
      </p:sp>
      <p:sp>
        <p:nvSpPr>
          <p:cNvPr id="2" name="Espace réservé de la date 1">
            <a:extLst>
              <a:ext uri="{FF2B5EF4-FFF2-40B4-BE49-F238E27FC236}">
                <a16:creationId xmlns:a16="http://schemas.microsoft.com/office/drawing/2014/main" id="{13C92978-19F7-48BE-9728-0B078B85AE71}"/>
              </a:ext>
            </a:extLst>
          </p:cNvPr>
          <p:cNvSpPr>
            <a:spLocks noGrp="1"/>
          </p:cNvSpPr>
          <p:nvPr>
            <p:ph type="dt" sz="half" idx="10"/>
          </p:nvPr>
        </p:nvSpPr>
        <p:spPr/>
        <p:txBody>
          <a:bodyPr/>
          <a:lstStyle/>
          <a:p>
            <a:fld id="{37360301-CF46-450E-904E-F38BD87E672C}" type="datetime1">
              <a:rPr lang="fr-FR" smtClean="0"/>
              <a:t>29/08/2024</a:t>
            </a:fld>
            <a:endParaRPr lang="fr-FR"/>
          </a:p>
        </p:txBody>
      </p:sp>
      <p:sp>
        <p:nvSpPr>
          <p:cNvPr id="4" name="Espace réservé du pied de page 3">
            <a:extLst>
              <a:ext uri="{FF2B5EF4-FFF2-40B4-BE49-F238E27FC236}">
                <a16:creationId xmlns:a16="http://schemas.microsoft.com/office/drawing/2014/main" id="{6FAF3F9F-5147-4F30-9818-521689D73BF1}"/>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pic>
        <p:nvPicPr>
          <p:cNvPr id="7" name="Image 6">
            <a:extLst>
              <a:ext uri="{FF2B5EF4-FFF2-40B4-BE49-F238E27FC236}">
                <a16:creationId xmlns:a16="http://schemas.microsoft.com/office/drawing/2014/main" id="{096B8132-4C12-494C-81AF-39D25D455E7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8000" y1="22000" x2="80889" y2="20667"/>
                        <a14:foregroundMark x1="25556" y1="25778" x2="20444" y2="25778"/>
                      </a14:backgroundRemoval>
                    </a14:imgEffect>
                  </a14:imgLayer>
                </a14:imgProps>
              </a:ext>
            </a:extLst>
          </a:blip>
          <a:stretch>
            <a:fillRect/>
          </a:stretch>
        </p:blipFill>
        <p:spPr>
          <a:xfrm>
            <a:off x="146172" y="-162413"/>
            <a:ext cx="1384056" cy="1384056"/>
          </a:xfrm>
          <a:prstGeom prst="rect">
            <a:avLst/>
          </a:prstGeom>
        </p:spPr>
      </p:pic>
      <p:sp>
        <p:nvSpPr>
          <p:cNvPr id="8" name="Espace réservé du numéro de diapositive 7">
            <a:extLst>
              <a:ext uri="{FF2B5EF4-FFF2-40B4-BE49-F238E27FC236}">
                <a16:creationId xmlns:a16="http://schemas.microsoft.com/office/drawing/2014/main" id="{46760837-3466-4FF1-9E73-E80C84E6973B}"/>
              </a:ext>
            </a:extLst>
          </p:cNvPr>
          <p:cNvSpPr>
            <a:spLocks noGrp="1"/>
          </p:cNvSpPr>
          <p:nvPr>
            <p:ph type="sldNum" sz="quarter" idx="12"/>
          </p:nvPr>
        </p:nvSpPr>
        <p:spPr/>
        <p:txBody>
          <a:bodyPr/>
          <a:lstStyle/>
          <a:p>
            <a:fld id="{457382CC-2CC8-4CC4-914C-7D2B527AC13B}" type="slidenum">
              <a:rPr lang="fr-FR" smtClean="0"/>
              <a:t>44</a:t>
            </a:fld>
            <a:endParaRPr lang="fr-FR"/>
          </a:p>
        </p:txBody>
      </p:sp>
    </p:spTree>
    <p:extLst>
      <p:ext uri="{BB962C8B-B14F-4D97-AF65-F5344CB8AC3E}">
        <p14:creationId xmlns:p14="http://schemas.microsoft.com/office/powerpoint/2010/main" val="2915757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362270-9BAA-C66D-BFB1-E7331AE227B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9578C6E-45D6-CC76-6F5E-588BB2A8B610}"/>
              </a:ext>
            </a:extLst>
          </p:cNvPr>
          <p:cNvSpPr>
            <a:spLocks noGrp="1"/>
          </p:cNvSpPr>
          <p:nvPr>
            <p:ph idx="1"/>
          </p:nvPr>
        </p:nvSpPr>
        <p:spPr/>
        <p:txBody>
          <a:bodyPr/>
          <a:lstStyle/>
          <a:p>
            <a:endParaRPr lang="fr-FR"/>
          </a:p>
        </p:txBody>
      </p:sp>
      <p:sp>
        <p:nvSpPr>
          <p:cNvPr id="4" name="Espace réservé de la date 3">
            <a:extLst>
              <a:ext uri="{FF2B5EF4-FFF2-40B4-BE49-F238E27FC236}">
                <a16:creationId xmlns:a16="http://schemas.microsoft.com/office/drawing/2014/main" id="{CD83E65C-8125-67E0-F46A-F03468C52A6C}"/>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67D7E536-9C06-1BDB-108C-9F4C98244E6A}"/>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0931B2A5-2C8B-3FAA-8685-21F81645E953}"/>
              </a:ext>
            </a:extLst>
          </p:cNvPr>
          <p:cNvSpPr>
            <a:spLocks noGrp="1"/>
          </p:cNvSpPr>
          <p:nvPr>
            <p:ph type="sldNum" sz="quarter" idx="12"/>
          </p:nvPr>
        </p:nvSpPr>
        <p:spPr/>
        <p:txBody>
          <a:bodyPr/>
          <a:lstStyle/>
          <a:p>
            <a:fld id="{457382CC-2CC8-4CC4-914C-7D2B527AC13B}" type="slidenum">
              <a:rPr lang="fr-FR" smtClean="0"/>
              <a:t>45</a:t>
            </a:fld>
            <a:endParaRPr lang="fr-FR"/>
          </a:p>
        </p:txBody>
      </p:sp>
      <p:sp>
        <p:nvSpPr>
          <p:cNvPr id="7" name="Espace réservé du contenu 2">
            <a:extLst>
              <a:ext uri="{FF2B5EF4-FFF2-40B4-BE49-F238E27FC236}">
                <a16:creationId xmlns:a16="http://schemas.microsoft.com/office/drawing/2014/main" id="{01D4A25A-A8EA-AC82-6FE0-E47FA2C8525D}"/>
              </a:ext>
            </a:extLst>
          </p:cNvPr>
          <p:cNvSpPr txBox="1">
            <a:spLocks/>
          </p:cNvSpPr>
          <p:nvPr/>
        </p:nvSpPr>
        <p:spPr>
          <a:xfrm>
            <a:off x="838200" y="2879177"/>
            <a:ext cx="10477436" cy="867930"/>
          </a:xfrm>
          <a:prstGeom prst="rect">
            <a:avLst/>
          </a:prstGeo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dk1"/>
              </a:buClr>
              <a:buSzPts val="2400"/>
              <a:buFont typeface="Arial" panose="020B0604020202020204" pitchFamily="34" charset="0"/>
              <a:buNone/>
            </a:pPr>
            <a:r>
              <a:rPr lang="fr-FR" i="1" dirty="0">
                <a:solidFill>
                  <a:srgbClr val="0070C0"/>
                </a:solidFill>
              </a:rPr>
              <a:t>Quelle part de vérité comporte ce passage de </a:t>
            </a:r>
            <a:r>
              <a:rPr lang="fr-FR" dirty="0">
                <a:solidFill>
                  <a:srgbClr val="0070C0"/>
                </a:solidFill>
              </a:rPr>
              <a:t>Crime et Châtiment </a:t>
            </a:r>
            <a:r>
              <a:rPr lang="fr-FR" i="1" dirty="0">
                <a:solidFill>
                  <a:srgbClr val="0070C0"/>
                </a:solidFill>
              </a:rPr>
              <a:t>? Quelle objection peut-on lui opposer ?</a:t>
            </a:r>
          </a:p>
        </p:txBody>
      </p:sp>
      <p:sp>
        <p:nvSpPr>
          <p:cNvPr id="8" name="Ellipse 7">
            <a:extLst>
              <a:ext uri="{FF2B5EF4-FFF2-40B4-BE49-F238E27FC236}">
                <a16:creationId xmlns:a16="http://schemas.microsoft.com/office/drawing/2014/main" id="{955574E3-DA6C-0ECB-AB90-5BC502192EB1}"/>
              </a:ext>
            </a:extLst>
          </p:cNvPr>
          <p:cNvSpPr/>
          <p:nvPr/>
        </p:nvSpPr>
        <p:spPr>
          <a:xfrm>
            <a:off x="42647" y="2806309"/>
            <a:ext cx="793376" cy="1013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Tree>
    <p:extLst>
      <p:ext uri="{BB962C8B-B14F-4D97-AF65-F5344CB8AC3E}">
        <p14:creationId xmlns:p14="http://schemas.microsoft.com/office/powerpoint/2010/main" val="2285192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6E93A0-DF09-317F-EC22-F39380F35EE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80FACEA-86B1-0DE6-6496-7A05C9A9EE0F}"/>
              </a:ext>
            </a:extLst>
          </p:cNvPr>
          <p:cNvSpPr>
            <a:spLocks noGrp="1"/>
          </p:cNvSpPr>
          <p:nvPr>
            <p:ph idx="1"/>
          </p:nvPr>
        </p:nvSpPr>
        <p:spPr/>
        <p:txBody>
          <a:bodyPr/>
          <a:lstStyle/>
          <a:p>
            <a:r>
              <a:rPr lang="fr-FR" dirty="0"/>
              <a:t>Parmi les autres normes morales qui paraissent à peu près universelles, on remarque également « </a:t>
            </a:r>
            <a:r>
              <a:rPr lang="fr-FR" b="1" dirty="0"/>
              <a:t>l’interdit de l’inceste </a:t>
            </a:r>
            <a:r>
              <a:rPr lang="fr-FR" dirty="0"/>
              <a:t>»</a:t>
            </a:r>
          </a:p>
          <a:p>
            <a:endParaRPr lang="fr-FR" dirty="0"/>
          </a:p>
          <a:p>
            <a:pPr marL="0" indent="0">
              <a:buNone/>
            </a:pPr>
            <a:r>
              <a:rPr lang="fr-FR" altLang="fr-FR" b="1" dirty="0">
                <a:ea typeface="Calibri" panose="020F0502020204030204" pitchFamily="34" charset="0"/>
                <a:cs typeface="Times New Roman" panose="02020603050405020304" pitchFamily="18" charset="0"/>
                <a:sym typeface="Wingdings" panose="05000000000000000000" pitchFamily="2" charset="2"/>
              </a:rPr>
              <a:t> </a:t>
            </a:r>
            <a:r>
              <a:rPr lang="fr-FR" altLang="fr-FR" b="1" dirty="0">
                <a:ea typeface="Calibri" panose="020F0502020204030204" pitchFamily="34" charset="0"/>
                <a:cs typeface="Times New Roman" panose="02020603050405020304" pitchFamily="18" charset="0"/>
              </a:rPr>
              <a:t>L’anthropologue Claude Lévi-Strauss a </a:t>
            </a:r>
            <a:r>
              <a:rPr lang="fr-FR" altLang="fr-FR" b="1" dirty="0" err="1">
                <a:ea typeface="Calibri" panose="020F0502020204030204" pitchFamily="34" charset="0"/>
                <a:cs typeface="Times New Roman" panose="02020603050405020304" pitchFamily="18" charset="0"/>
              </a:rPr>
              <a:t>a</a:t>
            </a:r>
            <a:r>
              <a:rPr lang="fr-FR" altLang="fr-FR" b="1" dirty="0">
                <a:ea typeface="Calibri" panose="020F0502020204030204" pitchFamily="34" charset="0"/>
                <a:cs typeface="Times New Roman" panose="02020603050405020304" pitchFamily="18" charset="0"/>
              </a:rPr>
              <a:t> cherché à rendre compte de l’universalité de « l’interdit de l’inceste » en en faisant un pivot entre « nature » et « culture ».</a:t>
            </a:r>
          </a:p>
          <a:p>
            <a:endParaRPr lang="fr-FR" dirty="0"/>
          </a:p>
        </p:txBody>
      </p:sp>
      <p:sp>
        <p:nvSpPr>
          <p:cNvPr id="4" name="Espace réservé de la date 3">
            <a:extLst>
              <a:ext uri="{FF2B5EF4-FFF2-40B4-BE49-F238E27FC236}">
                <a16:creationId xmlns:a16="http://schemas.microsoft.com/office/drawing/2014/main" id="{D891A8E7-17DA-A783-6F5B-EE42DA1D3FF4}"/>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625B55FF-71F1-25DE-304B-47631A21C656}"/>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339DE6D3-3D22-148D-501A-D734548577FD}"/>
              </a:ext>
            </a:extLst>
          </p:cNvPr>
          <p:cNvSpPr>
            <a:spLocks noGrp="1"/>
          </p:cNvSpPr>
          <p:nvPr>
            <p:ph type="sldNum" sz="quarter" idx="12"/>
          </p:nvPr>
        </p:nvSpPr>
        <p:spPr/>
        <p:txBody>
          <a:bodyPr/>
          <a:lstStyle/>
          <a:p>
            <a:fld id="{457382CC-2CC8-4CC4-914C-7D2B527AC13B}" type="slidenum">
              <a:rPr lang="fr-FR" smtClean="0"/>
              <a:t>46</a:t>
            </a:fld>
            <a:endParaRPr lang="fr-FR"/>
          </a:p>
        </p:txBody>
      </p:sp>
    </p:spTree>
    <p:extLst>
      <p:ext uri="{BB962C8B-B14F-4D97-AF65-F5344CB8AC3E}">
        <p14:creationId xmlns:p14="http://schemas.microsoft.com/office/powerpoint/2010/main" val="3430594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8BF3D9A-9D18-4FDA-BB05-8C7E58D2918A}"/>
              </a:ext>
            </a:extLst>
          </p:cNvPr>
          <p:cNvSpPr>
            <a:spLocks noGrp="1"/>
          </p:cNvSpPr>
          <p:nvPr>
            <p:ph type="dt" sz="half" idx="10"/>
          </p:nvPr>
        </p:nvSpPr>
        <p:spPr/>
        <p:txBody>
          <a:bodyPr/>
          <a:lstStyle/>
          <a:p>
            <a:fld id="{56414BA6-76C1-454B-AB1C-95D1C52048BF}" type="datetime1">
              <a:rPr lang="fr-FR" smtClean="0"/>
              <a:t>29/08/2024</a:t>
            </a:fld>
            <a:endParaRPr lang="fr-FR"/>
          </a:p>
        </p:txBody>
      </p:sp>
      <p:sp>
        <p:nvSpPr>
          <p:cNvPr id="5" name="Espace réservé du pied de page 4">
            <a:extLst>
              <a:ext uri="{FF2B5EF4-FFF2-40B4-BE49-F238E27FC236}">
                <a16:creationId xmlns:a16="http://schemas.microsoft.com/office/drawing/2014/main" id="{C09CF87E-17B4-414C-9C67-14B053E725C3}"/>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8" name="Espace réservé du contenu 2">
            <a:extLst>
              <a:ext uri="{FF2B5EF4-FFF2-40B4-BE49-F238E27FC236}">
                <a16:creationId xmlns:a16="http://schemas.microsoft.com/office/drawing/2014/main" id="{D530A326-6D4B-4C77-84D8-EB95504B856F}"/>
              </a:ext>
            </a:extLst>
          </p:cNvPr>
          <p:cNvSpPr txBox="1">
            <a:spLocks/>
          </p:cNvSpPr>
          <p:nvPr/>
        </p:nvSpPr>
        <p:spPr>
          <a:xfrm>
            <a:off x="528210" y="1075765"/>
            <a:ext cx="10686637" cy="3403139"/>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ltLang="fr-FR" dirty="0">
              <a:ea typeface="Calibri" panose="020F0502020204030204" pitchFamily="34" charset="0"/>
              <a:cs typeface="Times New Roman" panose="02020603050405020304" pitchFamily="18" charset="0"/>
            </a:endParaRPr>
          </a:p>
          <a:p>
            <a:r>
              <a:rPr lang="fr-FR" altLang="fr-FR" dirty="0">
                <a:ea typeface="Calibri" panose="020F0502020204030204" pitchFamily="34" charset="0"/>
                <a:cs typeface="Times New Roman" panose="02020603050405020304" pitchFamily="18" charset="0"/>
              </a:rPr>
              <a:t>Selon </a:t>
            </a:r>
            <a:r>
              <a:rPr lang="fr-FR" altLang="fr-FR" b="1" cap="small" dirty="0"/>
              <a:t>Claude</a:t>
            </a:r>
            <a:r>
              <a:rPr lang="fr-FR" altLang="fr-FR" dirty="0">
                <a:ea typeface="Calibri" panose="020F0502020204030204" pitchFamily="34" charset="0"/>
                <a:cs typeface="Times New Roman" panose="02020603050405020304" pitchFamily="18" charset="0"/>
              </a:rPr>
              <a:t> </a:t>
            </a:r>
            <a:r>
              <a:rPr lang="fr-FR" altLang="fr-FR" b="1" cap="small" dirty="0"/>
              <a:t>Lévi-Strauss </a:t>
            </a:r>
            <a:r>
              <a:rPr lang="fr-FR" altLang="fr-FR" cap="small" dirty="0"/>
              <a:t>(1908-2009)</a:t>
            </a:r>
            <a:r>
              <a:rPr lang="fr-FR" altLang="fr-FR" dirty="0">
                <a:ea typeface="Calibri" panose="020F0502020204030204" pitchFamily="34" charset="0"/>
                <a:cs typeface="Times New Roman" panose="02020603050405020304" pitchFamily="18" charset="0"/>
              </a:rPr>
              <a:t>, </a:t>
            </a:r>
            <a:r>
              <a:rPr lang="fr-FR" altLang="fr-FR" b="1" dirty="0">
                <a:ea typeface="Calibri" panose="020F0502020204030204" pitchFamily="34" charset="0"/>
                <a:cs typeface="Times New Roman" panose="02020603050405020304" pitchFamily="18" charset="0"/>
              </a:rPr>
              <a:t>l’interdit de l’inceste </a:t>
            </a:r>
            <a:r>
              <a:rPr lang="fr-FR" altLang="fr-FR" dirty="0">
                <a:ea typeface="Calibri" panose="020F0502020204030204" pitchFamily="34" charset="0"/>
                <a:cs typeface="Times New Roman" panose="02020603050405020304" pitchFamily="18" charset="0"/>
              </a:rPr>
              <a:t>n’est :</a:t>
            </a:r>
          </a:p>
          <a:p>
            <a:pPr lvl="1">
              <a:buFont typeface="Calibri" panose="020F0502020204030204" pitchFamily="34" charset="0"/>
              <a:buChar char="-"/>
            </a:pPr>
            <a:r>
              <a:rPr lang="fr-FR" altLang="fr-FR" sz="2800" dirty="0">
                <a:ea typeface="Calibri" panose="020F0502020204030204" pitchFamily="34" charset="0"/>
                <a:cs typeface="Times New Roman" panose="02020603050405020304" pitchFamily="18" charset="0"/>
              </a:rPr>
              <a:t>ni une convention arbitraire,</a:t>
            </a:r>
          </a:p>
          <a:p>
            <a:pPr lvl="1">
              <a:buFont typeface="Calibri" panose="020F0502020204030204" pitchFamily="34" charset="0"/>
              <a:buChar char="-"/>
            </a:pPr>
            <a:r>
              <a:rPr lang="fr-FR" altLang="fr-FR" sz="2800" dirty="0">
                <a:ea typeface="Calibri" panose="020F0502020204030204" pitchFamily="34" charset="0"/>
                <a:cs typeface="Times New Roman" panose="02020603050405020304" pitchFamily="18" charset="0"/>
              </a:rPr>
              <a:t>ni une loi naturelle (ayant une explication d’ordre biologique),</a:t>
            </a:r>
          </a:p>
          <a:p>
            <a:pPr marL="457200" lvl="1" indent="0">
              <a:buNone/>
            </a:pPr>
            <a:r>
              <a:rPr lang="fr-FR" altLang="fr-FR" sz="2800" dirty="0">
                <a:ea typeface="Calibri" panose="020F0502020204030204" pitchFamily="34" charset="0"/>
                <a:cs typeface="Times New Roman" panose="02020603050405020304" pitchFamily="18" charset="0"/>
                <a:sym typeface="Wingdings" panose="05000000000000000000" pitchFamily="2" charset="2"/>
              </a:rPr>
              <a:t> </a:t>
            </a:r>
            <a:r>
              <a:rPr lang="fr-FR" altLang="fr-FR" sz="2800" dirty="0">
                <a:ea typeface="Calibri" panose="020F0502020204030204" pitchFamily="34" charset="0"/>
                <a:cs typeface="Times New Roman" panose="02020603050405020304" pitchFamily="18" charset="0"/>
              </a:rPr>
              <a:t>mais une </a:t>
            </a:r>
            <a:r>
              <a:rPr lang="fr-FR" altLang="fr-FR" sz="2800" b="1" u="sng" dirty="0">
                <a:ea typeface="Calibri" panose="020F0502020204030204" pitchFamily="34" charset="0"/>
                <a:cs typeface="Times New Roman" panose="02020603050405020304" pitchFamily="18" charset="0"/>
              </a:rPr>
              <a:t>règle culturelle qui partage avec les lois de la nature une universalité</a:t>
            </a:r>
            <a:r>
              <a:rPr lang="fr-FR" altLang="fr-FR" sz="2800" dirty="0">
                <a:ea typeface="Calibri" panose="020F0502020204030204" pitchFamily="34" charset="0"/>
                <a:cs typeface="Times New Roman" panose="02020603050405020304" pitchFamily="18" charset="0"/>
              </a:rPr>
              <a:t>, parce que c’est précisément l</a:t>
            </a:r>
            <a:r>
              <a:rPr lang="fr-FR" altLang="fr-FR" sz="2800" b="1" dirty="0">
                <a:ea typeface="Calibri" panose="020F0502020204030204" pitchFamily="34" charset="0"/>
                <a:cs typeface="Times New Roman" panose="02020603050405020304" pitchFamily="18" charset="0"/>
              </a:rPr>
              <a:t>e pivot entre nature et culture</a:t>
            </a:r>
            <a:r>
              <a:rPr lang="fr-FR" altLang="fr-FR" sz="2800" dirty="0">
                <a:ea typeface="Calibri" panose="020F0502020204030204" pitchFamily="34" charset="0"/>
                <a:cs typeface="Times New Roman" panose="02020603050405020304" pitchFamily="18" charset="0"/>
              </a:rPr>
              <a:t>, comme </a:t>
            </a:r>
            <a:r>
              <a:rPr lang="fr-FR" altLang="fr-FR" sz="2800" b="1" dirty="0">
                <a:ea typeface="Calibri" panose="020F0502020204030204" pitchFamily="34" charset="0"/>
                <a:cs typeface="Times New Roman" panose="02020603050405020304" pitchFamily="18" charset="0"/>
              </a:rPr>
              <a:t>condition structurale de l’exogamie</a:t>
            </a:r>
            <a:r>
              <a:rPr lang="fr-FR" altLang="fr-FR" sz="2800" dirty="0">
                <a:ea typeface="Calibri" panose="020F0502020204030204" pitchFamily="34" charset="0"/>
                <a:cs typeface="Times New Roman" panose="02020603050405020304" pitchFamily="18" charset="0"/>
              </a:rPr>
              <a:t>.</a:t>
            </a:r>
            <a:r>
              <a:rPr lang="fr-FR" altLang="fr-FR" sz="2800" dirty="0">
                <a:ea typeface="Times New Roman" panose="02020603050405020304" pitchFamily="18" charset="0"/>
              </a:rPr>
              <a:t> </a:t>
            </a:r>
          </a:p>
          <a:p>
            <a:pPr algn="just">
              <a:lnSpc>
                <a:spcPct val="80000"/>
              </a:lnSpc>
            </a:pPr>
            <a:endParaRPr lang="fr-FR" altLang="fr-FR" dirty="0">
              <a:ea typeface="Calibri" panose="020F0502020204030204" pitchFamily="34" charset="0"/>
              <a:cs typeface="Times New Roman" panose="02020603050405020304" pitchFamily="18" charset="0"/>
            </a:endParaRPr>
          </a:p>
        </p:txBody>
      </p:sp>
      <p:sp>
        <p:nvSpPr>
          <p:cNvPr id="11" name="Espace réservé du numéro de diapositive 10">
            <a:extLst>
              <a:ext uri="{FF2B5EF4-FFF2-40B4-BE49-F238E27FC236}">
                <a16:creationId xmlns:a16="http://schemas.microsoft.com/office/drawing/2014/main" id="{F412DB49-9625-4CCD-84AD-DEE535EA8799}"/>
              </a:ext>
            </a:extLst>
          </p:cNvPr>
          <p:cNvSpPr>
            <a:spLocks noGrp="1"/>
          </p:cNvSpPr>
          <p:nvPr>
            <p:ph type="sldNum" sz="quarter" idx="12"/>
          </p:nvPr>
        </p:nvSpPr>
        <p:spPr/>
        <p:txBody>
          <a:bodyPr/>
          <a:lstStyle/>
          <a:p>
            <a:fld id="{457382CC-2CC8-4CC4-914C-7D2B527AC13B}" type="slidenum">
              <a:rPr lang="fr-FR" smtClean="0"/>
              <a:t>47</a:t>
            </a:fld>
            <a:endParaRPr lang="fr-FR"/>
          </a:p>
        </p:txBody>
      </p:sp>
    </p:spTree>
    <p:extLst>
      <p:ext uri="{BB962C8B-B14F-4D97-AF65-F5344CB8AC3E}">
        <p14:creationId xmlns:p14="http://schemas.microsoft.com/office/powerpoint/2010/main" val="215954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021955-BA48-4B98-8E01-A09966CA8656}"/>
              </a:ext>
            </a:extLst>
          </p:cNvPr>
          <p:cNvSpPr/>
          <p:nvPr/>
        </p:nvSpPr>
        <p:spPr>
          <a:xfrm>
            <a:off x="0" y="0"/>
            <a:ext cx="12192000" cy="6858000"/>
          </a:xfrm>
          <a:prstGeom prst="rect">
            <a:avLst/>
          </a:prstGeom>
          <a:solidFill>
            <a:schemeClr val="accent1">
              <a:lumMod val="20000"/>
              <a:lumOff val="80000"/>
            </a:schemeClr>
          </a:solid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a:extLst>
              <a:ext uri="{FF2B5EF4-FFF2-40B4-BE49-F238E27FC236}">
                <a16:creationId xmlns:a16="http://schemas.microsoft.com/office/drawing/2014/main" id="{08BF3D9A-9D18-4FDA-BB05-8C7E58D2918A}"/>
              </a:ext>
            </a:extLst>
          </p:cNvPr>
          <p:cNvSpPr>
            <a:spLocks noGrp="1"/>
          </p:cNvSpPr>
          <p:nvPr>
            <p:ph type="dt" sz="half" idx="10"/>
          </p:nvPr>
        </p:nvSpPr>
        <p:spPr/>
        <p:txBody>
          <a:bodyPr/>
          <a:lstStyle/>
          <a:p>
            <a:fld id="{0347C6F2-6C2C-4F3A-BC07-82ADECEE86D3}" type="datetime1">
              <a:rPr lang="fr-FR" smtClean="0"/>
              <a:t>29/08/2024</a:t>
            </a:fld>
            <a:endParaRPr lang="fr-FR"/>
          </a:p>
        </p:txBody>
      </p:sp>
      <p:sp>
        <p:nvSpPr>
          <p:cNvPr id="5" name="Espace réservé du pied de page 4">
            <a:extLst>
              <a:ext uri="{FF2B5EF4-FFF2-40B4-BE49-F238E27FC236}">
                <a16:creationId xmlns:a16="http://schemas.microsoft.com/office/drawing/2014/main" id="{C09CF87E-17B4-414C-9C67-14B053E725C3}"/>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8" name="Espace réservé du contenu 2">
            <a:extLst>
              <a:ext uri="{FF2B5EF4-FFF2-40B4-BE49-F238E27FC236}">
                <a16:creationId xmlns:a16="http://schemas.microsoft.com/office/drawing/2014/main" id="{D530A326-6D4B-4C77-84D8-EB95504B856F}"/>
              </a:ext>
            </a:extLst>
          </p:cNvPr>
          <p:cNvSpPr txBox="1">
            <a:spLocks/>
          </p:cNvSpPr>
          <p:nvPr/>
        </p:nvSpPr>
        <p:spPr>
          <a:xfrm>
            <a:off x="1" y="1283676"/>
            <a:ext cx="12045828" cy="4659923"/>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altLang="fr-FR" dirty="0">
                <a:ea typeface="Times New Roman" panose="02020603050405020304" pitchFamily="18" charset="0"/>
              </a:rPr>
              <a:t>A ce sujet, voici un extrait du texte de </a:t>
            </a:r>
            <a:r>
              <a:rPr lang="fr-FR" altLang="fr-FR" b="1" cap="small" dirty="0">
                <a:ea typeface="Times New Roman" panose="02020603050405020304" pitchFamily="18" charset="0"/>
              </a:rPr>
              <a:t>Claude Lévi-Strauss</a:t>
            </a:r>
            <a:r>
              <a:rPr lang="fr-FR" altLang="fr-FR" dirty="0">
                <a:ea typeface="Times New Roman" panose="02020603050405020304" pitchFamily="18" charset="0"/>
              </a:rPr>
              <a:t>, </a:t>
            </a:r>
            <a:r>
              <a:rPr lang="fr-FR" altLang="fr-FR" i="1" dirty="0">
                <a:ea typeface="Times New Roman" panose="02020603050405020304" pitchFamily="18" charset="0"/>
              </a:rPr>
              <a:t>Les structures élémentaires de la parenté </a:t>
            </a:r>
            <a:r>
              <a:rPr lang="fr-FR" altLang="fr-FR" dirty="0">
                <a:ea typeface="Times New Roman" panose="02020603050405020304" pitchFamily="18" charset="0"/>
              </a:rPr>
              <a:t>(1949) :</a:t>
            </a:r>
          </a:p>
          <a:p>
            <a:pPr marL="450850" indent="0" algn="just">
              <a:lnSpc>
                <a:spcPct val="80000"/>
              </a:lnSpc>
              <a:buFont typeface="Arial" panose="020B0604020202020204" pitchFamily="34" charset="0"/>
              <a:buNone/>
            </a:pPr>
            <a:r>
              <a:rPr lang="fr-FR" altLang="fr-FR" dirty="0">
                <a:solidFill>
                  <a:schemeClr val="accent5">
                    <a:lumMod val="75000"/>
                  </a:schemeClr>
                </a:solidFill>
                <a:ea typeface="Times New Roman" panose="02020603050405020304" pitchFamily="18" charset="0"/>
              </a:rPr>
              <a:t>« La prohibition de l'inceste n'est, ni purement d'origine culturelle, ni purement d'origine naturelle ; et elle n'est pas, non plus, un dosage d’éléments composites empruntés partiellement à la nature et partiellement à la culture. Elle constitue la démarche fondamentale grâce à laquelle, par laquelle, mais surtout en laquelle, s'accomplit </a:t>
            </a:r>
            <a:r>
              <a:rPr lang="fr-FR" altLang="fr-FR" b="1" dirty="0">
                <a:solidFill>
                  <a:schemeClr val="accent5">
                    <a:lumMod val="75000"/>
                  </a:schemeClr>
                </a:solidFill>
                <a:ea typeface="Times New Roman" panose="02020603050405020304" pitchFamily="18" charset="0"/>
              </a:rPr>
              <a:t>le passage de la nature à la culture</a:t>
            </a:r>
            <a:r>
              <a:rPr lang="fr-FR" altLang="fr-FR" dirty="0">
                <a:solidFill>
                  <a:schemeClr val="accent5">
                    <a:lumMod val="75000"/>
                  </a:schemeClr>
                </a:solidFill>
                <a:ea typeface="Times New Roman" panose="02020603050405020304" pitchFamily="18" charset="0"/>
              </a:rPr>
              <a:t>. En un sens, elle appartient à la nature, car elle est une condition générale de la culture, et par conséquent il ne faut pas s'étonner de la voir tenir de la nature </a:t>
            </a:r>
            <a:r>
              <a:rPr lang="fr-FR" altLang="fr-FR" b="1" dirty="0">
                <a:solidFill>
                  <a:schemeClr val="accent5">
                    <a:lumMod val="75000"/>
                  </a:schemeClr>
                </a:solidFill>
                <a:ea typeface="Times New Roman" panose="02020603050405020304" pitchFamily="18" charset="0"/>
              </a:rPr>
              <a:t>son caractère formel, c'est-à-dire l'universalité</a:t>
            </a:r>
            <a:r>
              <a:rPr lang="fr-FR" altLang="fr-FR" dirty="0">
                <a:solidFill>
                  <a:schemeClr val="accent5">
                    <a:lumMod val="75000"/>
                  </a:schemeClr>
                </a:solidFill>
                <a:ea typeface="Times New Roman" panose="02020603050405020304" pitchFamily="18" charset="0"/>
              </a:rPr>
              <a:t>. Mais en un sens aussi, elle est déjà la culture, agissant et imposant sa règle au sein de phénomènes qui ne dépendent point, d'abord d'elle. »</a:t>
            </a:r>
          </a:p>
          <a:p>
            <a:pPr algn="just">
              <a:lnSpc>
                <a:spcPct val="80000"/>
              </a:lnSpc>
            </a:pPr>
            <a:endParaRPr lang="fr-FR" altLang="fr-FR" dirty="0">
              <a:ea typeface="Calibri" panose="020F0502020204030204" pitchFamily="34" charset="0"/>
              <a:cs typeface="Times New Roman" panose="02020603050405020304" pitchFamily="18" charset="0"/>
            </a:endParaRPr>
          </a:p>
        </p:txBody>
      </p:sp>
      <p:pic>
        <p:nvPicPr>
          <p:cNvPr id="13" name="Image 12">
            <a:extLst>
              <a:ext uri="{FF2B5EF4-FFF2-40B4-BE49-F238E27FC236}">
                <a16:creationId xmlns:a16="http://schemas.microsoft.com/office/drawing/2014/main" id="{96DE4DEB-64B5-413C-9121-01967ABB815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8000" y1="22000" x2="80889" y2="20667"/>
                        <a14:foregroundMark x1="25556" y1="25778" x2="20444" y2="25778"/>
                      </a14:backgroundRemoval>
                    </a14:imgEffect>
                  </a14:imgLayer>
                </a14:imgProps>
              </a:ext>
            </a:extLst>
          </a:blip>
          <a:stretch>
            <a:fillRect/>
          </a:stretch>
        </p:blipFill>
        <p:spPr>
          <a:xfrm>
            <a:off x="0" y="0"/>
            <a:ext cx="1384056" cy="1384056"/>
          </a:xfrm>
          <a:prstGeom prst="rect">
            <a:avLst/>
          </a:prstGeom>
        </p:spPr>
      </p:pic>
      <p:sp>
        <p:nvSpPr>
          <p:cNvPr id="14" name="Espace réservé du numéro de diapositive 13">
            <a:extLst>
              <a:ext uri="{FF2B5EF4-FFF2-40B4-BE49-F238E27FC236}">
                <a16:creationId xmlns:a16="http://schemas.microsoft.com/office/drawing/2014/main" id="{7AC19474-DEF2-4397-B32E-94DB0BD49411}"/>
              </a:ext>
            </a:extLst>
          </p:cNvPr>
          <p:cNvSpPr>
            <a:spLocks noGrp="1"/>
          </p:cNvSpPr>
          <p:nvPr>
            <p:ph type="sldNum" sz="quarter" idx="12"/>
          </p:nvPr>
        </p:nvSpPr>
        <p:spPr/>
        <p:txBody>
          <a:bodyPr/>
          <a:lstStyle/>
          <a:p>
            <a:fld id="{457382CC-2CC8-4CC4-914C-7D2B527AC13B}" type="slidenum">
              <a:rPr lang="fr-FR" smtClean="0"/>
              <a:t>48</a:t>
            </a:fld>
            <a:endParaRPr lang="fr-FR"/>
          </a:p>
        </p:txBody>
      </p:sp>
    </p:spTree>
    <p:extLst>
      <p:ext uri="{BB962C8B-B14F-4D97-AF65-F5344CB8AC3E}">
        <p14:creationId xmlns:p14="http://schemas.microsoft.com/office/powerpoint/2010/main" val="892484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3F71DC6-8C32-44B1-A722-448C4C077B32}"/>
              </a:ext>
            </a:extLst>
          </p:cNvPr>
          <p:cNvSpPr>
            <a:spLocks noGrp="1"/>
          </p:cNvSpPr>
          <p:nvPr>
            <p:ph idx="1"/>
          </p:nvPr>
        </p:nvSpPr>
        <p:spPr>
          <a:xfrm>
            <a:off x="0" y="0"/>
            <a:ext cx="12192000" cy="6858000"/>
          </a:xfrm>
          <a:solidFill>
            <a:schemeClr val="bg2"/>
          </a:solidFill>
          <a:ln>
            <a:solidFill>
              <a:schemeClr val="accent5">
                <a:lumMod val="50000"/>
              </a:schemeClr>
            </a:solidFill>
          </a:ln>
        </p:spPr>
        <p:txBody>
          <a:bodyPr>
            <a:normAutofit/>
          </a:bodyPr>
          <a:lstStyle/>
          <a:p>
            <a:pPr>
              <a:lnSpc>
                <a:spcPct val="80000"/>
              </a:lnSpc>
            </a:pPr>
            <a:endParaRPr lang="fr-FR" altLang="fr-FR" sz="2000" dirty="0">
              <a:effectLst/>
              <a:ea typeface="Calibri" panose="020F0502020204030204" pitchFamily="34" charset="0"/>
              <a:cs typeface="Times New Roman" panose="02020603050405020304" pitchFamily="18" charset="0"/>
            </a:endParaRPr>
          </a:p>
          <a:p>
            <a:pPr>
              <a:lnSpc>
                <a:spcPct val="80000"/>
              </a:lnSpc>
            </a:pPr>
            <a:endParaRPr lang="fr-FR" altLang="fr-FR" sz="2000" dirty="0">
              <a:ea typeface="Calibri" panose="020F0502020204030204" pitchFamily="34" charset="0"/>
              <a:cs typeface="Times New Roman" panose="02020603050405020304" pitchFamily="18" charset="0"/>
            </a:endParaRPr>
          </a:p>
          <a:p>
            <a:pPr>
              <a:lnSpc>
                <a:spcPct val="80000"/>
              </a:lnSpc>
            </a:pPr>
            <a:r>
              <a:rPr lang="fr-FR" altLang="fr-FR" dirty="0">
                <a:effectLst/>
                <a:ea typeface="Calibri" panose="020F0502020204030204" pitchFamily="34" charset="0"/>
                <a:cs typeface="Times New Roman" panose="02020603050405020304" pitchFamily="18" charset="0"/>
              </a:rPr>
              <a:t>La prohibition de l’inceste est, comme le « </a:t>
            </a:r>
            <a:r>
              <a:rPr lang="fr-FR" altLang="fr-FR" b="1" dirty="0">
                <a:effectLst/>
                <a:ea typeface="Calibri" panose="020F0502020204030204" pitchFamily="34" charset="0"/>
                <a:cs typeface="Times New Roman" panose="02020603050405020304" pitchFamily="18" charset="0"/>
              </a:rPr>
              <a:t>phonème zéro » </a:t>
            </a:r>
            <a:r>
              <a:rPr lang="fr-FR" altLang="fr-FR" dirty="0">
                <a:effectLst/>
                <a:ea typeface="Calibri" panose="020F0502020204030204" pitchFamily="34" charset="0"/>
                <a:cs typeface="Times New Roman" panose="02020603050405020304" pitchFamily="18" charset="0"/>
              </a:rPr>
              <a:t>en linguistique, une </a:t>
            </a:r>
            <a:r>
              <a:rPr lang="fr-FR" altLang="fr-FR" b="1" dirty="0">
                <a:effectLst/>
                <a:ea typeface="Calibri" panose="020F0502020204030204" pitchFamily="34" charset="0"/>
                <a:cs typeface="Times New Roman" panose="02020603050405020304" pitchFamily="18" charset="0"/>
              </a:rPr>
              <a:t>règle négative </a:t>
            </a:r>
            <a:r>
              <a:rPr lang="fr-FR" altLang="fr-FR" dirty="0">
                <a:effectLst/>
                <a:ea typeface="Calibri" panose="020F0502020204030204" pitchFamily="34" charset="0"/>
                <a:cs typeface="Times New Roman" panose="02020603050405020304" pitchFamily="18" charset="0"/>
              </a:rPr>
              <a:t>qui est conçue comme </a:t>
            </a:r>
            <a:r>
              <a:rPr lang="fr-FR" altLang="fr-FR" b="1" dirty="0">
                <a:effectLst/>
                <a:ea typeface="Calibri" panose="020F0502020204030204" pitchFamily="34" charset="0"/>
                <a:cs typeface="Times New Roman" panose="02020603050405020304" pitchFamily="18" charset="0"/>
              </a:rPr>
              <a:t>une condition de possibilité de l’ensemble des autres conventions sociales</a:t>
            </a:r>
            <a:r>
              <a:rPr lang="fr-FR" altLang="fr-FR" dirty="0">
                <a:effectLst/>
                <a:ea typeface="Calibri" panose="020F0502020204030204" pitchFamily="34" charset="0"/>
                <a:cs typeface="Times New Roman" panose="02020603050405020304" pitchFamily="18" charset="0"/>
              </a:rPr>
              <a:t>. Elle n’a pas de signification en soi, mais s’oppose à l’absence de règles comme la culture s’oppose à la nature. Comme le phonème zéro marque la différence entre un son signifiant et un bruit naturel, la prohibition de l’inceste marque le passage de la nature à la culture.</a:t>
            </a:r>
          </a:p>
          <a:p>
            <a:pPr>
              <a:lnSpc>
                <a:spcPct val="80000"/>
              </a:lnSpc>
            </a:pPr>
            <a:r>
              <a:rPr lang="fr-FR" altLang="fr-FR" dirty="0">
                <a:effectLst/>
                <a:ea typeface="Calibri" panose="020F0502020204030204" pitchFamily="34" charset="0"/>
                <a:cs typeface="Times New Roman" panose="02020603050405020304" pitchFamily="18" charset="0"/>
              </a:rPr>
              <a:t>La prohibition de l’inceste est ainsi </a:t>
            </a:r>
            <a:r>
              <a:rPr lang="fr-FR" altLang="fr-FR" b="1" dirty="0">
                <a:effectLst/>
                <a:ea typeface="Calibri" panose="020F0502020204030204" pitchFamily="34" charset="0"/>
                <a:cs typeface="Times New Roman" panose="02020603050405020304" pitchFamily="18" charset="0"/>
              </a:rPr>
              <a:t>le versant négatif (au sens photographique du terme) de l’exogamie</a:t>
            </a:r>
            <a:r>
              <a:rPr lang="fr-FR" altLang="fr-FR" dirty="0">
                <a:effectLst/>
                <a:ea typeface="Calibri" panose="020F0502020204030204" pitchFamily="34" charset="0"/>
                <a:cs typeface="Times New Roman" panose="02020603050405020304" pitchFamily="18" charset="0"/>
              </a:rPr>
              <a:t>, à savoir le fait que les femmes (ou les hommes ; cf. le rapport complexe du féminisme à l’anthropologie) ne peuvent pas être choisies n’importe comment, mais uniquement selon certaines règles matrimoniales variables selon les cultures, obéissant à certaines contraintes logiques.</a:t>
            </a:r>
          </a:p>
          <a:p>
            <a:pPr>
              <a:lnSpc>
                <a:spcPct val="80000"/>
              </a:lnSpc>
            </a:pPr>
            <a:r>
              <a:rPr lang="fr-FR" altLang="fr-FR" dirty="0">
                <a:effectLst/>
                <a:ea typeface="Times New Roman" panose="02020603050405020304" pitchFamily="18" charset="0"/>
                <a:cs typeface="Times New Roman" panose="02020603050405020304" pitchFamily="18" charset="0"/>
              </a:rPr>
              <a:t>Si cette règle est universelle et souvent inconsciente, l’explication de l’anthropologie structurale récuse l’hypothèse freudienne historique d’un événement traumatique, proposée dans </a:t>
            </a:r>
            <a:r>
              <a:rPr lang="fr-FR" altLang="fr-FR" i="1" dirty="0">
                <a:effectLst/>
                <a:ea typeface="Times New Roman" panose="02020603050405020304" pitchFamily="18" charset="0"/>
                <a:cs typeface="Times New Roman" panose="02020603050405020304" pitchFamily="18" charset="0"/>
              </a:rPr>
              <a:t>Totem et tabou</a:t>
            </a:r>
            <a:r>
              <a:rPr lang="fr-FR" altLang="fr-FR" dirty="0">
                <a:effectLst/>
                <a:ea typeface="Times New Roman" panose="02020603050405020304" pitchFamily="18" charset="0"/>
                <a:cs typeface="Times New Roman" panose="02020603050405020304" pitchFamily="18" charset="0"/>
              </a:rPr>
              <a:t>.</a:t>
            </a:r>
            <a:endParaRPr lang="fr-FR" altLang="fr-FR" dirty="0">
              <a:effectLst/>
              <a:ea typeface="Times New Roman" panose="02020603050405020304" pitchFamily="18" charset="0"/>
            </a:endParaRPr>
          </a:p>
          <a:p>
            <a:endParaRPr lang="fr-FR" sz="2000" dirty="0"/>
          </a:p>
        </p:txBody>
      </p:sp>
      <p:sp>
        <p:nvSpPr>
          <p:cNvPr id="4" name="Espace réservé de la date 3">
            <a:extLst>
              <a:ext uri="{FF2B5EF4-FFF2-40B4-BE49-F238E27FC236}">
                <a16:creationId xmlns:a16="http://schemas.microsoft.com/office/drawing/2014/main" id="{F43649C5-4992-48B6-B57A-43C996DEA78C}"/>
              </a:ext>
            </a:extLst>
          </p:cNvPr>
          <p:cNvSpPr>
            <a:spLocks noGrp="1"/>
          </p:cNvSpPr>
          <p:nvPr>
            <p:ph type="dt" sz="half" idx="10"/>
          </p:nvPr>
        </p:nvSpPr>
        <p:spPr/>
        <p:txBody>
          <a:bodyPr/>
          <a:lstStyle/>
          <a:p>
            <a:fld id="{3711DA4C-3989-446E-A097-881D4304BAE0}" type="datetime1">
              <a:rPr lang="fr-FR" smtClean="0"/>
              <a:t>29/08/2024</a:t>
            </a:fld>
            <a:endParaRPr lang="fr-FR"/>
          </a:p>
        </p:txBody>
      </p:sp>
      <p:sp>
        <p:nvSpPr>
          <p:cNvPr id="5" name="Espace réservé du pied de page 4">
            <a:extLst>
              <a:ext uri="{FF2B5EF4-FFF2-40B4-BE49-F238E27FC236}">
                <a16:creationId xmlns:a16="http://schemas.microsoft.com/office/drawing/2014/main" id="{DFA50E0E-C1F9-4829-850D-694A2FDF7916}"/>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pic>
        <p:nvPicPr>
          <p:cNvPr id="6" name="Image 5">
            <a:extLst>
              <a:ext uri="{FF2B5EF4-FFF2-40B4-BE49-F238E27FC236}">
                <a16:creationId xmlns:a16="http://schemas.microsoft.com/office/drawing/2014/main" id="{9BD63751-A546-4528-BE77-15C98174069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5400000">
            <a:off x="0" y="0"/>
            <a:ext cx="879581" cy="879581"/>
          </a:xfrm>
          <a:prstGeom prst="rect">
            <a:avLst/>
          </a:prstGeom>
        </p:spPr>
      </p:pic>
      <p:sp>
        <p:nvSpPr>
          <p:cNvPr id="7" name="Espace réservé du numéro de diapositive 6">
            <a:extLst>
              <a:ext uri="{FF2B5EF4-FFF2-40B4-BE49-F238E27FC236}">
                <a16:creationId xmlns:a16="http://schemas.microsoft.com/office/drawing/2014/main" id="{BC1CAF08-1CFF-40B7-BF6E-3F429735FCDF}"/>
              </a:ext>
            </a:extLst>
          </p:cNvPr>
          <p:cNvSpPr>
            <a:spLocks noGrp="1"/>
          </p:cNvSpPr>
          <p:nvPr>
            <p:ph type="sldNum" sz="quarter" idx="12"/>
          </p:nvPr>
        </p:nvSpPr>
        <p:spPr/>
        <p:txBody>
          <a:bodyPr/>
          <a:lstStyle/>
          <a:p>
            <a:fld id="{457382CC-2CC8-4CC4-914C-7D2B527AC13B}" type="slidenum">
              <a:rPr lang="fr-FR" smtClean="0"/>
              <a:t>49</a:t>
            </a:fld>
            <a:endParaRPr lang="fr-FR"/>
          </a:p>
        </p:txBody>
      </p:sp>
    </p:spTree>
    <p:extLst>
      <p:ext uri="{BB962C8B-B14F-4D97-AF65-F5344CB8AC3E}">
        <p14:creationId xmlns:p14="http://schemas.microsoft.com/office/powerpoint/2010/main" val="1914441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a:xfrm>
            <a:off x="1524000" y="1641764"/>
            <a:ext cx="9144000" cy="3844636"/>
          </a:xfrm>
        </p:spPr>
        <p:txBody>
          <a:bodyPr vert="horz" lIns="91440" tIns="45720" rIns="91440" bIns="45720" rtlCol="0" anchor="t">
            <a:normAutofit/>
          </a:bodyPr>
          <a:lstStyle/>
          <a:p>
            <a:r>
              <a:rPr lang="fr-FR" sz="3600"/>
              <a:t>Plan de la première séance</a:t>
            </a:r>
          </a:p>
          <a:p>
            <a:endParaRPr lang="fr-FR" sz="3600"/>
          </a:p>
          <a:p>
            <a:pPr marL="363855" algn="l"/>
            <a:r>
              <a:rPr lang="fr-FR" sz="2800"/>
              <a:t>A) Place de l’enseignement en éthique dans le cursus</a:t>
            </a:r>
            <a:endParaRPr lang="fr-FR" sz="2800">
              <a:cs typeface="Calibri"/>
            </a:endParaRPr>
          </a:p>
          <a:p>
            <a:pPr marL="363855" algn="l"/>
            <a:r>
              <a:rPr lang="fr-FR" sz="2800" spc="-240">
                <a:latin typeface="Calibri"/>
                <a:cs typeface="Gotham Medium" pitchFamily="50" charset="0"/>
              </a:rPr>
              <a:t>B) Ethique et morale, premières remarques</a:t>
            </a:r>
          </a:p>
          <a:p>
            <a:pPr marL="363855" algn="l"/>
            <a:r>
              <a:rPr lang="fr-FR" sz="2800" spc="-240">
                <a:latin typeface="Calibri"/>
                <a:cs typeface="Gotham Medium" pitchFamily="50" charset="0"/>
              </a:rPr>
              <a:t>C) Petit lexique connexe</a:t>
            </a:r>
          </a:p>
          <a:p>
            <a:pPr marL="363855" algn="l"/>
            <a:r>
              <a:rPr lang="fr-FR" sz="2800" spc="-240">
                <a:latin typeface="Calibri"/>
                <a:cs typeface="Gotham Medium" pitchFamily="50" charset="0"/>
              </a:rPr>
              <a:t>D) Vers la position d’une problématique éthique</a:t>
            </a:r>
            <a:endParaRPr lang="fr-FR" sz="2800">
              <a:latin typeface="Calibri"/>
              <a:cs typeface="Calibri" panose="020F0502020204030204"/>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2" name="Espace réservé du pied de page 1">
            <a:extLst>
              <a:ext uri="{FF2B5EF4-FFF2-40B4-BE49-F238E27FC236}">
                <a16:creationId xmlns:a16="http://schemas.microsoft.com/office/drawing/2014/main" id="{E6F3FD61-85ED-446A-9CC7-8B6B21824416}"/>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701F11C9-943F-4907-9C72-E4F16BAC28BA}"/>
              </a:ext>
            </a:extLst>
          </p:cNvPr>
          <p:cNvSpPr>
            <a:spLocks noGrp="1"/>
          </p:cNvSpPr>
          <p:nvPr>
            <p:ph type="sldNum" sz="quarter" idx="12"/>
          </p:nvPr>
        </p:nvSpPr>
        <p:spPr/>
        <p:txBody>
          <a:bodyPr/>
          <a:lstStyle/>
          <a:p>
            <a:fld id="{788DAB52-6294-4F97-81DD-ABD852645FBC}" type="slidenum">
              <a:rPr lang="fr-FR" smtClean="0"/>
              <a:t>5</a:t>
            </a:fld>
            <a:endParaRPr lang="fr-FR"/>
          </a:p>
        </p:txBody>
      </p:sp>
    </p:spTree>
    <p:extLst>
      <p:ext uri="{BB962C8B-B14F-4D97-AF65-F5344CB8AC3E}">
        <p14:creationId xmlns:p14="http://schemas.microsoft.com/office/powerpoint/2010/main" val="4051226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D4A711A-6ED0-40E3-9EF7-5C7AF642DEA2}"/>
              </a:ext>
            </a:extLst>
          </p:cNvPr>
          <p:cNvSpPr txBox="1"/>
          <p:nvPr/>
        </p:nvSpPr>
        <p:spPr>
          <a:xfrm>
            <a:off x="1252380" y="1289875"/>
            <a:ext cx="10133630" cy="4031873"/>
          </a:xfrm>
          <a:prstGeom prst="rect">
            <a:avLst/>
          </a:prstGeom>
          <a:solidFill>
            <a:srgbClr val="0070C0"/>
          </a:solidFill>
          <a:effectLst>
            <a:outerShdw blurRad="63500" sx="102000" sy="102000" algn="ctr" rotWithShape="0">
              <a:prstClr val="black">
                <a:alpha val="40000"/>
              </a:prstClr>
            </a:outerShdw>
          </a:effectLst>
        </p:spPr>
        <p:txBody>
          <a:bodyPr wrap="square">
            <a:spAutoFit/>
          </a:bodyPr>
          <a:lstStyle/>
          <a:p>
            <a:pPr marL="457200" indent="-457200">
              <a:buFont typeface="Arial" panose="020B0604020202020204" pitchFamily="34" charset="0"/>
              <a:buChar char="•"/>
            </a:pPr>
            <a:r>
              <a:rPr lang="fr-FR" sz="3200" dirty="0">
                <a:solidFill>
                  <a:schemeClr val="bg1"/>
                </a:solidFill>
                <a:cs typeface="Calibri"/>
              </a:rPr>
              <a:t>Toute réflexion éthique ne se déploie-t-elle pas dans une</a:t>
            </a:r>
            <a:r>
              <a:rPr lang="fr-FR" sz="3200" b="1" dirty="0">
                <a:solidFill>
                  <a:schemeClr val="bg1"/>
                </a:solidFill>
                <a:cs typeface="Calibri"/>
              </a:rPr>
              <a:t> dialectique de la règle et de l'exception</a:t>
            </a:r>
            <a:r>
              <a:rPr lang="fr-FR" sz="3200" dirty="0">
                <a:solidFill>
                  <a:schemeClr val="bg1"/>
                </a:solidFill>
                <a:cs typeface="Calibri"/>
              </a:rPr>
              <a:t>, </a:t>
            </a:r>
            <a:r>
              <a:rPr lang="fr-FR" sz="3200" b="1" dirty="0">
                <a:solidFill>
                  <a:schemeClr val="bg1"/>
                </a:solidFill>
                <a:cs typeface="Calibri"/>
              </a:rPr>
              <a:t>du général et du particulier</a:t>
            </a:r>
            <a:r>
              <a:rPr lang="fr-FR" sz="3200" dirty="0">
                <a:solidFill>
                  <a:schemeClr val="bg1"/>
                </a:solidFill>
                <a:cs typeface="Calibri"/>
              </a:rPr>
              <a:t>.</a:t>
            </a:r>
          </a:p>
          <a:p>
            <a:pPr marL="457200" indent="-457200">
              <a:buFont typeface="Arial" panose="020B0604020202020204" pitchFamily="34" charset="0"/>
              <a:buChar char="•"/>
            </a:pPr>
            <a:r>
              <a:rPr lang="fr-FR" sz="3200" dirty="0">
                <a:solidFill>
                  <a:schemeClr val="bg1"/>
                </a:solidFill>
                <a:cs typeface="Calibri"/>
              </a:rPr>
              <a:t>La </a:t>
            </a:r>
            <a:r>
              <a:rPr lang="fr-FR" sz="3200" b="1" dirty="0">
                <a:solidFill>
                  <a:schemeClr val="bg1"/>
                </a:solidFill>
                <a:cs typeface="Calibri"/>
              </a:rPr>
              <a:t>recherche de principes </a:t>
            </a:r>
            <a:r>
              <a:rPr lang="fr-FR" sz="3200" dirty="0">
                <a:solidFill>
                  <a:schemeClr val="bg1"/>
                </a:solidFill>
                <a:cs typeface="Calibri"/>
              </a:rPr>
              <a:t>est la marque d'une exigence de sens et d'une réflexion philosophique.</a:t>
            </a:r>
          </a:p>
          <a:p>
            <a:pPr marL="457200" indent="-457200">
              <a:buFont typeface="Arial" panose="020B0604020202020204" pitchFamily="34" charset="0"/>
              <a:buChar char="•"/>
            </a:pPr>
            <a:r>
              <a:rPr lang="fr-FR" sz="3200" dirty="0">
                <a:solidFill>
                  <a:schemeClr val="bg1"/>
                </a:solidFill>
                <a:cs typeface="Calibri"/>
              </a:rPr>
              <a:t>Et pourtant, un engagement moral qui se déchargerait d'une </a:t>
            </a:r>
            <a:r>
              <a:rPr lang="fr-FR" sz="3200" b="1" dirty="0">
                <a:solidFill>
                  <a:schemeClr val="bg1"/>
                </a:solidFill>
                <a:cs typeface="Calibri"/>
              </a:rPr>
              <a:t>attention à la singularité </a:t>
            </a:r>
            <a:r>
              <a:rPr lang="fr-FR" sz="3200" dirty="0">
                <a:solidFill>
                  <a:schemeClr val="bg1"/>
                </a:solidFill>
                <a:cs typeface="Calibri"/>
              </a:rPr>
              <a:t>des situations perdrait de sa pertinence.</a:t>
            </a:r>
          </a:p>
        </p:txBody>
      </p:sp>
      <p:sp>
        <p:nvSpPr>
          <p:cNvPr id="6" name="Flèche : droite 5">
            <a:extLst>
              <a:ext uri="{FF2B5EF4-FFF2-40B4-BE49-F238E27FC236}">
                <a16:creationId xmlns:a16="http://schemas.microsoft.com/office/drawing/2014/main" id="{36C66CB9-4CD3-412C-9533-4D370B28231D}"/>
              </a:ext>
            </a:extLst>
          </p:cNvPr>
          <p:cNvSpPr/>
          <p:nvPr/>
        </p:nvSpPr>
        <p:spPr>
          <a:xfrm>
            <a:off x="147918" y="1536097"/>
            <a:ext cx="1104462" cy="3539430"/>
          </a:xfrm>
          <a:prstGeom prst="rightArrow">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600" dirty="0"/>
          </a:p>
        </p:txBody>
      </p:sp>
      <p:sp>
        <p:nvSpPr>
          <p:cNvPr id="2" name="Espace réservé de la date 1">
            <a:extLst>
              <a:ext uri="{FF2B5EF4-FFF2-40B4-BE49-F238E27FC236}">
                <a16:creationId xmlns:a16="http://schemas.microsoft.com/office/drawing/2014/main" id="{4ED7736A-9222-4EBB-BFC0-6FA3A257B07A}"/>
              </a:ext>
            </a:extLst>
          </p:cNvPr>
          <p:cNvSpPr>
            <a:spLocks noGrp="1"/>
          </p:cNvSpPr>
          <p:nvPr>
            <p:ph type="dt" sz="half" idx="10"/>
          </p:nvPr>
        </p:nvSpPr>
        <p:spPr/>
        <p:txBody>
          <a:bodyPr/>
          <a:lstStyle/>
          <a:p>
            <a:fld id="{539F59E7-68F4-4E34-8F3F-80E74FAAD086}" type="datetime1">
              <a:rPr lang="fr-FR" smtClean="0"/>
              <a:t>29/08/2024</a:t>
            </a:fld>
            <a:endParaRPr lang="fr-FR"/>
          </a:p>
        </p:txBody>
      </p:sp>
      <p:sp>
        <p:nvSpPr>
          <p:cNvPr id="3" name="Espace réservé du pied de page 2">
            <a:extLst>
              <a:ext uri="{FF2B5EF4-FFF2-40B4-BE49-F238E27FC236}">
                <a16:creationId xmlns:a16="http://schemas.microsoft.com/office/drawing/2014/main" id="{869CEB07-0560-4A99-A339-8BEA0F00B46C}"/>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7" name="Espace réservé du numéro de diapositive 6">
            <a:extLst>
              <a:ext uri="{FF2B5EF4-FFF2-40B4-BE49-F238E27FC236}">
                <a16:creationId xmlns:a16="http://schemas.microsoft.com/office/drawing/2014/main" id="{FFA19949-FC35-40E8-AB19-6F8871A1F922}"/>
              </a:ext>
            </a:extLst>
          </p:cNvPr>
          <p:cNvSpPr>
            <a:spLocks noGrp="1"/>
          </p:cNvSpPr>
          <p:nvPr>
            <p:ph type="sldNum" sz="quarter" idx="12"/>
          </p:nvPr>
        </p:nvSpPr>
        <p:spPr/>
        <p:txBody>
          <a:bodyPr/>
          <a:lstStyle/>
          <a:p>
            <a:fld id="{457382CC-2CC8-4CC4-914C-7D2B527AC13B}" type="slidenum">
              <a:rPr lang="fr-FR" smtClean="0"/>
              <a:t>50</a:t>
            </a:fld>
            <a:endParaRPr lang="fr-FR"/>
          </a:p>
        </p:txBody>
      </p:sp>
    </p:spTree>
    <p:extLst>
      <p:ext uri="{BB962C8B-B14F-4D97-AF65-F5344CB8AC3E}">
        <p14:creationId xmlns:p14="http://schemas.microsoft.com/office/powerpoint/2010/main" val="2073855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7040F1A-C59B-473F-AE16-BDD9727531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51</a:t>
            </a:fld>
            <a:endParaRPr lang="fr-FR"/>
          </a:p>
        </p:txBody>
      </p:sp>
      <p:sp>
        <p:nvSpPr>
          <p:cNvPr id="6" name="ZoneTexte 5">
            <a:extLst>
              <a:ext uri="{FF2B5EF4-FFF2-40B4-BE49-F238E27FC236}">
                <a16:creationId xmlns:a16="http://schemas.microsoft.com/office/drawing/2014/main" id="{128943DE-162F-4E68-B0C1-1CC0D4D8617B}"/>
              </a:ext>
            </a:extLst>
          </p:cNvPr>
          <p:cNvSpPr txBox="1"/>
          <p:nvPr/>
        </p:nvSpPr>
        <p:spPr>
          <a:xfrm>
            <a:off x="1097923" y="3419998"/>
            <a:ext cx="4477555" cy="954107"/>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RPr/>
            </a:defPPr>
            <a:lvl1pPr algn="ctr">
              <a:defRPr sz="2800" b="1">
                <a:solidFill>
                  <a:schemeClr val="bg1"/>
                </a:solidFill>
              </a:defRPr>
            </a:lvl1pPr>
          </a:lstStyle>
          <a:p>
            <a:r>
              <a:rPr lang="fr-FR" dirty="0"/>
              <a:t>La règle morale et l’exception</a:t>
            </a:r>
          </a:p>
        </p:txBody>
      </p:sp>
      <p:sp>
        <p:nvSpPr>
          <p:cNvPr id="8" name="ZoneTexte 7">
            <a:extLst>
              <a:ext uri="{FF2B5EF4-FFF2-40B4-BE49-F238E27FC236}">
                <a16:creationId xmlns:a16="http://schemas.microsoft.com/office/drawing/2014/main" id="{A574DB64-11D2-44F5-BF88-9761DE3D94F7}"/>
              </a:ext>
            </a:extLst>
          </p:cNvPr>
          <p:cNvSpPr txBox="1"/>
          <p:nvPr/>
        </p:nvSpPr>
        <p:spPr>
          <a:xfrm>
            <a:off x="6405093" y="3407014"/>
            <a:ext cx="4369158" cy="1323439"/>
          </a:xfrm>
          <a:prstGeom prst="rect">
            <a:avLst/>
          </a:prstGeom>
          <a:solidFill>
            <a:schemeClr val="accent1">
              <a:lumMod val="75000"/>
            </a:schemeClr>
          </a:solidFill>
        </p:spPr>
        <p:txBody>
          <a:bodyPr wrap="square">
            <a:spAutoFit/>
          </a:bodyPr>
          <a:lstStyle>
            <a:defPPr marR="0" lvl="0" algn="l" rtl="0">
              <a:lnSpc>
                <a:spcPct val="100000"/>
              </a:lnSpc>
              <a:spcBef>
                <a:spcPts val="0"/>
              </a:spcBef>
              <a:spcAft>
                <a:spcPts val="0"/>
              </a:spcAft>
              <a:defRPr/>
            </a:defPPr>
            <a:lvl1pPr algn="ctr">
              <a:defRPr sz="4000" b="1">
                <a:solidFill>
                  <a:schemeClr val="bg1"/>
                </a:solidFill>
              </a:defRPr>
            </a:lvl1pPr>
          </a:lstStyle>
          <a:p>
            <a:r>
              <a:rPr lang="fr-FR" dirty="0"/>
              <a:t>L’émergence du nouveau</a:t>
            </a:r>
          </a:p>
        </p:txBody>
      </p:sp>
      <p:sp>
        <p:nvSpPr>
          <p:cNvPr id="10" name="ZoneTexte 9">
            <a:extLst>
              <a:ext uri="{FF2B5EF4-FFF2-40B4-BE49-F238E27FC236}">
                <a16:creationId xmlns:a16="http://schemas.microsoft.com/office/drawing/2014/main" id="{DD98B977-5B25-4E81-8736-46050192D2DE}"/>
              </a:ext>
            </a:extLst>
          </p:cNvPr>
          <p:cNvSpPr txBox="1"/>
          <p:nvPr/>
        </p:nvSpPr>
        <p:spPr>
          <a:xfrm>
            <a:off x="6405093" y="1601162"/>
            <a:ext cx="4477555" cy="954107"/>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RPr/>
            </a:defPPr>
            <a:lvl1pPr algn="ctr">
              <a:defRPr sz="2800" b="1">
                <a:solidFill>
                  <a:schemeClr val="bg1"/>
                </a:solidFill>
              </a:defRPr>
            </a:lvl1pPr>
          </a:lstStyle>
          <a:p>
            <a:r>
              <a:rPr lang="fr-FR" dirty="0"/>
              <a:t>Les conflits moraux</a:t>
            </a:r>
          </a:p>
          <a:p>
            <a:endParaRPr lang="fr-FR" dirty="0"/>
          </a:p>
        </p:txBody>
      </p:sp>
      <p:sp>
        <p:nvSpPr>
          <p:cNvPr id="12" name="ZoneTexte 11">
            <a:extLst>
              <a:ext uri="{FF2B5EF4-FFF2-40B4-BE49-F238E27FC236}">
                <a16:creationId xmlns:a16="http://schemas.microsoft.com/office/drawing/2014/main" id="{EB09E606-B9D5-45A0-A3FA-89E22DB4326D}"/>
              </a:ext>
            </a:extLst>
          </p:cNvPr>
          <p:cNvSpPr txBox="1"/>
          <p:nvPr/>
        </p:nvSpPr>
        <p:spPr>
          <a:xfrm>
            <a:off x="1097924" y="1601162"/>
            <a:ext cx="4477555" cy="1323439"/>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RPr/>
            </a:defPPr>
            <a:lvl1pPr algn="ctr">
              <a:defRPr sz="2800" b="1">
                <a:solidFill>
                  <a:schemeClr val="bg1"/>
                </a:solidFill>
              </a:defRPr>
            </a:lvl1pPr>
          </a:lstStyle>
          <a:p>
            <a:r>
              <a:rPr lang="fr-FR" dirty="0"/>
              <a:t>La solitude de la décision éthique</a:t>
            </a:r>
          </a:p>
        </p:txBody>
      </p:sp>
    </p:spTree>
    <p:extLst>
      <p:ext uri="{BB962C8B-B14F-4D97-AF65-F5344CB8AC3E}">
        <p14:creationId xmlns:p14="http://schemas.microsoft.com/office/powerpoint/2010/main" val="1546625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853A66B-20C2-41D2-A1F1-2CCB2E4F9C89}"/>
              </a:ext>
            </a:extLst>
          </p:cNvPr>
          <p:cNvSpPr>
            <a:spLocks noGrp="1"/>
          </p:cNvSpPr>
          <p:nvPr>
            <p:ph type="body" idx="1"/>
          </p:nvPr>
        </p:nvSpPr>
        <p:spPr>
          <a:xfrm>
            <a:off x="838199" y="2094347"/>
            <a:ext cx="10804301" cy="2315895"/>
          </a:xfrm>
          <a:solidFill>
            <a:schemeClr val="accent1">
              <a:lumMod val="20000"/>
              <a:lumOff val="80000"/>
            </a:schemeClr>
          </a:solidFill>
        </p:spPr>
        <p:txBody>
          <a:bodyPr>
            <a:normAutofit/>
          </a:bodyPr>
          <a:lstStyle/>
          <a:p>
            <a:pPr marL="114300" indent="0" algn="ctr">
              <a:buNone/>
            </a:pPr>
            <a:r>
              <a:rPr lang="fr-FR" sz="2800" b="1" dirty="0">
                <a:solidFill>
                  <a:srgbClr val="0070C0"/>
                </a:solidFill>
              </a:rPr>
              <a:t>1) En quoi l’émergence du nouveau, du point de vue des sociétés, est-il amené à susciter de nouvelles questions morales ?</a:t>
            </a:r>
          </a:p>
          <a:p>
            <a:pPr marL="114300" indent="0" algn="ctr">
              <a:buNone/>
            </a:pPr>
            <a:endParaRPr lang="fr-FR" sz="2800" b="1" dirty="0">
              <a:solidFill>
                <a:srgbClr val="0070C0"/>
              </a:solidFill>
            </a:endParaRPr>
          </a:p>
          <a:p>
            <a:pPr marL="114300" indent="0" algn="ctr">
              <a:buNone/>
            </a:pPr>
            <a:r>
              <a:rPr lang="fr-FR" b="1" dirty="0">
                <a:solidFill>
                  <a:srgbClr val="0070C0"/>
                </a:solidFill>
              </a:rPr>
              <a:t>2) Des exemples ?</a:t>
            </a:r>
            <a:endParaRPr lang="fr-FR" dirty="0"/>
          </a:p>
        </p:txBody>
      </p:sp>
      <p:sp>
        <p:nvSpPr>
          <p:cNvPr id="4" name="Espace réservé du numéro de diapositive 3">
            <a:extLst>
              <a:ext uri="{FF2B5EF4-FFF2-40B4-BE49-F238E27FC236}">
                <a16:creationId xmlns:a16="http://schemas.microsoft.com/office/drawing/2014/main" id="{E8550C10-0B94-487C-B431-9AA83D9607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52</a:t>
            </a:fld>
            <a:endParaRPr lang="fr-FR"/>
          </a:p>
        </p:txBody>
      </p:sp>
    </p:spTree>
    <p:extLst>
      <p:ext uri="{BB962C8B-B14F-4D97-AF65-F5344CB8AC3E}">
        <p14:creationId xmlns:p14="http://schemas.microsoft.com/office/powerpoint/2010/main" val="952803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èche : courbe vers la gauche 13">
            <a:extLst>
              <a:ext uri="{FF2B5EF4-FFF2-40B4-BE49-F238E27FC236}">
                <a16:creationId xmlns:a16="http://schemas.microsoft.com/office/drawing/2014/main" id="{E8F682C9-E43D-4457-8643-F45E783E37CF}"/>
              </a:ext>
            </a:extLst>
          </p:cNvPr>
          <p:cNvSpPr/>
          <p:nvPr/>
        </p:nvSpPr>
        <p:spPr>
          <a:xfrm rot="10800000">
            <a:off x="810315" y="551697"/>
            <a:ext cx="3839065" cy="4943901"/>
          </a:xfrm>
          <a:prstGeom prst="curvedLef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Flèche : courbe vers la gauche 12">
            <a:extLst>
              <a:ext uri="{FF2B5EF4-FFF2-40B4-BE49-F238E27FC236}">
                <a16:creationId xmlns:a16="http://schemas.microsoft.com/office/drawing/2014/main" id="{D1FC00CD-7CBE-4D69-B1F4-7BC6F67823A6}"/>
              </a:ext>
            </a:extLst>
          </p:cNvPr>
          <p:cNvSpPr/>
          <p:nvPr/>
        </p:nvSpPr>
        <p:spPr>
          <a:xfrm>
            <a:off x="7542622" y="942681"/>
            <a:ext cx="3839065" cy="4791501"/>
          </a:xfrm>
          <a:prstGeom prst="curvedLef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Espace réservé du contenu 2">
            <a:extLst>
              <a:ext uri="{FF2B5EF4-FFF2-40B4-BE49-F238E27FC236}">
                <a16:creationId xmlns:a16="http://schemas.microsoft.com/office/drawing/2014/main" id="{0B78E572-D4E1-4428-8757-6CE5D8D928FC}"/>
              </a:ext>
            </a:extLst>
          </p:cNvPr>
          <p:cNvSpPr>
            <a:spLocks noGrp="1"/>
          </p:cNvSpPr>
          <p:nvPr>
            <p:ph idx="1"/>
          </p:nvPr>
        </p:nvSpPr>
        <p:spPr>
          <a:xfrm>
            <a:off x="829166" y="1258762"/>
            <a:ext cx="4459272" cy="791852"/>
          </a:xfrm>
        </p:spPr>
        <p:txBody>
          <a:bodyPr vert="horz" lIns="91440" tIns="45720" rIns="91440" bIns="45720" rtlCol="0" anchor="t">
            <a:noAutofit/>
          </a:bodyPr>
          <a:lstStyle/>
          <a:p>
            <a:pPr marL="0" indent="0" algn="ctr">
              <a:lnSpc>
                <a:spcPct val="80000"/>
              </a:lnSpc>
              <a:buNone/>
            </a:pPr>
            <a:r>
              <a:rPr lang="fr-FR" b="1" dirty="0">
                <a:solidFill>
                  <a:srgbClr val="0070C0"/>
                </a:solidFill>
                <a:cs typeface="Calibri"/>
              </a:rPr>
              <a:t>Nouvelles possibilités techniques</a:t>
            </a:r>
          </a:p>
        </p:txBody>
      </p:sp>
      <p:sp>
        <p:nvSpPr>
          <p:cNvPr id="5" name="Espace réservé du pied de page 4">
            <a:extLst>
              <a:ext uri="{FF2B5EF4-FFF2-40B4-BE49-F238E27FC236}">
                <a16:creationId xmlns:a16="http://schemas.microsoft.com/office/drawing/2014/main" id="{318F33BD-FB1B-4242-960B-A441C2EA3C59}"/>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7" name="Espace réservé du contenu 2">
            <a:extLst>
              <a:ext uri="{FF2B5EF4-FFF2-40B4-BE49-F238E27FC236}">
                <a16:creationId xmlns:a16="http://schemas.microsoft.com/office/drawing/2014/main" id="{19D57C44-C125-482B-A965-E2F47D561882}"/>
              </a:ext>
            </a:extLst>
          </p:cNvPr>
          <p:cNvSpPr txBox="1">
            <a:spLocks/>
          </p:cNvSpPr>
          <p:nvPr/>
        </p:nvSpPr>
        <p:spPr>
          <a:xfrm>
            <a:off x="7920478" y="2699316"/>
            <a:ext cx="3929016" cy="7918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0000"/>
              </a:lnSpc>
              <a:buNone/>
            </a:pPr>
            <a:r>
              <a:rPr lang="fr-FR" b="1" dirty="0">
                <a:solidFill>
                  <a:srgbClr val="0070C0"/>
                </a:solidFill>
                <a:cs typeface="Calibri"/>
              </a:rPr>
              <a:t>Evolutions de mœurs et sensibilités sociétales</a:t>
            </a:r>
          </a:p>
        </p:txBody>
      </p:sp>
      <p:sp>
        <p:nvSpPr>
          <p:cNvPr id="8" name="Espace réservé du contenu 2">
            <a:extLst>
              <a:ext uri="{FF2B5EF4-FFF2-40B4-BE49-F238E27FC236}">
                <a16:creationId xmlns:a16="http://schemas.microsoft.com/office/drawing/2014/main" id="{B682FA6C-3F8C-4531-BC7E-02FF71008A06}"/>
              </a:ext>
            </a:extLst>
          </p:cNvPr>
          <p:cNvSpPr txBox="1">
            <a:spLocks/>
          </p:cNvSpPr>
          <p:nvPr/>
        </p:nvSpPr>
        <p:spPr>
          <a:xfrm>
            <a:off x="678730" y="4582038"/>
            <a:ext cx="5411380" cy="7918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0000"/>
              </a:lnSpc>
              <a:buFont typeface="Arial" panose="020B0604020202020204" pitchFamily="34" charset="0"/>
              <a:buNone/>
            </a:pPr>
            <a:r>
              <a:rPr lang="fr-FR" b="1" dirty="0">
                <a:solidFill>
                  <a:srgbClr val="0070C0"/>
                </a:solidFill>
                <a:cs typeface="Calibri"/>
              </a:rPr>
              <a:t>Nouveaux risques perçus</a:t>
            </a:r>
          </a:p>
        </p:txBody>
      </p:sp>
      <p:sp>
        <p:nvSpPr>
          <p:cNvPr id="4" name="Ellipse 3">
            <a:extLst>
              <a:ext uri="{FF2B5EF4-FFF2-40B4-BE49-F238E27FC236}">
                <a16:creationId xmlns:a16="http://schemas.microsoft.com/office/drawing/2014/main" id="{61BAFDF9-6591-43A0-BCDD-1172D977A313}"/>
              </a:ext>
            </a:extLst>
          </p:cNvPr>
          <p:cNvSpPr/>
          <p:nvPr/>
        </p:nvSpPr>
        <p:spPr>
          <a:xfrm>
            <a:off x="3581792" y="2251543"/>
            <a:ext cx="4459272" cy="16873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t>Questionnement éthico-politique</a:t>
            </a:r>
          </a:p>
        </p:txBody>
      </p:sp>
      <p:sp>
        <p:nvSpPr>
          <p:cNvPr id="2" name="Espace réservé de la date 1">
            <a:extLst>
              <a:ext uri="{FF2B5EF4-FFF2-40B4-BE49-F238E27FC236}">
                <a16:creationId xmlns:a16="http://schemas.microsoft.com/office/drawing/2014/main" id="{81B09D57-CBA9-4DB8-9F0D-1DBE40191F19}"/>
              </a:ext>
            </a:extLst>
          </p:cNvPr>
          <p:cNvSpPr>
            <a:spLocks noGrp="1"/>
          </p:cNvSpPr>
          <p:nvPr>
            <p:ph type="dt" sz="half" idx="10"/>
          </p:nvPr>
        </p:nvSpPr>
        <p:spPr/>
        <p:txBody>
          <a:bodyPr/>
          <a:lstStyle/>
          <a:p>
            <a:fld id="{FB05D045-5BAA-4B9F-AE49-578757A07859}" type="datetime1">
              <a:rPr lang="fr-FR" smtClean="0"/>
              <a:t>29/08/2024</a:t>
            </a:fld>
            <a:endParaRPr lang="fr-FR"/>
          </a:p>
        </p:txBody>
      </p:sp>
      <p:sp>
        <p:nvSpPr>
          <p:cNvPr id="9" name="Espace réservé du numéro de diapositive 8">
            <a:extLst>
              <a:ext uri="{FF2B5EF4-FFF2-40B4-BE49-F238E27FC236}">
                <a16:creationId xmlns:a16="http://schemas.microsoft.com/office/drawing/2014/main" id="{10D38579-A271-428F-9FB3-509FF5A36DB3}"/>
              </a:ext>
            </a:extLst>
          </p:cNvPr>
          <p:cNvSpPr>
            <a:spLocks noGrp="1"/>
          </p:cNvSpPr>
          <p:nvPr>
            <p:ph type="sldNum" sz="quarter" idx="12"/>
          </p:nvPr>
        </p:nvSpPr>
        <p:spPr/>
        <p:txBody>
          <a:bodyPr/>
          <a:lstStyle/>
          <a:p>
            <a:fld id="{457382CC-2CC8-4CC4-914C-7D2B527AC13B}" type="slidenum">
              <a:rPr lang="fr-FR" smtClean="0"/>
              <a:t>53</a:t>
            </a:fld>
            <a:endParaRPr lang="fr-FR"/>
          </a:p>
        </p:txBody>
      </p:sp>
    </p:spTree>
    <p:extLst>
      <p:ext uri="{BB962C8B-B14F-4D97-AF65-F5344CB8AC3E}">
        <p14:creationId xmlns:p14="http://schemas.microsoft.com/office/powerpoint/2010/main" val="55211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B78E572-D4E1-4428-8757-6CE5D8D928FC}"/>
              </a:ext>
            </a:extLst>
          </p:cNvPr>
          <p:cNvSpPr>
            <a:spLocks noGrp="1"/>
          </p:cNvSpPr>
          <p:nvPr>
            <p:ph idx="1"/>
          </p:nvPr>
        </p:nvSpPr>
        <p:spPr>
          <a:xfrm>
            <a:off x="1246608" y="2588627"/>
            <a:ext cx="10401975" cy="1900007"/>
          </a:xfr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vert="horz" wrap="square" lIns="91440" tIns="45720" rIns="91440" bIns="45720" rtlCol="0">
            <a:spAutoFit/>
          </a:bodyPr>
          <a:lstStyle/>
          <a:p>
            <a:pPr marL="0" indent="0" algn="ctr">
              <a:buClr>
                <a:schemeClr val="dk1"/>
              </a:buClr>
              <a:buSzPts val="2400"/>
              <a:buNone/>
            </a:pPr>
            <a:r>
              <a:rPr lang="fr-FR" i="1" dirty="0">
                <a:solidFill>
                  <a:srgbClr val="0070C0"/>
                </a:solidFill>
              </a:rPr>
              <a:t>En quoi les évolutions techniques induisent de nouveaux problèmes éthiques et moraux ?</a:t>
            </a:r>
          </a:p>
          <a:p>
            <a:pPr marL="0" indent="0" algn="ctr">
              <a:buClr>
                <a:schemeClr val="dk1"/>
              </a:buClr>
              <a:buSzPts val="2400"/>
              <a:buNone/>
            </a:pPr>
            <a:r>
              <a:rPr lang="fr-FR" i="1" dirty="0">
                <a:solidFill>
                  <a:srgbClr val="0070C0"/>
                </a:solidFill>
              </a:rPr>
              <a:t>Qu’en est-il des évolutions sociétales ? </a:t>
            </a:r>
          </a:p>
          <a:p>
            <a:pPr marL="0" indent="0" algn="ctr">
              <a:buClr>
                <a:schemeClr val="dk1"/>
              </a:buClr>
              <a:buSzPts val="2400"/>
              <a:buNone/>
            </a:pPr>
            <a:r>
              <a:rPr lang="fr-FR" i="1" dirty="0">
                <a:solidFill>
                  <a:srgbClr val="0070C0"/>
                </a:solidFill>
              </a:rPr>
              <a:t>Quels problèmes moraux, par exemple ?</a:t>
            </a:r>
          </a:p>
        </p:txBody>
      </p:sp>
      <p:sp>
        <p:nvSpPr>
          <p:cNvPr id="5" name="Espace réservé du pied de page 4">
            <a:extLst>
              <a:ext uri="{FF2B5EF4-FFF2-40B4-BE49-F238E27FC236}">
                <a16:creationId xmlns:a16="http://schemas.microsoft.com/office/drawing/2014/main" id="{318F33BD-FB1B-4242-960B-A441C2EA3C59}"/>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4" name="Espace réservé de la date 3">
            <a:extLst>
              <a:ext uri="{FF2B5EF4-FFF2-40B4-BE49-F238E27FC236}">
                <a16:creationId xmlns:a16="http://schemas.microsoft.com/office/drawing/2014/main" id="{27A019FA-1007-4D8A-961E-0D10D854B3A6}"/>
              </a:ext>
            </a:extLst>
          </p:cNvPr>
          <p:cNvSpPr>
            <a:spLocks noGrp="1"/>
          </p:cNvSpPr>
          <p:nvPr>
            <p:ph type="dt" sz="half" idx="10"/>
          </p:nvPr>
        </p:nvSpPr>
        <p:spPr/>
        <p:txBody>
          <a:bodyPr/>
          <a:lstStyle/>
          <a:p>
            <a:fld id="{E79BF03E-A339-4C72-9EC1-7C79C9CFA8B5}" type="datetime1">
              <a:rPr lang="fr-FR" smtClean="0"/>
              <a:t>29/08/2024</a:t>
            </a:fld>
            <a:endParaRPr lang="fr-FR"/>
          </a:p>
        </p:txBody>
      </p:sp>
      <p:sp>
        <p:nvSpPr>
          <p:cNvPr id="7" name="Ellipse 6">
            <a:extLst>
              <a:ext uri="{FF2B5EF4-FFF2-40B4-BE49-F238E27FC236}">
                <a16:creationId xmlns:a16="http://schemas.microsoft.com/office/drawing/2014/main" id="{2BCFAA25-170D-4B5E-A959-BAC4EFBEC92D}"/>
              </a:ext>
            </a:extLst>
          </p:cNvPr>
          <p:cNvSpPr/>
          <p:nvPr/>
        </p:nvSpPr>
        <p:spPr>
          <a:xfrm>
            <a:off x="253941" y="2903024"/>
            <a:ext cx="992668" cy="1227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
        <p:nvSpPr>
          <p:cNvPr id="8" name="Espace réservé du numéro de diapositive 7">
            <a:extLst>
              <a:ext uri="{FF2B5EF4-FFF2-40B4-BE49-F238E27FC236}">
                <a16:creationId xmlns:a16="http://schemas.microsoft.com/office/drawing/2014/main" id="{C802BB30-8336-44E6-9C4B-E0A545C84587}"/>
              </a:ext>
            </a:extLst>
          </p:cNvPr>
          <p:cNvSpPr>
            <a:spLocks noGrp="1"/>
          </p:cNvSpPr>
          <p:nvPr>
            <p:ph type="sldNum" sz="quarter" idx="12"/>
          </p:nvPr>
        </p:nvSpPr>
        <p:spPr/>
        <p:txBody>
          <a:bodyPr/>
          <a:lstStyle/>
          <a:p>
            <a:fld id="{457382CC-2CC8-4CC4-914C-7D2B527AC13B}" type="slidenum">
              <a:rPr lang="fr-FR" smtClean="0"/>
              <a:t>54</a:t>
            </a:fld>
            <a:endParaRPr lang="fr-FR"/>
          </a:p>
        </p:txBody>
      </p:sp>
    </p:spTree>
    <p:extLst>
      <p:ext uri="{BB962C8B-B14F-4D97-AF65-F5344CB8AC3E}">
        <p14:creationId xmlns:p14="http://schemas.microsoft.com/office/powerpoint/2010/main" val="102922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B78E572-D4E1-4428-8757-6CE5D8D928FC}"/>
              </a:ext>
            </a:extLst>
          </p:cNvPr>
          <p:cNvSpPr>
            <a:spLocks noGrp="1"/>
          </p:cNvSpPr>
          <p:nvPr>
            <p:ph idx="1"/>
          </p:nvPr>
        </p:nvSpPr>
        <p:spPr>
          <a:xfrm>
            <a:off x="543415" y="1929722"/>
            <a:ext cx="11105169" cy="3733015"/>
          </a:xfrm>
        </p:spPr>
        <p:txBody>
          <a:bodyPr vert="horz" lIns="91440" tIns="45720" rIns="91440" bIns="45720" rtlCol="0" anchor="t">
            <a:noAutofit/>
          </a:bodyPr>
          <a:lstStyle/>
          <a:p>
            <a:pPr>
              <a:lnSpc>
                <a:spcPct val="80000"/>
              </a:lnSpc>
            </a:pPr>
            <a:r>
              <a:rPr lang="fr-FR" dirty="0">
                <a:cs typeface="Calibri" panose="020F0502020204030204"/>
              </a:rPr>
              <a:t>Le </a:t>
            </a:r>
            <a:r>
              <a:rPr lang="fr-FR" b="1" dirty="0">
                <a:cs typeface="Calibri" panose="020F0502020204030204"/>
              </a:rPr>
              <a:t>progrès technique</a:t>
            </a:r>
            <a:r>
              <a:rPr lang="fr-FR" dirty="0">
                <a:cs typeface="Calibri" panose="020F0502020204030204"/>
              </a:rPr>
              <a:t>, d'une part, et les </a:t>
            </a:r>
            <a:r>
              <a:rPr lang="fr-FR" b="1" dirty="0">
                <a:cs typeface="Calibri" panose="020F0502020204030204"/>
              </a:rPr>
              <a:t>évolutions sociétales</a:t>
            </a:r>
            <a:r>
              <a:rPr lang="fr-FR" dirty="0">
                <a:cs typeface="Calibri" panose="020F0502020204030204"/>
              </a:rPr>
              <a:t>, d'autre part, font évoluer nos repères éthiques.</a:t>
            </a:r>
          </a:p>
          <a:p>
            <a:pPr>
              <a:lnSpc>
                <a:spcPct val="80000"/>
              </a:lnSpc>
            </a:pPr>
            <a:r>
              <a:rPr lang="fr-FR" dirty="0">
                <a:cs typeface="Calibri" panose="020F0502020204030204"/>
              </a:rPr>
              <a:t>La </a:t>
            </a:r>
            <a:r>
              <a:rPr lang="fr-FR" b="1" dirty="0">
                <a:cs typeface="Calibri" panose="020F0502020204030204"/>
              </a:rPr>
              <a:t>révolution numérique </a:t>
            </a:r>
            <a:r>
              <a:rPr lang="fr-FR" dirty="0">
                <a:cs typeface="Calibri" panose="020F0502020204030204"/>
              </a:rPr>
              <a:t>: nouvelles opportunités et nouveaux risques.</a:t>
            </a:r>
          </a:p>
          <a:p>
            <a:pPr>
              <a:lnSpc>
                <a:spcPct val="80000"/>
              </a:lnSpc>
            </a:pPr>
            <a:r>
              <a:rPr lang="fr-FR" dirty="0">
                <a:cs typeface="Calibri" panose="020F0502020204030204"/>
              </a:rPr>
              <a:t>La </a:t>
            </a:r>
            <a:r>
              <a:rPr lang="fr-FR" b="1" dirty="0">
                <a:cs typeface="Calibri" panose="020F0502020204030204"/>
              </a:rPr>
              <a:t>pensée environnementale </a:t>
            </a:r>
            <a:r>
              <a:rPr lang="fr-FR" dirty="0">
                <a:cs typeface="Calibri" panose="020F0502020204030204"/>
              </a:rPr>
              <a:t>: vulnérabilité individuelle et collective, caractère relationnel de notre identité (</a:t>
            </a:r>
            <a:r>
              <a:rPr lang="fr-FR" i="1" dirty="0">
                <a:cs typeface="Calibri" panose="020F0502020204030204"/>
              </a:rPr>
              <a:t>vs </a:t>
            </a:r>
            <a:r>
              <a:rPr lang="fr-FR" dirty="0">
                <a:cs typeface="Calibri" panose="020F0502020204030204"/>
              </a:rPr>
              <a:t>un individualisme libéral), limites de notre maîtrise technique, insertion corporelle dans une biosphère</a:t>
            </a:r>
            <a:r>
              <a:rPr lang="fr-FR" b="1" dirty="0">
                <a:cs typeface="Calibri" panose="020F0502020204030204"/>
              </a:rPr>
              <a:t> </a:t>
            </a:r>
            <a:r>
              <a:rPr lang="fr-FR" dirty="0">
                <a:cs typeface="Calibri" panose="020F0502020204030204"/>
              </a:rPr>
              <a:t>dont nous sommes dépendants (notion d'"</a:t>
            </a:r>
            <a:r>
              <a:rPr lang="fr-FR" b="1" dirty="0">
                <a:cs typeface="Calibri" panose="020F0502020204030204"/>
              </a:rPr>
              <a:t>anthropocène"</a:t>
            </a:r>
            <a:r>
              <a:rPr lang="fr-FR" dirty="0">
                <a:cs typeface="Calibri" panose="020F0502020204030204"/>
              </a:rPr>
              <a:t>).</a:t>
            </a:r>
          </a:p>
          <a:p>
            <a:pPr>
              <a:lnSpc>
                <a:spcPct val="80000"/>
              </a:lnSpc>
            </a:pPr>
            <a:r>
              <a:rPr lang="fr-FR" b="1" dirty="0">
                <a:cs typeface="Calibri" panose="020F0502020204030204"/>
              </a:rPr>
              <a:t>Bioéthique </a:t>
            </a:r>
            <a:r>
              <a:rPr lang="fr-FR" dirty="0">
                <a:ea typeface="+mn-lt"/>
                <a:cs typeface="+mn-lt"/>
              </a:rPr>
              <a:t>: répercussions politiques, juridiques et, anthropologiques.</a:t>
            </a:r>
            <a:endParaRPr lang="fr-FR" dirty="0">
              <a:cs typeface="Calibri"/>
            </a:endParaRPr>
          </a:p>
        </p:txBody>
      </p:sp>
      <p:sp>
        <p:nvSpPr>
          <p:cNvPr id="5" name="Espace réservé du pied de page 4">
            <a:extLst>
              <a:ext uri="{FF2B5EF4-FFF2-40B4-BE49-F238E27FC236}">
                <a16:creationId xmlns:a16="http://schemas.microsoft.com/office/drawing/2014/main" id="{318F33BD-FB1B-4242-960B-A441C2EA3C59}"/>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4" name="Espace réservé de la date 3">
            <a:extLst>
              <a:ext uri="{FF2B5EF4-FFF2-40B4-BE49-F238E27FC236}">
                <a16:creationId xmlns:a16="http://schemas.microsoft.com/office/drawing/2014/main" id="{27A019FA-1007-4D8A-961E-0D10D854B3A6}"/>
              </a:ext>
            </a:extLst>
          </p:cNvPr>
          <p:cNvSpPr>
            <a:spLocks noGrp="1"/>
          </p:cNvSpPr>
          <p:nvPr>
            <p:ph type="dt" sz="half" idx="10"/>
          </p:nvPr>
        </p:nvSpPr>
        <p:spPr/>
        <p:txBody>
          <a:bodyPr/>
          <a:lstStyle/>
          <a:p>
            <a:fld id="{48AEA055-2013-4BF9-8309-81BEA4FB6267}" type="datetime1">
              <a:rPr lang="fr-FR" smtClean="0"/>
              <a:t>29/08/2024</a:t>
            </a:fld>
            <a:endParaRPr lang="fr-FR"/>
          </a:p>
        </p:txBody>
      </p:sp>
      <p:sp>
        <p:nvSpPr>
          <p:cNvPr id="8" name="Espace réservé du numéro de diapositive 7">
            <a:extLst>
              <a:ext uri="{FF2B5EF4-FFF2-40B4-BE49-F238E27FC236}">
                <a16:creationId xmlns:a16="http://schemas.microsoft.com/office/drawing/2014/main" id="{40A361EA-4F61-414D-9BA7-212002913EE0}"/>
              </a:ext>
            </a:extLst>
          </p:cNvPr>
          <p:cNvSpPr>
            <a:spLocks noGrp="1"/>
          </p:cNvSpPr>
          <p:nvPr>
            <p:ph type="sldNum" sz="quarter" idx="12"/>
          </p:nvPr>
        </p:nvSpPr>
        <p:spPr/>
        <p:txBody>
          <a:bodyPr/>
          <a:lstStyle/>
          <a:p>
            <a:fld id="{457382CC-2CC8-4CC4-914C-7D2B527AC13B}" type="slidenum">
              <a:rPr lang="fr-FR" smtClean="0"/>
              <a:t>55</a:t>
            </a:fld>
            <a:endParaRPr lang="fr-FR"/>
          </a:p>
        </p:txBody>
      </p:sp>
      <p:sp>
        <p:nvSpPr>
          <p:cNvPr id="6" name="Titre 1">
            <a:extLst>
              <a:ext uri="{FF2B5EF4-FFF2-40B4-BE49-F238E27FC236}">
                <a16:creationId xmlns:a16="http://schemas.microsoft.com/office/drawing/2014/main" id="{8781BE90-EF2F-4EB7-8D0A-A7C5729DB124}"/>
              </a:ext>
            </a:extLst>
          </p:cNvPr>
          <p:cNvSpPr>
            <a:spLocks noGrp="1"/>
          </p:cNvSpPr>
          <p:nvPr>
            <p:ph type="title"/>
          </p:nvPr>
        </p:nvSpPr>
        <p:spPr>
          <a:xfrm>
            <a:off x="0" y="1"/>
            <a:ext cx="12192000" cy="1436688"/>
          </a:xfrm>
          <a:solidFill>
            <a:srgbClr val="0070C0"/>
          </a:solidFill>
        </p:spPr>
        <p:txBody>
          <a:bodyPr vert="horz" lIns="91440" tIns="45720" rIns="91440" bIns="45720" rtlCol="0" anchor="ctr">
            <a:normAutofit/>
          </a:bodyPr>
          <a:lstStyle/>
          <a:p>
            <a:pPr algn="ctr"/>
            <a:r>
              <a:rPr lang="fr-FR" b="1" dirty="0">
                <a:solidFill>
                  <a:schemeClr val="bg1"/>
                </a:solidFill>
              </a:rPr>
              <a:t>L’émergence du nouveau et les évolutions éthiques</a:t>
            </a:r>
          </a:p>
        </p:txBody>
      </p:sp>
    </p:spTree>
    <p:extLst>
      <p:ext uri="{BB962C8B-B14F-4D97-AF65-F5344CB8AC3E}">
        <p14:creationId xmlns:p14="http://schemas.microsoft.com/office/powerpoint/2010/main" val="1412105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A0C48FB-6926-49F9-BBA3-CD92E4E41A55}"/>
              </a:ext>
            </a:extLst>
          </p:cNvPr>
          <p:cNvSpPr>
            <a:spLocks noGrp="1"/>
          </p:cNvSpPr>
          <p:nvPr>
            <p:ph idx="1"/>
          </p:nvPr>
        </p:nvSpPr>
        <p:spPr>
          <a:xfrm>
            <a:off x="0" y="0"/>
            <a:ext cx="12192000" cy="6857999"/>
          </a:xfrm>
          <a:solidFill>
            <a:schemeClr val="bg1">
              <a:lumMod val="95000"/>
            </a:schemeClr>
          </a:solidFill>
          <a:ln>
            <a:solidFill>
              <a:schemeClr val="tx1"/>
            </a:solidFill>
          </a:ln>
        </p:spPr>
        <p:txBody>
          <a:bodyPr>
            <a:noAutofit/>
          </a:bodyPr>
          <a:lstStyle/>
          <a:p>
            <a:pPr>
              <a:lnSpc>
                <a:spcPct val="80000"/>
              </a:lnSpc>
            </a:pPr>
            <a:endParaRPr lang="fr-FR" sz="2000" dirty="0">
              <a:cs typeface="Calibri" panose="020F0502020204030204"/>
            </a:endParaRPr>
          </a:p>
          <a:p>
            <a:pPr>
              <a:lnSpc>
                <a:spcPct val="80000"/>
              </a:lnSpc>
            </a:pPr>
            <a:endParaRPr lang="fr-FR" sz="2000" dirty="0">
              <a:cs typeface="Calibri" panose="020F0502020204030204"/>
            </a:endParaRPr>
          </a:p>
          <a:p>
            <a:pPr>
              <a:lnSpc>
                <a:spcPct val="80000"/>
              </a:lnSpc>
            </a:pPr>
            <a:r>
              <a:rPr lang="fr-FR" sz="2000" dirty="0">
                <a:cs typeface="Calibri" panose="020F0502020204030204"/>
              </a:rPr>
              <a:t>Le progrès scientifique, d'une part, et les évolutions sociétales, d'autre part, font émerger de nouvelles questions morales. Toute possibilité technique nouvelle peut rencontrer une aspiration sociétale qui elle-même évolue. </a:t>
            </a:r>
            <a:endParaRPr lang="fr-FR" sz="2000" dirty="0"/>
          </a:p>
          <a:p>
            <a:pPr>
              <a:lnSpc>
                <a:spcPct val="80000"/>
              </a:lnSpc>
            </a:pPr>
            <a:r>
              <a:rPr lang="fr-FR" sz="2000" dirty="0">
                <a:cs typeface="Calibri" panose="020F0502020204030204"/>
              </a:rPr>
              <a:t>La pensée environnementale insiste aujourd'hui sur notre vulnérabilité individuelle et collective, sur le caractère relationnel de notre identité (</a:t>
            </a:r>
            <a:r>
              <a:rPr lang="fr-FR" sz="2000" i="1" dirty="0">
                <a:cs typeface="Calibri" panose="020F0502020204030204"/>
              </a:rPr>
              <a:t>vs </a:t>
            </a:r>
            <a:r>
              <a:rPr lang="fr-FR" sz="2000" dirty="0">
                <a:cs typeface="Calibri" panose="020F0502020204030204"/>
              </a:rPr>
              <a:t>un individualisme libéral), sur les limites de notre maîtrise technique et sur notre insertion corporelle dans une </a:t>
            </a:r>
            <a:r>
              <a:rPr lang="fr-FR" sz="2000" b="1" dirty="0">
                <a:cs typeface="Calibri" panose="020F0502020204030204"/>
              </a:rPr>
              <a:t>biosphère </a:t>
            </a:r>
            <a:r>
              <a:rPr lang="fr-FR" sz="2000" dirty="0">
                <a:cs typeface="Calibri" panose="020F0502020204030204"/>
              </a:rPr>
              <a:t>dont nous sommes dépendants (notion d'"</a:t>
            </a:r>
            <a:r>
              <a:rPr lang="fr-FR" sz="2000" b="1" dirty="0">
                <a:cs typeface="Calibri" panose="020F0502020204030204"/>
              </a:rPr>
              <a:t>anthropocène"</a:t>
            </a:r>
            <a:r>
              <a:rPr lang="fr-FR" sz="2000" dirty="0">
                <a:cs typeface="Calibri" panose="020F0502020204030204"/>
              </a:rPr>
              <a:t>).</a:t>
            </a:r>
          </a:p>
          <a:p>
            <a:pPr>
              <a:lnSpc>
                <a:spcPct val="80000"/>
              </a:lnSpc>
            </a:pPr>
            <a:r>
              <a:rPr lang="fr-FR" sz="2000" dirty="0">
                <a:cs typeface="Calibri" panose="020F0502020204030204"/>
              </a:rPr>
              <a:t>Un certain nombre de champs éthiques se dégagent, avec des questions nouvelles. Qu'on pense notamment au vaste champ de la </a:t>
            </a:r>
            <a:r>
              <a:rPr lang="fr-FR" sz="2000" b="1" dirty="0">
                <a:cs typeface="Calibri" panose="020F0502020204030204"/>
              </a:rPr>
              <a:t>bioéthique </a:t>
            </a:r>
            <a:r>
              <a:rPr lang="fr-FR" sz="2000" dirty="0">
                <a:cs typeface="Calibri" panose="020F0502020204030204"/>
              </a:rPr>
              <a:t>et à ses multiples ramifications. </a:t>
            </a:r>
            <a:r>
              <a:rPr lang="fr-FR" sz="2000" dirty="0">
                <a:ea typeface="+mn-lt"/>
                <a:cs typeface="+mn-lt"/>
              </a:rPr>
              <a:t>On songe particulièrement à la rencontre entre les évolutions de la famille, avec la montée en puissance de l'</a:t>
            </a:r>
            <a:r>
              <a:rPr lang="fr-FR" sz="2000" b="1" dirty="0">
                <a:ea typeface="+mn-lt"/>
                <a:cs typeface="+mn-lt"/>
              </a:rPr>
              <a:t>homoparentalité</a:t>
            </a:r>
            <a:r>
              <a:rPr lang="fr-FR" sz="2000" dirty="0">
                <a:ea typeface="+mn-lt"/>
                <a:cs typeface="+mn-lt"/>
              </a:rPr>
              <a:t>, et les possibilités offertes par la </a:t>
            </a:r>
            <a:r>
              <a:rPr lang="fr-FR" sz="2000" b="1" dirty="0">
                <a:ea typeface="+mn-lt"/>
                <a:cs typeface="+mn-lt"/>
              </a:rPr>
              <a:t>Procréation Médicalement Assistée (PMA)</a:t>
            </a:r>
            <a:r>
              <a:rPr lang="fr-FR" sz="2000" dirty="0">
                <a:ea typeface="+mn-lt"/>
                <a:cs typeface="+mn-lt"/>
              </a:rPr>
              <a:t>. Ces évolutions ont des répercussions politiques, juridiques et en amont, anthropologiques, puisqu'elles touchent à notre conception de la notion de </a:t>
            </a:r>
            <a:r>
              <a:rPr lang="fr-FR" sz="2000" b="1" dirty="0">
                <a:ea typeface="+mn-lt"/>
                <a:cs typeface="+mn-lt"/>
              </a:rPr>
              <a:t>genre</a:t>
            </a:r>
            <a:r>
              <a:rPr lang="fr-FR" sz="2000" dirty="0">
                <a:ea typeface="+mn-lt"/>
                <a:cs typeface="+mn-lt"/>
              </a:rPr>
              <a:t>, de la </a:t>
            </a:r>
            <a:r>
              <a:rPr lang="fr-FR" sz="2000" b="1" dirty="0">
                <a:ea typeface="+mn-lt"/>
                <a:cs typeface="+mn-lt"/>
              </a:rPr>
              <a:t>famille </a:t>
            </a:r>
            <a:r>
              <a:rPr lang="fr-FR" sz="2000" dirty="0">
                <a:ea typeface="+mn-lt"/>
                <a:cs typeface="+mn-lt"/>
              </a:rPr>
              <a:t>et de la </a:t>
            </a:r>
            <a:r>
              <a:rPr lang="fr-FR" sz="2000" b="1" dirty="0">
                <a:ea typeface="+mn-lt"/>
                <a:cs typeface="+mn-lt"/>
              </a:rPr>
              <a:t>filiation</a:t>
            </a:r>
            <a:r>
              <a:rPr lang="fr-FR" sz="2000" dirty="0">
                <a:ea typeface="+mn-lt"/>
                <a:cs typeface="+mn-lt"/>
              </a:rPr>
              <a:t>.</a:t>
            </a:r>
          </a:p>
          <a:p>
            <a:pPr>
              <a:lnSpc>
                <a:spcPct val="80000"/>
              </a:lnSpc>
            </a:pPr>
            <a:r>
              <a:rPr lang="fr-FR" sz="2000" dirty="0">
                <a:cs typeface="Calibri"/>
              </a:rPr>
              <a:t>Les débats sont en fait nombreux et plus ou moins virulents sur de nombreux sujets : les </a:t>
            </a:r>
            <a:r>
              <a:rPr lang="fr-FR" sz="2000" b="1" dirty="0">
                <a:cs typeface="Calibri"/>
              </a:rPr>
              <a:t>thérapies génique</a:t>
            </a:r>
            <a:r>
              <a:rPr lang="fr-FR" sz="2000" dirty="0">
                <a:cs typeface="Calibri"/>
              </a:rPr>
              <a:t>s, le </a:t>
            </a:r>
            <a:r>
              <a:rPr lang="fr-FR" sz="2000" b="1" dirty="0">
                <a:cs typeface="Calibri"/>
              </a:rPr>
              <a:t>statut juridique de l'embryon</a:t>
            </a:r>
            <a:r>
              <a:rPr lang="fr-FR" sz="2000" dirty="0">
                <a:cs typeface="Calibri"/>
              </a:rPr>
              <a:t>, les </a:t>
            </a:r>
            <a:r>
              <a:rPr lang="fr-FR" sz="2000" b="1" dirty="0">
                <a:cs typeface="Calibri"/>
              </a:rPr>
              <a:t>recherches sur les cellules-couches</a:t>
            </a:r>
            <a:r>
              <a:rPr lang="fr-FR" sz="2000" dirty="0">
                <a:cs typeface="Calibri"/>
              </a:rPr>
              <a:t>, le </a:t>
            </a:r>
            <a:r>
              <a:rPr lang="fr-FR" sz="2000" b="1" dirty="0">
                <a:cs typeface="Calibri"/>
              </a:rPr>
              <a:t>brevetage du vivant</a:t>
            </a:r>
            <a:r>
              <a:rPr lang="fr-FR" sz="2000" dirty="0">
                <a:cs typeface="Calibri"/>
              </a:rPr>
              <a:t>, les </a:t>
            </a:r>
            <a:r>
              <a:rPr lang="fr-FR" sz="2000" b="1" dirty="0">
                <a:cs typeface="Calibri"/>
              </a:rPr>
              <a:t>interventions sur le corps humain</a:t>
            </a:r>
            <a:r>
              <a:rPr lang="fr-FR" sz="2000" dirty="0">
                <a:cs typeface="Calibri"/>
              </a:rPr>
              <a:t>, l'</a:t>
            </a:r>
            <a:r>
              <a:rPr lang="fr-FR" sz="2000" b="1" dirty="0">
                <a:cs typeface="Calibri"/>
              </a:rPr>
              <a:t>euthanasie</a:t>
            </a:r>
            <a:r>
              <a:rPr lang="fr-FR" sz="2000" dirty="0">
                <a:cs typeface="Calibri"/>
              </a:rPr>
              <a:t>, etc.</a:t>
            </a:r>
            <a:endParaRPr lang="fr-FR" sz="2000" dirty="0"/>
          </a:p>
          <a:p>
            <a:pPr>
              <a:lnSpc>
                <a:spcPct val="80000"/>
              </a:lnSpc>
            </a:pPr>
            <a:r>
              <a:rPr lang="fr-FR" sz="2000" dirty="0">
                <a:cs typeface="Calibri"/>
              </a:rPr>
              <a:t>Ce</a:t>
            </a:r>
            <a:r>
              <a:rPr lang="fr-FR" sz="2000" dirty="0"/>
              <a:t> qui implique d'être attentif aux </a:t>
            </a:r>
            <a:r>
              <a:rPr lang="fr-FR" sz="2000" b="1" dirty="0"/>
              <a:t>situations concrètes neuves </a:t>
            </a:r>
            <a:r>
              <a:rPr lang="fr-FR" sz="2000" dirty="0"/>
              <a:t>qui peuvent surgir, en les abordant à travers différents principes éthiques, différentes sensibilités. C'est le rôle des </a:t>
            </a:r>
            <a:r>
              <a:rPr lang="fr-FR" sz="2000" b="1" dirty="0"/>
              <a:t>comités d'éthique</a:t>
            </a:r>
            <a:r>
              <a:rPr lang="fr-FR" sz="2000" dirty="0"/>
              <a:t>, mais c'est plus généralement, en démocratie, le rôle de chaque citoyen de s'informer et, éventuellement, de prendre position sur ces grandes questions. C'est le rôle de la </a:t>
            </a:r>
            <a:r>
              <a:rPr lang="fr-FR" sz="2000" b="1" dirty="0"/>
              <a:t>vitalité délibérative dans l'espace public</a:t>
            </a:r>
            <a:r>
              <a:rPr lang="fr-FR" sz="2000" dirty="0"/>
              <a:t>.</a:t>
            </a:r>
            <a:endParaRPr lang="fr-FR" sz="2000" dirty="0">
              <a:cs typeface="Calibri"/>
            </a:endParaRPr>
          </a:p>
          <a:p>
            <a:pPr>
              <a:lnSpc>
                <a:spcPct val="80000"/>
              </a:lnSpc>
            </a:pPr>
            <a:endParaRPr lang="fr-FR" sz="2000" dirty="0">
              <a:cs typeface="Calibri"/>
            </a:endParaRPr>
          </a:p>
          <a:p>
            <a:endParaRPr lang="fr-FR" sz="2000" dirty="0"/>
          </a:p>
        </p:txBody>
      </p:sp>
      <p:sp>
        <p:nvSpPr>
          <p:cNvPr id="4" name="Espace réservé de la date 3">
            <a:extLst>
              <a:ext uri="{FF2B5EF4-FFF2-40B4-BE49-F238E27FC236}">
                <a16:creationId xmlns:a16="http://schemas.microsoft.com/office/drawing/2014/main" id="{0C3117B9-367C-4E2F-9650-D76B4DCEFC8E}"/>
              </a:ext>
            </a:extLst>
          </p:cNvPr>
          <p:cNvSpPr>
            <a:spLocks noGrp="1"/>
          </p:cNvSpPr>
          <p:nvPr>
            <p:ph type="dt" sz="half" idx="10"/>
          </p:nvPr>
        </p:nvSpPr>
        <p:spPr/>
        <p:txBody>
          <a:bodyPr/>
          <a:lstStyle/>
          <a:p>
            <a:fld id="{F3A25D43-53D1-4A5E-AF97-6E0C2995FB43}" type="datetime1">
              <a:rPr lang="fr-FR" smtClean="0"/>
              <a:t>29/08/2024</a:t>
            </a:fld>
            <a:endParaRPr lang="fr-FR"/>
          </a:p>
        </p:txBody>
      </p:sp>
      <p:sp>
        <p:nvSpPr>
          <p:cNvPr id="5" name="Espace réservé du pied de page 4">
            <a:extLst>
              <a:ext uri="{FF2B5EF4-FFF2-40B4-BE49-F238E27FC236}">
                <a16:creationId xmlns:a16="http://schemas.microsoft.com/office/drawing/2014/main" id="{6CD4B76E-294F-4338-AF33-C4E282E70158}"/>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pic>
        <p:nvPicPr>
          <p:cNvPr id="6" name="Image 5">
            <a:extLst>
              <a:ext uri="{FF2B5EF4-FFF2-40B4-BE49-F238E27FC236}">
                <a16:creationId xmlns:a16="http://schemas.microsoft.com/office/drawing/2014/main" id="{8F1D3C96-4781-4B3A-B3B0-1DAC7C8720E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rot="5400000">
            <a:off x="0" y="0"/>
            <a:ext cx="879581" cy="879581"/>
          </a:xfrm>
          <a:prstGeom prst="rect">
            <a:avLst/>
          </a:prstGeom>
        </p:spPr>
      </p:pic>
      <p:sp>
        <p:nvSpPr>
          <p:cNvPr id="7" name="Espace réservé du numéro de diapositive 6">
            <a:extLst>
              <a:ext uri="{FF2B5EF4-FFF2-40B4-BE49-F238E27FC236}">
                <a16:creationId xmlns:a16="http://schemas.microsoft.com/office/drawing/2014/main" id="{007DAB8E-5772-4BCE-B441-38E3031593DE}"/>
              </a:ext>
            </a:extLst>
          </p:cNvPr>
          <p:cNvSpPr>
            <a:spLocks noGrp="1"/>
          </p:cNvSpPr>
          <p:nvPr>
            <p:ph type="sldNum" sz="quarter" idx="12"/>
          </p:nvPr>
        </p:nvSpPr>
        <p:spPr/>
        <p:txBody>
          <a:bodyPr/>
          <a:lstStyle/>
          <a:p>
            <a:fld id="{457382CC-2CC8-4CC4-914C-7D2B527AC13B}" type="slidenum">
              <a:rPr lang="fr-FR" smtClean="0"/>
              <a:t>56</a:t>
            </a:fld>
            <a:endParaRPr lang="fr-FR"/>
          </a:p>
        </p:txBody>
      </p:sp>
    </p:spTree>
    <p:extLst>
      <p:ext uri="{BB962C8B-B14F-4D97-AF65-F5344CB8AC3E}">
        <p14:creationId xmlns:p14="http://schemas.microsoft.com/office/powerpoint/2010/main" val="1688019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5542171F-C6E7-4FD6-AA58-CA9A6189E70A}"/>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C0552283-4724-47CD-9351-61DA2ACC5B57}"/>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AAD55AEA-52E0-4CEB-BEB1-1A7B4584FC0A}"/>
              </a:ext>
            </a:extLst>
          </p:cNvPr>
          <p:cNvSpPr>
            <a:spLocks noGrp="1"/>
          </p:cNvSpPr>
          <p:nvPr>
            <p:ph type="sldNum" sz="quarter" idx="12"/>
          </p:nvPr>
        </p:nvSpPr>
        <p:spPr/>
        <p:txBody>
          <a:bodyPr/>
          <a:lstStyle/>
          <a:p>
            <a:fld id="{457382CC-2CC8-4CC4-914C-7D2B527AC13B}" type="slidenum">
              <a:rPr lang="fr-FR" smtClean="0"/>
              <a:t>57</a:t>
            </a:fld>
            <a:endParaRPr lang="fr-FR"/>
          </a:p>
        </p:txBody>
      </p:sp>
      <p:sp>
        <p:nvSpPr>
          <p:cNvPr id="7" name="Espace réservé du contenu 2">
            <a:extLst>
              <a:ext uri="{FF2B5EF4-FFF2-40B4-BE49-F238E27FC236}">
                <a16:creationId xmlns:a16="http://schemas.microsoft.com/office/drawing/2014/main" id="{8BF8B273-D37B-4E7A-8F69-F86DF0AC9CEE}"/>
              </a:ext>
            </a:extLst>
          </p:cNvPr>
          <p:cNvSpPr>
            <a:spLocks noGrp="1"/>
          </p:cNvSpPr>
          <p:nvPr>
            <p:ph idx="1"/>
          </p:nvPr>
        </p:nvSpPr>
        <p:spPr>
          <a:xfrm>
            <a:off x="1246608" y="1923905"/>
            <a:ext cx="10401975" cy="2932085"/>
          </a:xfr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vert="horz" wrap="square" lIns="91440" tIns="45720" rIns="91440" bIns="45720" rtlCol="0">
            <a:spAutoFit/>
          </a:bodyPr>
          <a:lstStyle/>
          <a:p>
            <a:pPr marL="0" indent="0" algn="ctr">
              <a:buClr>
                <a:schemeClr val="dk1"/>
              </a:buClr>
              <a:buSzPts val="2400"/>
              <a:buNone/>
            </a:pPr>
            <a:r>
              <a:rPr lang="fr-FR" i="1" dirty="0">
                <a:solidFill>
                  <a:srgbClr val="0070C0"/>
                </a:solidFill>
              </a:rPr>
              <a:t>Quels conflits de valeurs peuvent survenir à l’échelle individuelle ?</a:t>
            </a:r>
          </a:p>
          <a:p>
            <a:pPr marL="0" indent="0" algn="ctr">
              <a:buClr>
                <a:schemeClr val="dk1"/>
              </a:buClr>
              <a:buSzPts val="2400"/>
              <a:buNone/>
            </a:pPr>
            <a:r>
              <a:rPr lang="fr-FR" i="1" dirty="0">
                <a:solidFill>
                  <a:srgbClr val="0070C0"/>
                </a:solidFill>
              </a:rPr>
              <a:t>A l’échelle collective en démocratie ?</a:t>
            </a:r>
          </a:p>
          <a:p>
            <a:pPr marL="0" indent="0" algn="ctr">
              <a:buClr>
                <a:schemeClr val="dk1"/>
              </a:buClr>
              <a:buSzPts val="2400"/>
              <a:buNone/>
            </a:pPr>
            <a:r>
              <a:rPr lang="fr-FR" i="1" dirty="0">
                <a:solidFill>
                  <a:srgbClr val="0070C0"/>
                </a:solidFill>
              </a:rPr>
              <a:t>Des conflits entre normes et valeurs, entre plusieurs valeurs, plusieurs normes…</a:t>
            </a:r>
          </a:p>
          <a:p>
            <a:pPr marL="0" indent="0" algn="ctr">
              <a:buClr>
                <a:schemeClr val="dk1"/>
              </a:buClr>
              <a:buSzPts val="2400"/>
              <a:buNone/>
            </a:pPr>
            <a:r>
              <a:rPr lang="fr-FR" i="1" dirty="0">
                <a:solidFill>
                  <a:srgbClr val="0070C0"/>
                </a:solidFill>
              </a:rPr>
              <a:t>Pour un exemple ancien, pensez au personnage d’Antigone…</a:t>
            </a:r>
          </a:p>
          <a:p>
            <a:pPr marL="0" indent="0" algn="ctr">
              <a:buClr>
                <a:schemeClr val="dk1"/>
              </a:buClr>
              <a:buSzPts val="2400"/>
              <a:buNone/>
            </a:pPr>
            <a:r>
              <a:rPr lang="fr-FR" i="1" dirty="0">
                <a:solidFill>
                  <a:srgbClr val="0070C0"/>
                </a:solidFill>
              </a:rPr>
              <a:t>Pour un exemple récent, pensez au covid…</a:t>
            </a:r>
          </a:p>
        </p:txBody>
      </p:sp>
      <p:sp>
        <p:nvSpPr>
          <p:cNvPr id="8" name="Ellipse 7">
            <a:extLst>
              <a:ext uri="{FF2B5EF4-FFF2-40B4-BE49-F238E27FC236}">
                <a16:creationId xmlns:a16="http://schemas.microsoft.com/office/drawing/2014/main" id="{DEBA4631-E358-4FE6-8ECA-877B8AF25D27}"/>
              </a:ext>
            </a:extLst>
          </p:cNvPr>
          <p:cNvSpPr/>
          <p:nvPr/>
        </p:nvSpPr>
        <p:spPr>
          <a:xfrm>
            <a:off x="282387" y="2649071"/>
            <a:ext cx="964221" cy="1481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Tree>
    <p:extLst>
      <p:ext uri="{BB962C8B-B14F-4D97-AF65-F5344CB8AC3E}">
        <p14:creationId xmlns:p14="http://schemas.microsoft.com/office/powerpoint/2010/main" val="2005369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300EFD-FBD9-4754-B002-0EB67852AAB6}"/>
              </a:ext>
            </a:extLst>
          </p:cNvPr>
          <p:cNvSpPr>
            <a:spLocks noGrp="1"/>
          </p:cNvSpPr>
          <p:nvPr>
            <p:ph type="title"/>
          </p:nvPr>
        </p:nvSpPr>
        <p:spPr>
          <a:xfrm>
            <a:off x="0" y="1"/>
            <a:ext cx="12287892" cy="1258888"/>
          </a:xfrm>
          <a:solidFill>
            <a:srgbClr val="0070C0"/>
          </a:solidFill>
        </p:spPr>
        <p:txBody>
          <a:bodyPr vert="horz" lIns="91440" tIns="45720" rIns="91440" bIns="45720" rtlCol="0" anchor="ctr">
            <a:normAutofit/>
          </a:bodyPr>
          <a:lstStyle/>
          <a:p>
            <a:pPr algn="ctr"/>
            <a:r>
              <a:rPr lang="fr-FR" b="1" dirty="0">
                <a:solidFill>
                  <a:schemeClr val="bg1"/>
                </a:solidFill>
              </a:rPr>
              <a:t>La diversité des normes et le conflit des valeurs</a:t>
            </a:r>
          </a:p>
        </p:txBody>
      </p:sp>
      <p:sp>
        <p:nvSpPr>
          <p:cNvPr id="3" name="Espace réservé du contenu 2">
            <a:extLst>
              <a:ext uri="{FF2B5EF4-FFF2-40B4-BE49-F238E27FC236}">
                <a16:creationId xmlns:a16="http://schemas.microsoft.com/office/drawing/2014/main" id="{0B78E572-D4E1-4428-8757-6CE5D8D928FC}"/>
              </a:ext>
            </a:extLst>
          </p:cNvPr>
          <p:cNvSpPr>
            <a:spLocks noGrp="1"/>
          </p:cNvSpPr>
          <p:nvPr>
            <p:ph idx="1"/>
          </p:nvPr>
        </p:nvSpPr>
        <p:spPr>
          <a:xfrm>
            <a:off x="495301" y="2175857"/>
            <a:ext cx="11201398" cy="3202967"/>
          </a:xfrm>
        </p:spPr>
        <p:txBody>
          <a:bodyPr vert="horz" lIns="91440" tIns="45720" rIns="91440" bIns="45720" rtlCol="0" anchor="t">
            <a:normAutofit/>
          </a:bodyPr>
          <a:lstStyle/>
          <a:p>
            <a:pPr>
              <a:lnSpc>
                <a:spcPct val="80000"/>
              </a:lnSpc>
            </a:pPr>
            <a:r>
              <a:rPr lang="fr-FR" dirty="0">
                <a:cs typeface="Calibri"/>
              </a:rPr>
              <a:t>Dans une société dite « </a:t>
            </a:r>
            <a:r>
              <a:rPr lang="fr-FR" b="1" dirty="0">
                <a:cs typeface="Calibri"/>
              </a:rPr>
              <a:t>pluraliste » :</a:t>
            </a:r>
          </a:p>
          <a:p>
            <a:pPr lvl="1" algn="ctr">
              <a:lnSpc>
                <a:spcPct val="80000"/>
              </a:lnSpc>
              <a:buFont typeface="Wingdings" panose="05000000000000000000" pitchFamily="2" charset="2"/>
              <a:buChar char="à"/>
            </a:pPr>
            <a:r>
              <a:rPr lang="fr-FR" sz="2800" dirty="0">
                <a:cs typeface="Calibri"/>
              </a:rPr>
              <a:t>pas de consensus absolu sur le </a:t>
            </a:r>
            <a:r>
              <a:rPr lang="fr-FR" sz="2800" b="1" dirty="0">
                <a:cs typeface="Calibri"/>
              </a:rPr>
              <a:t>Bien</a:t>
            </a:r>
            <a:r>
              <a:rPr lang="fr-FR" sz="2800" dirty="0">
                <a:cs typeface="Calibri"/>
              </a:rPr>
              <a:t>, à savoir le sens de la vie, les grandes finalités de l'existence.</a:t>
            </a:r>
          </a:p>
          <a:p>
            <a:pPr marL="457200" lvl="1" indent="0" algn="ctr">
              <a:lnSpc>
                <a:spcPct val="80000"/>
              </a:lnSpc>
              <a:buNone/>
            </a:pPr>
            <a:endParaRPr lang="fr-FR" sz="2800" dirty="0">
              <a:cs typeface="Calibri"/>
            </a:endParaRPr>
          </a:p>
          <a:p>
            <a:pPr>
              <a:lnSpc>
                <a:spcPct val="80000"/>
              </a:lnSpc>
            </a:pPr>
            <a:r>
              <a:rPr lang="fr-FR" dirty="0">
                <a:cs typeface="Calibri"/>
              </a:rPr>
              <a:t>Uniquement une possibilité de se mettre d'accord (ou seulement d’essayer) sur des normes partagées, structurant les institutions (le </a:t>
            </a:r>
            <a:r>
              <a:rPr lang="fr-FR" b="1" dirty="0">
                <a:cs typeface="Calibri"/>
              </a:rPr>
              <a:t>Juste</a:t>
            </a:r>
            <a:r>
              <a:rPr lang="fr-FR" dirty="0">
                <a:cs typeface="Calibri"/>
              </a:rPr>
              <a:t>).</a:t>
            </a:r>
          </a:p>
          <a:p>
            <a:pPr>
              <a:lnSpc>
                <a:spcPct val="80000"/>
              </a:lnSpc>
            </a:pPr>
            <a:endParaRPr lang="fr-FR" dirty="0">
              <a:cs typeface="Calibri"/>
            </a:endParaRPr>
          </a:p>
        </p:txBody>
      </p:sp>
      <p:sp>
        <p:nvSpPr>
          <p:cNvPr id="5" name="Espace réservé du pied de page 4">
            <a:extLst>
              <a:ext uri="{FF2B5EF4-FFF2-40B4-BE49-F238E27FC236}">
                <a16:creationId xmlns:a16="http://schemas.microsoft.com/office/drawing/2014/main" id="{318F33BD-FB1B-4242-960B-A441C2EA3C59}"/>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4" name="Espace réservé de la date 3">
            <a:extLst>
              <a:ext uri="{FF2B5EF4-FFF2-40B4-BE49-F238E27FC236}">
                <a16:creationId xmlns:a16="http://schemas.microsoft.com/office/drawing/2014/main" id="{2543FF44-E847-40D1-BBBD-853BE254CD8C}"/>
              </a:ext>
            </a:extLst>
          </p:cNvPr>
          <p:cNvSpPr>
            <a:spLocks noGrp="1"/>
          </p:cNvSpPr>
          <p:nvPr>
            <p:ph type="dt" sz="half" idx="10"/>
          </p:nvPr>
        </p:nvSpPr>
        <p:spPr/>
        <p:txBody>
          <a:bodyPr/>
          <a:lstStyle/>
          <a:p>
            <a:fld id="{3FC6FC2C-B99F-42AF-ABE4-65BA003E9ACE}" type="datetime1">
              <a:rPr lang="fr-FR" smtClean="0"/>
              <a:t>29/08/2024</a:t>
            </a:fld>
            <a:endParaRPr lang="fr-FR"/>
          </a:p>
        </p:txBody>
      </p:sp>
      <p:sp>
        <p:nvSpPr>
          <p:cNvPr id="7" name="Espace réservé du numéro de diapositive 6">
            <a:extLst>
              <a:ext uri="{FF2B5EF4-FFF2-40B4-BE49-F238E27FC236}">
                <a16:creationId xmlns:a16="http://schemas.microsoft.com/office/drawing/2014/main" id="{0E4B4845-4FDE-4A75-A7BB-3B1999EFCD84}"/>
              </a:ext>
            </a:extLst>
          </p:cNvPr>
          <p:cNvSpPr>
            <a:spLocks noGrp="1"/>
          </p:cNvSpPr>
          <p:nvPr>
            <p:ph type="sldNum" sz="quarter" idx="12"/>
          </p:nvPr>
        </p:nvSpPr>
        <p:spPr/>
        <p:txBody>
          <a:bodyPr/>
          <a:lstStyle/>
          <a:p>
            <a:fld id="{457382CC-2CC8-4CC4-914C-7D2B527AC13B}" type="slidenum">
              <a:rPr lang="fr-FR" smtClean="0"/>
              <a:t>58</a:t>
            </a:fld>
            <a:endParaRPr lang="fr-FR"/>
          </a:p>
        </p:txBody>
      </p:sp>
    </p:spTree>
    <p:extLst>
      <p:ext uri="{BB962C8B-B14F-4D97-AF65-F5344CB8AC3E}">
        <p14:creationId xmlns:p14="http://schemas.microsoft.com/office/powerpoint/2010/main" val="3638899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B78E572-D4E1-4428-8757-6CE5D8D928FC}"/>
              </a:ext>
            </a:extLst>
          </p:cNvPr>
          <p:cNvSpPr>
            <a:spLocks noGrp="1"/>
          </p:cNvSpPr>
          <p:nvPr>
            <p:ph idx="1"/>
          </p:nvPr>
        </p:nvSpPr>
        <p:spPr>
          <a:xfrm>
            <a:off x="495301" y="1449715"/>
            <a:ext cx="11201398" cy="4715809"/>
          </a:xfrm>
        </p:spPr>
        <p:txBody>
          <a:bodyPr vert="horz" lIns="91440" tIns="45720" rIns="91440" bIns="45720" rtlCol="0" anchor="t">
            <a:normAutofit/>
          </a:bodyPr>
          <a:lstStyle/>
          <a:p>
            <a:pPr>
              <a:lnSpc>
                <a:spcPct val="80000"/>
              </a:lnSpc>
            </a:pPr>
            <a:r>
              <a:rPr lang="fr-FR" dirty="0">
                <a:cs typeface="Calibri"/>
              </a:rPr>
              <a:t>D'où l'existence de questions difficiles, de « </a:t>
            </a:r>
            <a:r>
              <a:rPr lang="fr-FR" b="1" dirty="0">
                <a:cs typeface="Calibri"/>
              </a:rPr>
              <a:t>dilemmes moraux »</a:t>
            </a:r>
            <a:r>
              <a:rPr lang="fr-FR" dirty="0">
                <a:cs typeface="Calibri"/>
              </a:rPr>
              <a:t>, à l'échelle individuelle et à l'échelle collective.</a:t>
            </a:r>
          </a:p>
          <a:p>
            <a:pPr>
              <a:lnSpc>
                <a:spcPct val="80000"/>
              </a:lnSpc>
            </a:pPr>
            <a:r>
              <a:rPr lang="fr-FR" dirty="0">
                <a:cs typeface="Calibri"/>
              </a:rPr>
              <a:t>I</a:t>
            </a:r>
            <a:r>
              <a:rPr lang="fr-FR" dirty="0"/>
              <a:t>mportance de ne pas dénier ces difficultés qui font aussi la richesse des démocraties.</a:t>
            </a:r>
            <a:endParaRPr lang="fr-FR" dirty="0">
              <a:cs typeface="Calibri"/>
            </a:endParaRPr>
          </a:p>
          <a:p>
            <a:pPr>
              <a:lnSpc>
                <a:spcPct val="80000"/>
              </a:lnSpc>
            </a:pPr>
            <a:r>
              <a:rPr lang="fr-FR" dirty="0">
                <a:cs typeface="Calibri"/>
              </a:rPr>
              <a:t>Mais conflits aussi anciens que la réflexion morale, telle qu’elle émerge dans la démocratie grecque. (Ex : le personnage d’</a:t>
            </a:r>
            <a:r>
              <a:rPr lang="fr-FR" i="1" dirty="0">
                <a:cs typeface="Calibri"/>
              </a:rPr>
              <a:t>Antigone)</a:t>
            </a:r>
            <a:endParaRPr lang="fr-FR" dirty="0">
              <a:cs typeface="Calibri"/>
            </a:endParaRPr>
          </a:p>
          <a:p>
            <a:pPr>
              <a:lnSpc>
                <a:spcPct val="80000"/>
              </a:lnSpc>
            </a:pPr>
            <a:endParaRPr lang="fr-FR" dirty="0">
              <a:cs typeface="Calibri"/>
            </a:endParaRPr>
          </a:p>
        </p:txBody>
      </p:sp>
      <p:sp>
        <p:nvSpPr>
          <p:cNvPr id="5" name="Espace réservé du pied de page 4">
            <a:extLst>
              <a:ext uri="{FF2B5EF4-FFF2-40B4-BE49-F238E27FC236}">
                <a16:creationId xmlns:a16="http://schemas.microsoft.com/office/drawing/2014/main" id="{318F33BD-FB1B-4242-960B-A441C2EA3C59}"/>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4" name="Espace réservé de la date 3">
            <a:extLst>
              <a:ext uri="{FF2B5EF4-FFF2-40B4-BE49-F238E27FC236}">
                <a16:creationId xmlns:a16="http://schemas.microsoft.com/office/drawing/2014/main" id="{2543FF44-E847-40D1-BBBD-853BE254CD8C}"/>
              </a:ext>
            </a:extLst>
          </p:cNvPr>
          <p:cNvSpPr>
            <a:spLocks noGrp="1"/>
          </p:cNvSpPr>
          <p:nvPr>
            <p:ph type="dt" sz="half" idx="10"/>
          </p:nvPr>
        </p:nvSpPr>
        <p:spPr/>
        <p:txBody>
          <a:bodyPr/>
          <a:lstStyle/>
          <a:p>
            <a:fld id="{3FC6FC2C-B99F-42AF-ABE4-65BA003E9ACE}" type="datetime1">
              <a:rPr lang="fr-FR" smtClean="0"/>
              <a:t>29/08/2024</a:t>
            </a:fld>
            <a:endParaRPr lang="fr-FR"/>
          </a:p>
        </p:txBody>
      </p:sp>
      <p:sp>
        <p:nvSpPr>
          <p:cNvPr id="7" name="Espace réservé du numéro de diapositive 6">
            <a:extLst>
              <a:ext uri="{FF2B5EF4-FFF2-40B4-BE49-F238E27FC236}">
                <a16:creationId xmlns:a16="http://schemas.microsoft.com/office/drawing/2014/main" id="{0E4B4845-4FDE-4A75-A7BB-3B1999EFCD84}"/>
              </a:ext>
            </a:extLst>
          </p:cNvPr>
          <p:cNvSpPr>
            <a:spLocks noGrp="1"/>
          </p:cNvSpPr>
          <p:nvPr>
            <p:ph type="sldNum" sz="quarter" idx="12"/>
          </p:nvPr>
        </p:nvSpPr>
        <p:spPr/>
        <p:txBody>
          <a:bodyPr/>
          <a:lstStyle/>
          <a:p>
            <a:fld id="{457382CC-2CC8-4CC4-914C-7D2B527AC13B}" type="slidenum">
              <a:rPr lang="fr-FR" smtClean="0"/>
              <a:t>59</a:t>
            </a:fld>
            <a:endParaRPr lang="fr-FR"/>
          </a:p>
        </p:txBody>
      </p:sp>
    </p:spTree>
    <p:extLst>
      <p:ext uri="{BB962C8B-B14F-4D97-AF65-F5344CB8AC3E}">
        <p14:creationId xmlns:p14="http://schemas.microsoft.com/office/powerpoint/2010/main" val="3309779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a:solidFill>
                  <a:schemeClr val="accent5">
                    <a:lumMod val="75000"/>
                  </a:schemeClr>
                </a:solidFill>
                <a:latin typeface="Gotham Medium" pitchFamily="50" charset="0"/>
                <a:cs typeface="Gotham Medium" pitchFamily="50" charset="0"/>
              </a:rPr>
              <a:t>A) Place de l’enseignement en éthique dans le cursus</a:t>
            </a:r>
            <a:endParaRPr lang="fr-FR" sz="320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681A5718-35BC-40E7-927B-E91E8E9ED439}"/>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4FF6AEEF-5D4B-4C6D-89EA-5A75AF976280}"/>
              </a:ext>
            </a:extLst>
          </p:cNvPr>
          <p:cNvSpPr>
            <a:spLocks noGrp="1"/>
          </p:cNvSpPr>
          <p:nvPr>
            <p:ph type="sldNum" sz="quarter" idx="12"/>
          </p:nvPr>
        </p:nvSpPr>
        <p:spPr/>
        <p:txBody>
          <a:bodyPr/>
          <a:lstStyle/>
          <a:p>
            <a:fld id="{788DAB52-6294-4F97-81DD-ABD852645FBC}" type="slidenum">
              <a:rPr lang="fr-FR" smtClean="0"/>
              <a:t>6</a:t>
            </a:fld>
            <a:endParaRPr lang="fr-FR"/>
          </a:p>
        </p:txBody>
      </p:sp>
    </p:spTree>
    <p:extLst>
      <p:ext uri="{BB962C8B-B14F-4D97-AF65-F5344CB8AC3E}">
        <p14:creationId xmlns:p14="http://schemas.microsoft.com/office/powerpoint/2010/main" val="4198210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7040F1A-C59B-473F-AE16-BDD9727531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60</a:t>
            </a:fld>
            <a:endParaRPr lang="fr-FR"/>
          </a:p>
        </p:txBody>
      </p:sp>
      <p:sp>
        <p:nvSpPr>
          <p:cNvPr id="6" name="ZoneTexte 5">
            <a:extLst>
              <a:ext uri="{FF2B5EF4-FFF2-40B4-BE49-F238E27FC236}">
                <a16:creationId xmlns:a16="http://schemas.microsoft.com/office/drawing/2014/main" id="{128943DE-162F-4E68-B0C1-1CC0D4D8617B}"/>
              </a:ext>
            </a:extLst>
          </p:cNvPr>
          <p:cNvSpPr txBox="1"/>
          <p:nvPr/>
        </p:nvSpPr>
        <p:spPr>
          <a:xfrm>
            <a:off x="1097923" y="3419998"/>
            <a:ext cx="4477555" cy="954107"/>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RPr/>
            </a:defPPr>
            <a:lvl1pPr algn="ctr">
              <a:defRPr sz="2800" b="1">
                <a:solidFill>
                  <a:schemeClr val="bg1"/>
                </a:solidFill>
              </a:defRPr>
            </a:lvl1pPr>
          </a:lstStyle>
          <a:p>
            <a:r>
              <a:rPr lang="fr-FR" dirty="0"/>
              <a:t>La règle morale et l’exception</a:t>
            </a:r>
          </a:p>
        </p:txBody>
      </p:sp>
      <p:sp>
        <p:nvSpPr>
          <p:cNvPr id="8" name="ZoneTexte 7">
            <a:extLst>
              <a:ext uri="{FF2B5EF4-FFF2-40B4-BE49-F238E27FC236}">
                <a16:creationId xmlns:a16="http://schemas.microsoft.com/office/drawing/2014/main" id="{A574DB64-11D2-44F5-BF88-9761DE3D94F7}"/>
              </a:ext>
            </a:extLst>
          </p:cNvPr>
          <p:cNvSpPr txBox="1"/>
          <p:nvPr/>
        </p:nvSpPr>
        <p:spPr>
          <a:xfrm>
            <a:off x="6405093" y="3407014"/>
            <a:ext cx="4369158" cy="954107"/>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RPr/>
            </a:defPPr>
            <a:lvl1pPr algn="ctr">
              <a:defRPr sz="2800" b="1">
                <a:solidFill>
                  <a:schemeClr val="bg1"/>
                </a:solidFill>
              </a:defRPr>
            </a:lvl1pPr>
          </a:lstStyle>
          <a:p>
            <a:r>
              <a:rPr lang="fr-FR" dirty="0"/>
              <a:t>L’émergence du nouveau</a:t>
            </a:r>
          </a:p>
        </p:txBody>
      </p:sp>
      <p:sp>
        <p:nvSpPr>
          <p:cNvPr id="10" name="ZoneTexte 9">
            <a:extLst>
              <a:ext uri="{FF2B5EF4-FFF2-40B4-BE49-F238E27FC236}">
                <a16:creationId xmlns:a16="http://schemas.microsoft.com/office/drawing/2014/main" id="{DD98B977-5B25-4E81-8736-46050192D2DE}"/>
              </a:ext>
            </a:extLst>
          </p:cNvPr>
          <p:cNvSpPr txBox="1"/>
          <p:nvPr/>
        </p:nvSpPr>
        <p:spPr>
          <a:xfrm>
            <a:off x="6405093" y="1601162"/>
            <a:ext cx="4477555" cy="954107"/>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RPr/>
            </a:defPPr>
            <a:lvl1pPr algn="ctr">
              <a:defRPr sz="2800" b="1">
                <a:solidFill>
                  <a:schemeClr val="bg1"/>
                </a:solidFill>
              </a:defRPr>
            </a:lvl1pPr>
          </a:lstStyle>
          <a:p>
            <a:r>
              <a:rPr lang="fr-FR" dirty="0"/>
              <a:t>Les conflits de valeur</a:t>
            </a:r>
          </a:p>
          <a:p>
            <a:endParaRPr lang="fr-FR" dirty="0"/>
          </a:p>
        </p:txBody>
      </p:sp>
      <p:sp>
        <p:nvSpPr>
          <p:cNvPr id="12" name="ZoneTexte 11">
            <a:extLst>
              <a:ext uri="{FF2B5EF4-FFF2-40B4-BE49-F238E27FC236}">
                <a16:creationId xmlns:a16="http://schemas.microsoft.com/office/drawing/2014/main" id="{EB09E606-B9D5-45A0-A3FA-89E22DB4326D}"/>
              </a:ext>
            </a:extLst>
          </p:cNvPr>
          <p:cNvSpPr txBox="1"/>
          <p:nvPr/>
        </p:nvSpPr>
        <p:spPr>
          <a:xfrm>
            <a:off x="1097924" y="1601162"/>
            <a:ext cx="4477555" cy="1323439"/>
          </a:xfrm>
          <a:prstGeom prst="rect">
            <a:avLst/>
          </a:prstGeom>
          <a:solidFill>
            <a:schemeClr val="accent1">
              <a:lumMod val="75000"/>
            </a:schemeClr>
          </a:solidFill>
        </p:spPr>
        <p:txBody>
          <a:bodyPr wrap="square">
            <a:spAutoFit/>
          </a:bodyPr>
          <a:lstStyle>
            <a:defPPr marR="0" lvl="0" algn="l" rtl="0">
              <a:lnSpc>
                <a:spcPct val="100000"/>
              </a:lnSpc>
              <a:spcBef>
                <a:spcPts val="0"/>
              </a:spcBef>
              <a:spcAft>
                <a:spcPts val="0"/>
              </a:spcAft>
            </a:defPPr>
            <a:lvl1pPr algn="ctr">
              <a:defRPr sz="2800">
                <a:solidFill>
                  <a:srgbClr val="0070C0"/>
                </a:solidFill>
              </a:defRPr>
            </a:lvl1pPr>
          </a:lstStyle>
          <a:p>
            <a:r>
              <a:rPr lang="fr-FR" sz="4000" b="1" dirty="0">
                <a:solidFill>
                  <a:schemeClr val="bg1"/>
                </a:solidFill>
              </a:rPr>
              <a:t>La solitude de la décision éthique</a:t>
            </a:r>
          </a:p>
        </p:txBody>
      </p:sp>
    </p:spTree>
    <p:extLst>
      <p:ext uri="{BB962C8B-B14F-4D97-AF65-F5344CB8AC3E}">
        <p14:creationId xmlns:p14="http://schemas.microsoft.com/office/powerpoint/2010/main" val="2105860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300EFD-FBD9-4754-B002-0EB67852AAB6}"/>
              </a:ext>
            </a:extLst>
          </p:cNvPr>
          <p:cNvSpPr>
            <a:spLocks noGrp="1"/>
          </p:cNvSpPr>
          <p:nvPr>
            <p:ph type="title"/>
          </p:nvPr>
        </p:nvSpPr>
        <p:spPr>
          <a:xfrm>
            <a:off x="0" y="0"/>
            <a:ext cx="12192000" cy="1325563"/>
          </a:xfrm>
          <a:solidFill>
            <a:srgbClr val="0070C0"/>
          </a:solidFill>
        </p:spPr>
        <p:txBody>
          <a:bodyPr vert="horz" lIns="91440" tIns="45720" rIns="91440" bIns="45720" rtlCol="0" anchor="ctr">
            <a:normAutofit/>
          </a:bodyPr>
          <a:lstStyle/>
          <a:p>
            <a:pPr algn="ctr"/>
            <a:r>
              <a:rPr lang="fr-FR" b="1" dirty="0">
                <a:solidFill>
                  <a:schemeClr val="bg1"/>
                </a:solidFill>
              </a:rPr>
              <a:t>La singularité de chaque situation et la solitude de la décision éthique</a:t>
            </a:r>
          </a:p>
        </p:txBody>
      </p:sp>
      <p:sp>
        <p:nvSpPr>
          <p:cNvPr id="3" name="Espace réservé du contenu 2">
            <a:extLst>
              <a:ext uri="{FF2B5EF4-FFF2-40B4-BE49-F238E27FC236}">
                <a16:creationId xmlns:a16="http://schemas.microsoft.com/office/drawing/2014/main" id="{0B78E572-D4E1-4428-8757-6CE5D8D928FC}"/>
              </a:ext>
            </a:extLst>
          </p:cNvPr>
          <p:cNvSpPr>
            <a:spLocks noGrp="1"/>
          </p:cNvSpPr>
          <p:nvPr>
            <p:ph idx="1"/>
          </p:nvPr>
        </p:nvSpPr>
        <p:spPr>
          <a:xfrm>
            <a:off x="1106452" y="2408280"/>
            <a:ext cx="10247348" cy="1771767"/>
          </a:xfr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vert="horz" wrap="square" lIns="91440" tIns="45720" rIns="91440" bIns="45720" rtlCol="0">
            <a:spAutoFit/>
          </a:bodyPr>
          <a:lstStyle/>
          <a:p>
            <a:pPr marL="0" indent="0" algn="ctr">
              <a:buClr>
                <a:schemeClr val="dk1"/>
              </a:buClr>
              <a:buSzPts val="2400"/>
              <a:buNone/>
            </a:pPr>
            <a:r>
              <a:rPr lang="fr-FR" i="1" dirty="0">
                <a:solidFill>
                  <a:srgbClr val="0070C0"/>
                </a:solidFill>
              </a:rPr>
              <a:t>Peut-on toujours être certain d’avoir fait le bon choix, dans le domaine moral ?</a:t>
            </a:r>
          </a:p>
          <a:p>
            <a:pPr marL="0" indent="0" algn="ctr">
              <a:buClr>
                <a:schemeClr val="dk1"/>
              </a:buClr>
              <a:buSzPts val="2400"/>
              <a:buNone/>
            </a:pPr>
            <a:r>
              <a:rPr lang="fr-FR" i="1" dirty="0">
                <a:solidFill>
                  <a:srgbClr val="0070C0"/>
                </a:solidFill>
              </a:rPr>
              <a:t>Si une telle certitude existait absolument toujours, pourrait-on encore parler de morale ?</a:t>
            </a:r>
          </a:p>
        </p:txBody>
      </p:sp>
      <p:sp>
        <p:nvSpPr>
          <p:cNvPr id="5" name="Espace réservé du pied de page 4">
            <a:extLst>
              <a:ext uri="{FF2B5EF4-FFF2-40B4-BE49-F238E27FC236}">
                <a16:creationId xmlns:a16="http://schemas.microsoft.com/office/drawing/2014/main" id="{318F33BD-FB1B-4242-960B-A441C2EA3C59}"/>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A07A8000-4D19-4652-8F04-8CB77DD09366}"/>
              </a:ext>
            </a:extLst>
          </p:cNvPr>
          <p:cNvSpPr>
            <a:spLocks noGrp="1"/>
          </p:cNvSpPr>
          <p:nvPr>
            <p:ph type="sldNum" sz="quarter" idx="12"/>
          </p:nvPr>
        </p:nvSpPr>
        <p:spPr/>
        <p:txBody>
          <a:bodyPr/>
          <a:lstStyle/>
          <a:p>
            <a:fld id="{8C283176-C17C-43E1-862E-26F06C6D0497}" type="slidenum">
              <a:rPr lang="fr-FR" smtClean="0"/>
              <a:t>61</a:t>
            </a:fld>
            <a:endParaRPr lang="fr-FR"/>
          </a:p>
        </p:txBody>
      </p:sp>
      <p:sp>
        <p:nvSpPr>
          <p:cNvPr id="7" name="Ellipse 6">
            <a:extLst>
              <a:ext uri="{FF2B5EF4-FFF2-40B4-BE49-F238E27FC236}">
                <a16:creationId xmlns:a16="http://schemas.microsoft.com/office/drawing/2014/main" id="{5DD0F970-C377-4D66-A7F5-C4B6FF27ACF5}"/>
              </a:ext>
            </a:extLst>
          </p:cNvPr>
          <p:cNvSpPr/>
          <p:nvPr/>
        </p:nvSpPr>
        <p:spPr>
          <a:xfrm>
            <a:off x="313076" y="2787330"/>
            <a:ext cx="793376" cy="1013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
        <p:nvSpPr>
          <p:cNvPr id="4" name="Espace réservé de la date 3">
            <a:extLst>
              <a:ext uri="{FF2B5EF4-FFF2-40B4-BE49-F238E27FC236}">
                <a16:creationId xmlns:a16="http://schemas.microsoft.com/office/drawing/2014/main" id="{07BBACE5-90E6-4877-8B77-5E50B1808A9B}"/>
              </a:ext>
            </a:extLst>
          </p:cNvPr>
          <p:cNvSpPr>
            <a:spLocks noGrp="1"/>
          </p:cNvSpPr>
          <p:nvPr>
            <p:ph type="dt" sz="half" idx="10"/>
          </p:nvPr>
        </p:nvSpPr>
        <p:spPr/>
        <p:txBody>
          <a:bodyPr/>
          <a:lstStyle/>
          <a:p>
            <a:fld id="{F0818A4A-0EF7-4C51-8822-BB389A83357C}" type="datetime1">
              <a:rPr lang="fr-FR" smtClean="0"/>
              <a:t>29/08/2024</a:t>
            </a:fld>
            <a:endParaRPr lang="fr-FR"/>
          </a:p>
        </p:txBody>
      </p:sp>
    </p:spTree>
    <p:extLst>
      <p:ext uri="{BB962C8B-B14F-4D97-AF65-F5344CB8AC3E}">
        <p14:creationId xmlns:p14="http://schemas.microsoft.com/office/powerpoint/2010/main" val="7218237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E0B4FF1-1D7B-4ABF-A156-C7F10594A160}"/>
              </a:ext>
            </a:extLst>
          </p:cNvPr>
          <p:cNvSpPr>
            <a:spLocks noGrp="1"/>
          </p:cNvSpPr>
          <p:nvPr>
            <p:ph idx="1"/>
          </p:nvPr>
        </p:nvSpPr>
        <p:spPr>
          <a:xfrm>
            <a:off x="0" y="0"/>
            <a:ext cx="12192000" cy="6858000"/>
          </a:xfrm>
          <a:solidFill>
            <a:schemeClr val="accent1">
              <a:lumMod val="20000"/>
              <a:lumOff val="80000"/>
            </a:schemeClr>
          </a:solidFill>
          <a:ln w="57150">
            <a:solidFill>
              <a:schemeClr val="accent5">
                <a:lumMod val="50000"/>
              </a:schemeClr>
            </a:solidFill>
          </a:ln>
        </p:spPr>
        <p:txBody>
          <a:bodyPr vert="horz" lIns="91440" tIns="45720" rIns="91440" bIns="45720" rtlCol="0" anchor="t">
            <a:normAutofit/>
          </a:bodyPr>
          <a:lstStyle/>
          <a:p>
            <a:pPr marL="0" indent="0" algn="ctr">
              <a:buNone/>
            </a:pPr>
            <a:endParaRPr lang="fr-FR" sz="2400" dirty="0">
              <a:cs typeface="Calibri" panose="020F0502020204030204"/>
            </a:endParaRPr>
          </a:p>
          <a:p>
            <a:pPr marL="0" indent="0" algn="ctr">
              <a:buNone/>
            </a:pPr>
            <a:r>
              <a:rPr lang="fr-FR" dirty="0">
                <a:cs typeface="Calibri" panose="020F0502020204030204"/>
              </a:rPr>
              <a:t>Sartre, </a:t>
            </a:r>
            <a:r>
              <a:rPr lang="fr-FR" i="1" dirty="0">
                <a:cs typeface="Calibri" panose="020F0502020204030204"/>
              </a:rPr>
              <a:t>L'existentialisme est un humanisme </a:t>
            </a:r>
            <a:r>
              <a:rPr lang="fr-FR" dirty="0">
                <a:cs typeface="Calibri" panose="020F0502020204030204"/>
              </a:rPr>
              <a:t>(1946) :</a:t>
            </a:r>
          </a:p>
          <a:p>
            <a:pPr marL="0" indent="0" algn="ctr">
              <a:buNone/>
            </a:pPr>
            <a:endParaRPr lang="fr-FR" sz="2400" dirty="0">
              <a:cs typeface="Calibri" panose="020F0502020204030204"/>
            </a:endParaRPr>
          </a:p>
          <a:p>
            <a:pPr marL="173038" indent="0">
              <a:buNone/>
              <a:tabLst>
                <a:tab pos="95250" algn="l"/>
              </a:tabLst>
            </a:pPr>
            <a:r>
              <a:rPr lang="fr-FR" dirty="0">
                <a:solidFill>
                  <a:srgbClr val="0070C0"/>
                </a:solidFill>
                <a:ea typeface="+mn-lt"/>
                <a:cs typeface="Calibri" panose="020F0502020204030204"/>
              </a:rPr>
              <a:t>« </a:t>
            </a:r>
            <a:r>
              <a:rPr lang="fr-FR" dirty="0">
                <a:solidFill>
                  <a:srgbClr val="0070C0"/>
                </a:solidFill>
                <a:ea typeface="+mn-lt"/>
                <a:cs typeface="+mn-lt"/>
              </a:rPr>
              <a:t>Ce jeune homme avait le choix, à ce moment-là, entre partir pour l'Angleterre et s'engager dans les Forces Françaises Libres — c'est-à-dire, abandonner sa mère — ou demeurer auprès de sa mère, et l'aider à vivre. Il se rendait bien compte que cette femme ne vivait que par lui et que sa disparition — et peut-être sa mort — la plongerait dans le désespoir. Il se rendait aussi compte qu'au fond, concrètement, chaque acte qu'il faisait à l'égard de sa mère avait son répondant, dans ce sens qu'il l'aidait à vivre, au lieu que chaque acte qu'il ferait pour partir et combattre était un acte ambigu qui pouvait se perdre dans les sables, ne servir à rien : par exemple, partant pour l'Angleterre, il pouvait rester indéfiniment dans un camp espagnol, en passant par l'Espagne; il pouvait arriver en Angleterre ou à Alger et être mis dans un bureau pour faire des écritures. » </a:t>
            </a:r>
            <a:endParaRPr lang="fr-FR" dirty="0"/>
          </a:p>
        </p:txBody>
      </p:sp>
      <p:sp>
        <p:nvSpPr>
          <p:cNvPr id="2" name="Espace réservé de la date 1">
            <a:extLst>
              <a:ext uri="{FF2B5EF4-FFF2-40B4-BE49-F238E27FC236}">
                <a16:creationId xmlns:a16="http://schemas.microsoft.com/office/drawing/2014/main" id="{660889AE-1A68-43AF-8823-CA78FAA64A2D}"/>
              </a:ext>
            </a:extLst>
          </p:cNvPr>
          <p:cNvSpPr>
            <a:spLocks noGrp="1"/>
          </p:cNvSpPr>
          <p:nvPr>
            <p:ph type="dt" sz="half" idx="10"/>
          </p:nvPr>
        </p:nvSpPr>
        <p:spPr/>
        <p:txBody>
          <a:bodyPr/>
          <a:lstStyle/>
          <a:p>
            <a:fld id="{D97ECA5C-A3D2-407F-94C4-4D411B159AFB}" type="datetime1">
              <a:rPr lang="fr-FR" smtClean="0"/>
              <a:t>29/08/2024</a:t>
            </a:fld>
            <a:endParaRPr lang="fr-FR"/>
          </a:p>
        </p:txBody>
      </p:sp>
      <p:sp>
        <p:nvSpPr>
          <p:cNvPr id="4" name="Espace réservé du pied de page 3">
            <a:extLst>
              <a:ext uri="{FF2B5EF4-FFF2-40B4-BE49-F238E27FC236}">
                <a16:creationId xmlns:a16="http://schemas.microsoft.com/office/drawing/2014/main" id="{6D0061F8-549B-4FD9-A7B1-5A98800B4A26}"/>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pic>
        <p:nvPicPr>
          <p:cNvPr id="12" name="Image 11">
            <a:extLst>
              <a:ext uri="{FF2B5EF4-FFF2-40B4-BE49-F238E27FC236}">
                <a16:creationId xmlns:a16="http://schemas.microsoft.com/office/drawing/2014/main" id="{78A94668-7A5C-4C68-A494-C87B663F309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8000" y1="22000" x2="80889" y2="20667"/>
                        <a14:foregroundMark x1="25556" y1="25778" x2="20444" y2="25778"/>
                      </a14:backgroundRemoval>
                    </a14:imgEffect>
                  </a14:imgLayer>
                </a14:imgProps>
              </a:ext>
            </a:extLst>
          </a:blip>
          <a:stretch>
            <a:fillRect/>
          </a:stretch>
        </p:blipFill>
        <p:spPr>
          <a:xfrm>
            <a:off x="146172" y="-162413"/>
            <a:ext cx="1384056" cy="1384056"/>
          </a:xfrm>
          <a:prstGeom prst="rect">
            <a:avLst/>
          </a:prstGeom>
        </p:spPr>
      </p:pic>
      <p:sp>
        <p:nvSpPr>
          <p:cNvPr id="13" name="Espace réservé du numéro de diapositive 12">
            <a:extLst>
              <a:ext uri="{FF2B5EF4-FFF2-40B4-BE49-F238E27FC236}">
                <a16:creationId xmlns:a16="http://schemas.microsoft.com/office/drawing/2014/main" id="{787947C6-5BB0-4229-B3FD-67AE3A5676D4}"/>
              </a:ext>
            </a:extLst>
          </p:cNvPr>
          <p:cNvSpPr>
            <a:spLocks noGrp="1"/>
          </p:cNvSpPr>
          <p:nvPr>
            <p:ph type="sldNum" sz="quarter" idx="12"/>
          </p:nvPr>
        </p:nvSpPr>
        <p:spPr/>
        <p:txBody>
          <a:bodyPr/>
          <a:lstStyle/>
          <a:p>
            <a:fld id="{457382CC-2CC8-4CC4-914C-7D2B527AC13B}" type="slidenum">
              <a:rPr lang="fr-FR" smtClean="0"/>
              <a:t>62</a:t>
            </a:fld>
            <a:endParaRPr lang="fr-FR"/>
          </a:p>
        </p:txBody>
      </p:sp>
    </p:spTree>
    <p:extLst>
      <p:ext uri="{BB962C8B-B14F-4D97-AF65-F5344CB8AC3E}">
        <p14:creationId xmlns:p14="http://schemas.microsoft.com/office/powerpoint/2010/main" val="1801785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598C9435-9585-137A-667B-1CA0D52F2C99}"/>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008FEAE3-AFDF-AA7A-09EF-A55AD6F8E5A4}"/>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C4B74D81-46C7-3BDB-0448-D5AF69F69132}"/>
              </a:ext>
            </a:extLst>
          </p:cNvPr>
          <p:cNvSpPr>
            <a:spLocks noGrp="1"/>
          </p:cNvSpPr>
          <p:nvPr>
            <p:ph type="sldNum" sz="quarter" idx="12"/>
          </p:nvPr>
        </p:nvSpPr>
        <p:spPr/>
        <p:txBody>
          <a:bodyPr/>
          <a:lstStyle/>
          <a:p>
            <a:fld id="{457382CC-2CC8-4CC4-914C-7D2B527AC13B}" type="slidenum">
              <a:rPr lang="fr-FR" smtClean="0"/>
              <a:t>63</a:t>
            </a:fld>
            <a:endParaRPr lang="fr-FR"/>
          </a:p>
        </p:txBody>
      </p:sp>
      <p:sp>
        <p:nvSpPr>
          <p:cNvPr id="7" name="Espace réservé du contenu 2">
            <a:extLst>
              <a:ext uri="{FF2B5EF4-FFF2-40B4-BE49-F238E27FC236}">
                <a16:creationId xmlns:a16="http://schemas.microsoft.com/office/drawing/2014/main" id="{0AACC581-5966-2ADE-6924-9F0D6714EBED}"/>
              </a:ext>
            </a:extLst>
          </p:cNvPr>
          <p:cNvSpPr txBox="1">
            <a:spLocks/>
          </p:cNvSpPr>
          <p:nvPr/>
        </p:nvSpPr>
        <p:spPr>
          <a:xfrm>
            <a:off x="972326" y="2150259"/>
            <a:ext cx="10247348" cy="2287806"/>
          </a:xfrm>
          <a:prstGeom prst="rect">
            <a:avLst/>
          </a:prstGeo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dk1"/>
              </a:buClr>
              <a:buSzPts val="2400"/>
              <a:buFont typeface="Arial" panose="020B0604020202020204" pitchFamily="34" charset="0"/>
              <a:buNone/>
            </a:pPr>
            <a:r>
              <a:rPr lang="fr-FR" i="1" dirty="0">
                <a:solidFill>
                  <a:srgbClr val="0070C0"/>
                </a:solidFill>
              </a:rPr>
              <a:t>Comment formaliser l’alternative qui se présente à ce jeune homme ? Quelles valeurs sont en jeu ?</a:t>
            </a:r>
          </a:p>
          <a:p>
            <a:pPr marL="0" indent="0" algn="ctr">
              <a:buClr>
                <a:schemeClr val="dk1"/>
              </a:buClr>
              <a:buSzPts val="2400"/>
              <a:buFont typeface="Arial" panose="020B0604020202020204" pitchFamily="34" charset="0"/>
              <a:buNone/>
            </a:pPr>
            <a:endParaRPr lang="fr-FR" i="1" dirty="0">
              <a:solidFill>
                <a:srgbClr val="0070C0"/>
              </a:solidFill>
            </a:endParaRPr>
          </a:p>
          <a:p>
            <a:pPr marL="0" indent="0" algn="ctr">
              <a:buClr>
                <a:schemeClr val="dk1"/>
              </a:buClr>
              <a:buSzPts val="2400"/>
              <a:buFont typeface="Arial" panose="020B0604020202020204" pitchFamily="34" charset="0"/>
              <a:buNone/>
            </a:pPr>
            <a:r>
              <a:rPr lang="fr-FR" i="1" dirty="0">
                <a:solidFill>
                  <a:srgbClr val="0070C0"/>
                </a:solidFill>
              </a:rPr>
              <a:t>Face à ce dilemme, est-il possible de trancher ? D’être certain d’avoir LA bonne réponse, d’un point de vue moral ?</a:t>
            </a:r>
          </a:p>
        </p:txBody>
      </p:sp>
      <p:sp>
        <p:nvSpPr>
          <p:cNvPr id="8" name="Ellipse 7">
            <a:extLst>
              <a:ext uri="{FF2B5EF4-FFF2-40B4-BE49-F238E27FC236}">
                <a16:creationId xmlns:a16="http://schemas.microsoft.com/office/drawing/2014/main" id="{3E2560AF-DD73-280C-32CC-A7C9A5BEC4B5}"/>
              </a:ext>
            </a:extLst>
          </p:cNvPr>
          <p:cNvSpPr/>
          <p:nvPr/>
        </p:nvSpPr>
        <p:spPr>
          <a:xfrm>
            <a:off x="313076" y="2787330"/>
            <a:ext cx="793376" cy="1013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Tree>
    <p:extLst>
      <p:ext uri="{BB962C8B-B14F-4D97-AF65-F5344CB8AC3E}">
        <p14:creationId xmlns:p14="http://schemas.microsoft.com/office/powerpoint/2010/main" val="3341739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E0B4FF1-1D7B-4ABF-A156-C7F10594A160}"/>
              </a:ext>
            </a:extLst>
          </p:cNvPr>
          <p:cNvSpPr>
            <a:spLocks noGrp="1"/>
          </p:cNvSpPr>
          <p:nvPr>
            <p:ph idx="1"/>
          </p:nvPr>
        </p:nvSpPr>
        <p:spPr>
          <a:xfrm>
            <a:off x="0" y="0"/>
            <a:ext cx="12192000" cy="6858000"/>
          </a:xfrm>
          <a:solidFill>
            <a:schemeClr val="accent1">
              <a:lumMod val="20000"/>
              <a:lumOff val="80000"/>
            </a:schemeClr>
          </a:solidFill>
          <a:ln w="57150">
            <a:solidFill>
              <a:schemeClr val="accent5">
                <a:lumMod val="50000"/>
              </a:schemeClr>
            </a:solidFill>
          </a:ln>
        </p:spPr>
        <p:txBody>
          <a:bodyPr vert="horz" lIns="91440" tIns="45720" rIns="91440" bIns="45720" rtlCol="0" anchor="t">
            <a:normAutofit/>
          </a:bodyPr>
          <a:lstStyle/>
          <a:p>
            <a:pPr marL="0" indent="0" algn="ctr">
              <a:buNone/>
            </a:pPr>
            <a:endParaRPr lang="fr-FR" sz="2400" dirty="0">
              <a:cs typeface="Calibri" panose="020F0502020204030204"/>
            </a:endParaRPr>
          </a:p>
          <a:p>
            <a:pPr marL="0" indent="0" algn="ctr">
              <a:buNone/>
            </a:pPr>
            <a:r>
              <a:rPr lang="fr-FR" dirty="0">
                <a:cs typeface="Calibri" panose="020F0502020204030204"/>
              </a:rPr>
              <a:t>Sartre, </a:t>
            </a:r>
            <a:r>
              <a:rPr lang="fr-FR" i="1" dirty="0">
                <a:cs typeface="Calibri" panose="020F0502020204030204"/>
              </a:rPr>
              <a:t>L'existentialisme est un humanisme </a:t>
            </a:r>
            <a:r>
              <a:rPr lang="fr-FR" dirty="0">
                <a:cs typeface="Calibri" panose="020F0502020204030204"/>
              </a:rPr>
              <a:t>(1946) [suite du passage précédent] :</a:t>
            </a:r>
          </a:p>
          <a:p>
            <a:pPr marL="173038" indent="0">
              <a:buNone/>
              <a:tabLst>
                <a:tab pos="95250" algn="l"/>
              </a:tabLst>
            </a:pPr>
            <a:endParaRPr lang="fr-FR" dirty="0">
              <a:solidFill>
                <a:srgbClr val="0070C0"/>
              </a:solidFill>
              <a:ea typeface="+mn-lt"/>
              <a:cs typeface="+mn-lt"/>
            </a:endParaRPr>
          </a:p>
          <a:p>
            <a:pPr marL="173038" indent="0">
              <a:buNone/>
              <a:tabLst>
                <a:tab pos="95250" algn="l"/>
              </a:tabLst>
            </a:pPr>
            <a:endParaRPr lang="fr-FR" dirty="0">
              <a:solidFill>
                <a:srgbClr val="0070C0"/>
              </a:solidFill>
              <a:ea typeface="+mn-lt"/>
              <a:cs typeface="+mn-lt"/>
            </a:endParaRPr>
          </a:p>
          <a:p>
            <a:pPr marL="173038" indent="0">
              <a:buNone/>
              <a:tabLst>
                <a:tab pos="95250" algn="l"/>
              </a:tabLst>
            </a:pPr>
            <a:r>
              <a:rPr lang="fr-FR" dirty="0">
                <a:solidFill>
                  <a:srgbClr val="0070C0"/>
                </a:solidFill>
                <a:ea typeface="+mn-lt"/>
                <a:cs typeface="+mn-lt"/>
              </a:rPr>
              <a:t>« Par conséquent, </a:t>
            </a:r>
            <a:r>
              <a:rPr lang="fr-FR" b="1" dirty="0">
                <a:solidFill>
                  <a:srgbClr val="0070C0"/>
                </a:solidFill>
                <a:ea typeface="+mn-lt"/>
                <a:cs typeface="+mn-lt"/>
              </a:rPr>
              <a:t>il se trouvait en face de deux types d'action très différents</a:t>
            </a:r>
            <a:r>
              <a:rPr lang="fr-FR" dirty="0">
                <a:solidFill>
                  <a:srgbClr val="0070C0"/>
                </a:solidFill>
                <a:ea typeface="+mn-lt"/>
                <a:cs typeface="+mn-lt"/>
              </a:rPr>
              <a:t> : une concrète, immédiate, mais ne s'adressant qu'à un individu; ou bien une action qui s'adressait à un ensemble infiniment plus vaste, une collectivité nationale, mais qui était par là même ambiguë, et qui pouvait être interrompue en route. Et, en même temps, </a:t>
            </a:r>
            <a:r>
              <a:rPr lang="fr-FR" b="1" dirty="0">
                <a:solidFill>
                  <a:srgbClr val="0070C0"/>
                </a:solidFill>
                <a:ea typeface="+mn-lt"/>
                <a:cs typeface="+mn-lt"/>
              </a:rPr>
              <a:t>il hésitait entre deux types de morale</a:t>
            </a:r>
            <a:r>
              <a:rPr lang="fr-FR" dirty="0">
                <a:solidFill>
                  <a:srgbClr val="0070C0"/>
                </a:solidFill>
                <a:ea typeface="+mn-lt"/>
                <a:cs typeface="+mn-lt"/>
              </a:rPr>
              <a:t>. […] </a:t>
            </a:r>
            <a:r>
              <a:rPr lang="fr-FR" b="1" dirty="0">
                <a:solidFill>
                  <a:srgbClr val="0070C0"/>
                </a:solidFill>
                <a:ea typeface="+mn-lt"/>
                <a:cs typeface="+mn-lt"/>
              </a:rPr>
              <a:t>Qui peut en décider a priori? Personne. Aucune morale inscrite ne peut le dire</a:t>
            </a:r>
            <a:r>
              <a:rPr lang="fr-FR" dirty="0">
                <a:solidFill>
                  <a:srgbClr val="0070C0"/>
                </a:solidFill>
                <a:ea typeface="+mn-lt"/>
                <a:cs typeface="+mn-lt"/>
              </a:rPr>
              <a:t>. » </a:t>
            </a:r>
            <a:r>
              <a:rPr lang="fr-FR" dirty="0">
                <a:solidFill>
                  <a:srgbClr val="0070C0"/>
                </a:solidFill>
                <a:cs typeface="Calibri" panose="020F0502020204030204"/>
              </a:rPr>
              <a:t> </a:t>
            </a:r>
            <a:endParaRPr lang="fr-FR" dirty="0"/>
          </a:p>
        </p:txBody>
      </p:sp>
      <p:sp>
        <p:nvSpPr>
          <p:cNvPr id="2" name="Espace réservé de la date 1">
            <a:extLst>
              <a:ext uri="{FF2B5EF4-FFF2-40B4-BE49-F238E27FC236}">
                <a16:creationId xmlns:a16="http://schemas.microsoft.com/office/drawing/2014/main" id="{660889AE-1A68-43AF-8823-CA78FAA64A2D}"/>
              </a:ext>
            </a:extLst>
          </p:cNvPr>
          <p:cNvSpPr>
            <a:spLocks noGrp="1"/>
          </p:cNvSpPr>
          <p:nvPr>
            <p:ph type="dt" sz="half" idx="10"/>
          </p:nvPr>
        </p:nvSpPr>
        <p:spPr/>
        <p:txBody>
          <a:bodyPr/>
          <a:lstStyle/>
          <a:p>
            <a:fld id="{D97ECA5C-A3D2-407F-94C4-4D411B159AFB}" type="datetime1">
              <a:rPr lang="fr-FR" smtClean="0"/>
              <a:t>29/08/2024</a:t>
            </a:fld>
            <a:endParaRPr lang="fr-FR"/>
          </a:p>
        </p:txBody>
      </p:sp>
      <p:sp>
        <p:nvSpPr>
          <p:cNvPr id="4" name="Espace réservé du pied de page 3">
            <a:extLst>
              <a:ext uri="{FF2B5EF4-FFF2-40B4-BE49-F238E27FC236}">
                <a16:creationId xmlns:a16="http://schemas.microsoft.com/office/drawing/2014/main" id="{6D0061F8-549B-4FD9-A7B1-5A98800B4A26}"/>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pic>
        <p:nvPicPr>
          <p:cNvPr id="12" name="Image 11">
            <a:extLst>
              <a:ext uri="{FF2B5EF4-FFF2-40B4-BE49-F238E27FC236}">
                <a16:creationId xmlns:a16="http://schemas.microsoft.com/office/drawing/2014/main" id="{78A94668-7A5C-4C68-A494-C87B663F309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8000" y1="22000" x2="80889" y2="20667"/>
                        <a14:foregroundMark x1="25556" y1="25778" x2="20444" y2="25778"/>
                      </a14:backgroundRemoval>
                    </a14:imgEffect>
                  </a14:imgLayer>
                </a14:imgProps>
              </a:ext>
            </a:extLst>
          </a:blip>
          <a:stretch>
            <a:fillRect/>
          </a:stretch>
        </p:blipFill>
        <p:spPr>
          <a:xfrm>
            <a:off x="146172" y="-162413"/>
            <a:ext cx="1384056" cy="1384056"/>
          </a:xfrm>
          <a:prstGeom prst="rect">
            <a:avLst/>
          </a:prstGeom>
        </p:spPr>
      </p:pic>
      <p:sp>
        <p:nvSpPr>
          <p:cNvPr id="13" name="Espace réservé du numéro de diapositive 12">
            <a:extLst>
              <a:ext uri="{FF2B5EF4-FFF2-40B4-BE49-F238E27FC236}">
                <a16:creationId xmlns:a16="http://schemas.microsoft.com/office/drawing/2014/main" id="{787947C6-5BB0-4229-B3FD-67AE3A5676D4}"/>
              </a:ext>
            </a:extLst>
          </p:cNvPr>
          <p:cNvSpPr>
            <a:spLocks noGrp="1"/>
          </p:cNvSpPr>
          <p:nvPr>
            <p:ph type="sldNum" sz="quarter" idx="12"/>
          </p:nvPr>
        </p:nvSpPr>
        <p:spPr/>
        <p:txBody>
          <a:bodyPr/>
          <a:lstStyle/>
          <a:p>
            <a:fld id="{457382CC-2CC8-4CC4-914C-7D2B527AC13B}" type="slidenum">
              <a:rPr lang="fr-FR" smtClean="0"/>
              <a:t>64</a:t>
            </a:fld>
            <a:endParaRPr lang="fr-FR"/>
          </a:p>
        </p:txBody>
      </p:sp>
    </p:spTree>
    <p:extLst>
      <p:ext uri="{BB962C8B-B14F-4D97-AF65-F5344CB8AC3E}">
        <p14:creationId xmlns:p14="http://schemas.microsoft.com/office/powerpoint/2010/main" val="1044106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598C9435-9585-137A-667B-1CA0D52F2C99}"/>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008FEAE3-AFDF-AA7A-09EF-A55AD6F8E5A4}"/>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C4B74D81-46C7-3BDB-0448-D5AF69F69132}"/>
              </a:ext>
            </a:extLst>
          </p:cNvPr>
          <p:cNvSpPr>
            <a:spLocks noGrp="1"/>
          </p:cNvSpPr>
          <p:nvPr>
            <p:ph type="sldNum" sz="quarter" idx="12"/>
          </p:nvPr>
        </p:nvSpPr>
        <p:spPr/>
        <p:txBody>
          <a:bodyPr/>
          <a:lstStyle/>
          <a:p>
            <a:fld id="{457382CC-2CC8-4CC4-914C-7D2B527AC13B}" type="slidenum">
              <a:rPr lang="fr-FR" smtClean="0"/>
              <a:t>65</a:t>
            </a:fld>
            <a:endParaRPr lang="fr-FR"/>
          </a:p>
        </p:txBody>
      </p:sp>
      <p:sp>
        <p:nvSpPr>
          <p:cNvPr id="7" name="Espace réservé du contenu 2">
            <a:extLst>
              <a:ext uri="{FF2B5EF4-FFF2-40B4-BE49-F238E27FC236}">
                <a16:creationId xmlns:a16="http://schemas.microsoft.com/office/drawing/2014/main" id="{0AACC581-5966-2ADE-6924-9F0D6714EBED}"/>
              </a:ext>
            </a:extLst>
          </p:cNvPr>
          <p:cNvSpPr txBox="1">
            <a:spLocks/>
          </p:cNvSpPr>
          <p:nvPr/>
        </p:nvSpPr>
        <p:spPr>
          <a:xfrm>
            <a:off x="1106452" y="2787330"/>
            <a:ext cx="10381474" cy="996170"/>
          </a:xfrm>
          <a:prstGeom prst="rect">
            <a:avLst/>
          </a:prstGeo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dk1"/>
              </a:buClr>
              <a:buSzPts val="2400"/>
              <a:buFont typeface="Arial" panose="020B0604020202020204" pitchFamily="34" charset="0"/>
              <a:buNone/>
            </a:pPr>
            <a:r>
              <a:rPr lang="fr-FR" i="1" dirty="0">
                <a:solidFill>
                  <a:srgbClr val="0070C0"/>
                </a:solidFill>
              </a:rPr>
              <a:t>Etes-vous d’accord avec Sartre ? Pour quelles raisons ?</a:t>
            </a:r>
          </a:p>
          <a:p>
            <a:pPr marL="0" indent="0" algn="ctr">
              <a:buClr>
                <a:schemeClr val="dk1"/>
              </a:buClr>
              <a:buSzPts val="2400"/>
              <a:buFont typeface="Arial" panose="020B0604020202020204" pitchFamily="34" charset="0"/>
              <a:buNone/>
            </a:pPr>
            <a:r>
              <a:rPr lang="fr-FR" i="1" dirty="0">
                <a:solidFill>
                  <a:srgbClr val="0070C0"/>
                </a:solidFill>
              </a:rPr>
              <a:t>Quelles conséquences en tirer, du point de vue de la réflexion morale ?</a:t>
            </a:r>
          </a:p>
        </p:txBody>
      </p:sp>
      <p:sp>
        <p:nvSpPr>
          <p:cNvPr id="8" name="Ellipse 7">
            <a:extLst>
              <a:ext uri="{FF2B5EF4-FFF2-40B4-BE49-F238E27FC236}">
                <a16:creationId xmlns:a16="http://schemas.microsoft.com/office/drawing/2014/main" id="{3E2560AF-DD73-280C-32CC-A7C9A5BEC4B5}"/>
              </a:ext>
            </a:extLst>
          </p:cNvPr>
          <p:cNvSpPr/>
          <p:nvPr/>
        </p:nvSpPr>
        <p:spPr>
          <a:xfrm>
            <a:off x="313076" y="2787330"/>
            <a:ext cx="793376" cy="1013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Tree>
    <p:extLst>
      <p:ext uri="{BB962C8B-B14F-4D97-AF65-F5344CB8AC3E}">
        <p14:creationId xmlns:p14="http://schemas.microsoft.com/office/powerpoint/2010/main" val="2893617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31910C-5D7D-FD66-8248-4E567EFBF040}"/>
              </a:ext>
            </a:extLst>
          </p:cNvPr>
          <p:cNvSpPr>
            <a:spLocks noGrp="1"/>
          </p:cNvSpPr>
          <p:nvPr>
            <p:ph idx="1"/>
          </p:nvPr>
        </p:nvSpPr>
        <p:spPr>
          <a:xfrm>
            <a:off x="600500" y="341194"/>
            <a:ext cx="10753300" cy="5841242"/>
          </a:xfrm>
        </p:spPr>
        <p:txBody>
          <a:bodyPr>
            <a:normAutofit/>
          </a:bodyPr>
          <a:lstStyle/>
          <a:p>
            <a:pPr algn="just"/>
            <a:r>
              <a:rPr lang="fr-FR" dirty="0">
                <a:ea typeface="+mn-lt"/>
                <a:cs typeface="+mn-lt"/>
              </a:rPr>
              <a:t>Une telle situation représente pour l’étudiant dont parle Sartre un </a:t>
            </a:r>
            <a:r>
              <a:rPr lang="fr-FR" b="1" dirty="0">
                <a:ea typeface="+mn-lt"/>
                <a:cs typeface="+mn-lt"/>
              </a:rPr>
              <a:t>cas de conscience </a:t>
            </a:r>
            <a:r>
              <a:rPr lang="fr-FR" dirty="0">
                <a:ea typeface="+mn-lt"/>
                <a:cs typeface="+mn-lt"/>
              </a:rPr>
              <a:t>et un </a:t>
            </a:r>
            <a:r>
              <a:rPr lang="fr-FR" b="1" dirty="0">
                <a:ea typeface="+mn-lt"/>
                <a:cs typeface="+mn-lt"/>
              </a:rPr>
              <a:t>dilemme moral.</a:t>
            </a:r>
          </a:p>
          <a:p>
            <a:pPr marL="0" indent="0" algn="just">
              <a:buNone/>
            </a:pPr>
            <a:endParaRPr lang="fr-FR" dirty="0">
              <a:solidFill>
                <a:srgbClr val="0070C0"/>
              </a:solidFill>
              <a:ea typeface="+mn-lt"/>
              <a:cs typeface="+mn-lt"/>
            </a:endParaRPr>
          </a:p>
          <a:p>
            <a:pPr marL="0" indent="0" algn="just">
              <a:buNone/>
            </a:pPr>
            <a:r>
              <a:rPr lang="fr-FR" dirty="0">
                <a:solidFill>
                  <a:srgbClr val="0070C0"/>
                </a:solidFill>
                <a:ea typeface="+mn-lt"/>
                <a:cs typeface="+mn-lt"/>
              </a:rPr>
              <a:t>« L'appréciation de tels conflits de loyauté est difficile à théoriser : entre celui qui ne se soucie que des siens, abandonnant tous les autres à l'indifférence, et celui qui, par souci d'équité et de non-discrimination, traite les siens exactement comme des étrangers, toute une gamme de solidarités intermédiaires ou préférentielles, qu’il est complexe d'évaluer » (</a:t>
            </a:r>
            <a:r>
              <a:rPr lang="fr-FR" dirty="0" err="1">
                <a:solidFill>
                  <a:srgbClr val="0070C0"/>
                </a:solidFill>
                <a:ea typeface="+mn-lt"/>
                <a:cs typeface="+mn-lt"/>
              </a:rPr>
              <a:t>Leichter</a:t>
            </a:r>
            <a:r>
              <a:rPr lang="fr-FR" dirty="0">
                <a:solidFill>
                  <a:srgbClr val="0070C0"/>
                </a:solidFill>
                <a:ea typeface="+mn-lt"/>
                <a:cs typeface="+mn-lt"/>
              </a:rPr>
              <a:t>-Flack, 2012, p. 114-115).</a:t>
            </a:r>
          </a:p>
          <a:p>
            <a:pPr algn="just"/>
            <a:endParaRPr lang="fr-FR" b="1" dirty="0">
              <a:ea typeface="+mn-lt"/>
              <a:cs typeface="+mn-lt"/>
            </a:endParaRPr>
          </a:p>
          <a:p>
            <a:pPr algn="just"/>
            <a:endParaRPr lang="fr-FR" b="1" dirty="0">
              <a:ea typeface="+mn-lt"/>
              <a:cs typeface="+mn-lt"/>
            </a:endParaRPr>
          </a:p>
          <a:p>
            <a:pPr algn="just"/>
            <a:endParaRPr lang="fr-FR" b="1" dirty="0">
              <a:ea typeface="+mn-lt"/>
              <a:cs typeface="+mn-lt"/>
            </a:endParaRPr>
          </a:p>
          <a:p>
            <a:pPr algn="just"/>
            <a:endParaRPr lang="fr-FR" dirty="0"/>
          </a:p>
        </p:txBody>
      </p:sp>
      <p:sp>
        <p:nvSpPr>
          <p:cNvPr id="4" name="Espace réservé de la date 3">
            <a:extLst>
              <a:ext uri="{FF2B5EF4-FFF2-40B4-BE49-F238E27FC236}">
                <a16:creationId xmlns:a16="http://schemas.microsoft.com/office/drawing/2014/main" id="{E223EBBE-295A-91C3-6C77-6BAAC6C50D4C}"/>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C9B68E81-D04F-8617-FD17-2857BED09ED4}"/>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E64ABC0A-621B-8FB5-C839-4EEC5529AD4D}"/>
              </a:ext>
            </a:extLst>
          </p:cNvPr>
          <p:cNvSpPr>
            <a:spLocks noGrp="1"/>
          </p:cNvSpPr>
          <p:nvPr>
            <p:ph type="sldNum" sz="quarter" idx="12"/>
          </p:nvPr>
        </p:nvSpPr>
        <p:spPr/>
        <p:txBody>
          <a:bodyPr/>
          <a:lstStyle/>
          <a:p>
            <a:fld id="{457382CC-2CC8-4CC4-914C-7D2B527AC13B}" type="slidenum">
              <a:rPr lang="fr-FR" smtClean="0"/>
              <a:t>66</a:t>
            </a:fld>
            <a:endParaRPr lang="fr-FR"/>
          </a:p>
        </p:txBody>
      </p:sp>
    </p:spTree>
    <p:extLst>
      <p:ext uri="{BB962C8B-B14F-4D97-AF65-F5344CB8AC3E}">
        <p14:creationId xmlns:p14="http://schemas.microsoft.com/office/powerpoint/2010/main" val="989869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31910C-5D7D-FD66-8248-4E567EFBF040}"/>
              </a:ext>
            </a:extLst>
          </p:cNvPr>
          <p:cNvSpPr>
            <a:spLocks noGrp="1"/>
          </p:cNvSpPr>
          <p:nvPr>
            <p:ph idx="1"/>
          </p:nvPr>
        </p:nvSpPr>
        <p:spPr>
          <a:xfrm>
            <a:off x="428198" y="440328"/>
            <a:ext cx="11335604" cy="5305379"/>
          </a:xfrm>
        </p:spPr>
        <p:txBody>
          <a:bodyPr>
            <a:normAutofit/>
          </a:bodyPr>
          <a:lstStyle/>
          <a:p>
            <a:pPr algn="just"/>
            <a:endParaRPr lang="fr-FR" b="1" dirty="0">
              <a:ea typeface="+mn-lt"/>
              <a:cs typeface="+mn-lt"/>
            </a:endParaRPr>
          </a:p>
          <a:p>
            <a:pPr algn="just"/>
            <a:r>
              <a:rPr lang="fr-FR" b="1" dirty="0">
                <a:ea typeface="+mn-lt"/>
                <a:cs typeface="+mn-lt"/>
              </a:rPr>
              <a:t>La tragédie classique </a:t>
            </a:r>
            <a:r>
              <a:rPr lang="fr-FR" dirty="0">
                <a:ea typeface="+mn-lt"/>
                <a:cs typeface="+mn-lt"/>
              </a:rPr>
              <a:t>les illustre très souvent, qu’on pense à ce qui est devenu une expression courante, le « </a:t>
            </a:r>
            <a:r>
              <a:rPr lang="fr-FR" b="1" dirty="0">
                <a:ea typeface="+mn-lt"/>
                <a:cs typeface="+mn-lt"/>
              </a:rPr>
              <a:t>dilemme cornélien </a:t>
            </a:r>
            <a:r>
              <a:rPr lang="fr-FR" dirty="0">
                <a:ea typeface="+mn-lt"/>
                <a:cs typeface="+mn-lt"/>
              </a:rPr>
              <a:t>», originairement dans </a:t>
            </a:r>
            <a:r>
              <a:rPr lang="fr-FR" i="1" dirty="0">
                <a:ea typeface="+mn-lt"/>
                <a:cs typeface="+mn-lt"/>
              </a:rPr>
              <a:t>Le Cid </a:t>
            </a:r>
            <a:r>
              <a:rPr lang="fr-FR" dirty="0">
                <a:ea typeface="+mn-lt"/>
                <a:cs typeface="+mn-lt"/>
              </a:rPr>
              <a:t>de Corneille, entre deux valeurs comme le </a:t>
            </a:r>
            <a:r>
              <a:rPr lang="fr-FR" b="1" dirty="0">
                <a:ea typeface="+mn-lt"/>
                <a:cs typeface="+mn-lt"/>
              </a:rPr>
              <a:t>devoir</a:t>
            </a:r>
            <a:r>
              <a:rPr lang="fr-FR" dirty="0">
                <a:ea typeface="+mn-lt"/>
                <a:cs typeface="+mn-lt"/>
              </a:rPr>
              <a:t> et </a:t>
            </a:r>
            <a:r>
              <a:rPr lang="fr-FR" b="1" dirty="0">
                <a:ea typeface="+mn-lt"/>
                <a:cs typeface="+mn-lt"/>
              </a:rPr>
              <a:t>l’amour</a:t>
            </a:r>
            <a:r>
              <a:rPr lang="fr-FR" dirty="0">
                <a:ea typeface="+mn-lt"/>
                <a:cs typeface="+mn-lt"/>
              </a:rPr>
              <a:t>.</a:t>
            </a:r>
          </a:p>
          <a:p>
            <a:pPr algn="just"/>
            <a:endParaRPr lang="fr-FR" b="1" dirty="0">
              <a:ea typeface="+mn-lt"/>
              <a:cs typeface="+mn-lt"/>
            </a:endParaRPr>
          </a:p>
          <a:p>
            <a:pPr algn="just"/>
            <a:r>
              <a:rPr lang="fr-FR" b="1" dirty="0">
                <a:ea typeface="+mn-lt"/>
                <a:cs typeface="+mn-lt"/>
              </a:rPr>
              <a:t>Plus généralement, la littérature est un excellent « laboratoire des cas de conscience ».</a:t>
            </a:r>
          </a:p>
          <a:p>
            <a:pPr algn="just"/>
            <a:endParaRPr lang="fr-FR" b="1" dirty="0">
              <a:ea typeface="+mn-lt"/>
              <a:cs typeface="+mn-lt"/>
            </a:endParaRPr>
          </a:p>
          <a:p>
            <a:pPr algn="just"/>
            <a:r>
              <a:rPr lang="fr-FR" dirty="0">
                <a:ea typeface="+mn-lt"/>
                <a:cs typeface="+mn-lt"/>
              </a:rPr>
              <a:t>Parmi de très multiples exemples, on pense au roman </a:t>
            </a:r>
            <a:r>
              <a:rPr lang="fr-FR" b="1" i="1" dirty="0">
                <a:ea typeface="+mn-lt"/>
                <a:cs typeface="+mn-lt"/>
              </a:rPr>
              <a:t>Billy </a:t>
            </a:r>
            <a:r>
              <a:rPr lang="fr-FR" b="1" i="1" dirty="0" err="1">
                <a:ea typeface="+mn-lt"/>
                <a:cs typeface="+mn-lt"/>
              </a:rPr>
              <a:t>Budd</a:t>
            </a:r>
            <a:r>
              <a:rPr lang="fr-FR" b="1" i="1" dirty="0">
                <a:ea typeface="+mn-lt"/>
                <a:cs typeface="+mn-lt"/>
              </a:rPr>
              <a:t> </a:t>
            </a:r>
            <a:r>
              <a:rPr lang="fr-FR" b="1" dirty="0">
                <a:ea typeface="+mn-lt"/>
                <a:cs typeface="+mn-lt"/>
              </a:rPr>
              <a:t>de Herman Melville : condamner ou pas un homme exemplaire qui a commis un crime par colère, mais qui pouvait paraître légitime à le faire ?</a:t>
            </a:r>
          </a:p>
          <a:p>
            <a:pPr algn="just"/>
            <a:endParaRPr lang="fr-FR" b="1" dirty="0">
              <a:ea typeface="+mn-lt"/>
              <a:cs typeface="+mn-lt"/>
            </a:endParaRPr>
          </a:p>
          <a:p>
            <a:pPr marL="0" indent="0" algn="just">
              <a:buNone/>
            </a:pPr>
            <a:endParaRPr lang="fr-FR" dirty="0">
              <a:ea typeface="+mn-lt"/>
              <a:cs typeface="+mn-lt"/>
            </a:endParaRPr>
          </a:p>
          <a:p>
            <a:pPr algn="just"/>
            <a:endParaRPr lang="fr-FR" b="1" dirty="0">
              <a:ea typeface="+mn-lt"/>
              <a:cs typeface="+mn-lt"/>
            </a:endParaRPr>
          </a:p>
          <a:p>
            <a:pPr algn="just"/>
            <a:endParaRPr lang="fr-FR" b="1" dirty="0">
              <a:ea typeface="+mn-lt"/>
              <a:cs typeface="+mn-lt"/>
            </a:endParaRPr>
          </a:p>
          <a:p>
            <a:pPr algn="just"/>
            <a:endParaRPr lang="fr-FR" dirty="0"/>
          </a:p>
        </p:txBody>
      </p:sp>
      <p:sp>
        <p:nvSpPr>
          <p:cNvPr id="4" name="Espace réservé de la date 3">
            <a:extLst>
              <a:ext uri="{FF2B5EF4-FFF2-40B4-BE49-F238E27FC236}">
                <a16:creationId xmlns:a16="http://schemas.microsoft.com/office/drawing/2014/main" id="{E223EBBE-295A-91C3-6C77-6BAAC6C50D4C}"/>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C9B68E81-D04F-8617-FD17-2857BED09ED4}"/>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E64ABC0A-621B-8FB5-C839-4EEC5529AD4D}"/>
              </a:ext>
            </a:extLst>
          </p:cNvPr>
          <p:cNvSpPr>
            <a:spLocks noGrp="1"/>
          </p:cNvSpPr>
          <p:nvPr>
            <p:ph type="sldNum" sz="quarter" idx="12"/>
          </p:nvPr>
        </p:nvSpPr>
        <p:spPr/>
        <p:txBody>
          <a:bodyPr/>
          <a:lstStyle/>
          <a:p>
            <a:fld id="{457382CC-2CC8-4CC4-914C-7D2B527AC13B}" type="slidenum">
              <a:rPr lang="fr-FR" smtClean="0"/>
              <a:t>67</a:t>
            </a:fld>
            <a:endParaRPr lang="fr-FR"/>
          </a:p>
        </p:txBody>
      </p:sp>
    </p:spTree>
    <p:extLst>
      <p:ext uri="{BB962C8B-B14F-4D97-AF65-F5344CB8AC3E}">
        <p14:creationId xmlns:p14="http://schemas.microsoft.com/office/powerpoint/2010/main" val="1908964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B78E572-D4E1-4428-8757-6CE5D8D928FC}"/>
              </a:ext>
            </a:extLst>
          </p:cNvPr>
          <p:cNvSpPr>
            <a:spLocks noGrp="1"/>
          </p:cNvSpPr>
          <p:nvPr>
            <p:ph idx="1"/>
          </p:nvPr>
        </p:nvSpPr>
        <p:spPr>
          <a:xfrm>
            <a:off x="1082463" y="796154"/>
            <a:ext cx="10746266" cy="4780796"/>
          </a:xfrm>
          <a:solidFill>
            <a:srgbClr val="0070C0"/>
          </a:solidFill>
          <a:effectLst>
            <a:outerShdw blurRad="63500" sx="102000" sy="102000" algn="ctr" rotWithShape="0">
              <a:prstClr val="black">
                <a:alpha val="40000"/>
              </a:prstClr>
            </a:outerShdw>
          </a:effectLst>
        </p:spPr>
        <p:txBody>
          <a:bodyPr wrap="square">
            <a:spAutoFit/>
          </a:bodyPr>
          <a:lstStyle/>
          <a:p>
            <a:pPr marL="0" indent="0">
              <a:buNone/>
            </a:pPr>
            <a:r>
              <a:rPr lang="fr-FR" sz="3200" dirty="0">
                <a:solidFill>
                  <a:schemeClr val="bg1"/>
                </a:solidFill>
                <a:cs typeface="Calibri"/>
              </a:rPr>
              <a:t>Si le problème moral à l’échelle collective relève souvent du niveau politique, un certain nombre de décisions se jouent à l'échelon individuel.</a:t>
            </a:r>
          </a:p>
          <a:p>
            <a:pPr marL="0" indent="0">
              <a:buNone/>
            </a:pPr>
            <a:r>
              <a:rPr lang="fr-FR" sz="3200" dirty="0">
                <a:solidFill>
                  <a:schemeClr val="bg1"/>
                </a:solidFill>
                <a:cs typeface="Calibri"/>
              </a:rPr>
              <a:t>Au fond, ne peut-on pas dire que toute </a:t>
            </a:r>
            <a:r>
              <a:rPr lang="fr-FR" sz="3200" b="1" dirty="0">
                <a:solidFill>
                  <a:schemeClr val="bg1"/>
                </a:solidFill>
                <a:cs typeface="Calibri"/>
              </a:rPr>
              <a:t>décision véritablement difficile</a:t>
            </a:r>
            <a:r>
              <a:rPr lang="fr-FR" sz="3200" dirty="0">
                <a:solidFill>
                  <a:schemeClr val="bg1"/>
                </a:solidFill>
                <a:cs typeface="Calibri"/>
              </a:rPr>
              <a:t>, d'un point de vue moral, </a:t>
            </a:r>
            <a:r>
              <a:rPr lang="fr-FR" sz="3200" b="1" dirty="0">
                <a:solidFill>
                  <a:schemeClr val="bg1"/>
                </a:solidFill>
                <a:cs typeface="Calibri"/>
              </a:rPr>
              <a:t>est solitaire </a:t>
            </a:r>
            <a:r>
              <a:rPr lang="fr-FR" sz="3200" dirty="0">
                <a:solidFill>
                  <a:schemeClr val="bg1"/>
                </a:solidFill>
                <a:cs typeface="Calibri"/>
              </a:rPr>
              <a:t>?</a:t>
            </a:r>
          </a:p>
          <a:p>
            <a:pPr marL="0" indent="0">
              <a:buNone/>
            </a:pPr>
            <a:r>
              <a:rPr lang="fr-FR" sz="3200" dirty="0">
                <a:solidFill>
                  <a:schemeClr val="bg1"/>
                </a:solidFill>
                <a:cs typeface="Calibri"/>
              </a:rPr>
              <a:t>C'est vrai pour le juge, dans le cas, par exemple, d'un "homicide involontaire", qui peut avoir un cas de conscience (comme dans </a:t>
            </a:r>
            <a:r>
              <a:rPr lang="fr-FR" sz="3200" i="1" dirty="0">
                <a:solidFill>
                  <a:schemeClr val="bg1"/>
                </a:solidFill>
                <a:cs typeface="Calibri"/>
              </a:rPr>
              <a:t>Billy </a:t>
            </a:r>
            <a:r>
              <a:rPr lang="fr-FR" sz="3200" i="1" dirty="0" err="1">
                <a:solidFill>
                  <a:schemeClr val="bg1"/>
                </a:solidFill>
                <a:cs typeface="Calibri"/>
              </a:rPr>
              <a:t>Budd</a:t>
            </a:r>
            <a:r>
              <a:rPr lang="fr-FR" sz="3200" i="1" dirty="0">
                <a:solidFill>
                  <a:schemeClr val="bg1"/>
                </a:solidFill>
                <a:cs typeface="Calibri"/>
              </a:rPr>
              <a:t> </a:t>
            </a:r>
            <a:r>
              <a:rPr lang="fr-FR" sz="3200" dirty="0">
                <a:solidFill>
                  <a:schemeClr val="bg1"/>
                </a:solidFill>
                <a:cs typeface="Calibri"/>
              </a:rPr>
              <a:t>de Herman Melville), c’est le cas pour </a:t>
            </a:r>
            <a:r>
              <a:rPr lang="fr-FR" sz="3200" b="1" dirty="0">
                <a:solidFill>
                  <a:schemeClr val="bg1"/>
                </a:solidFill>
                <a:cs typeface="Calibri"/>
              </a:rPr>
              <a:t>l’objecteur de conscience</a:t>
            </a:r>
            <a:r>
              <a:rPr lang="fr-FR" sz="3200" dirty="0">
                <a:solidFill>
                  <a:schemeClr val="bg1"/>
                </a:solidFill>
                <a:cs typeface="Calibri"/>
              </a:rPr>
              <a:t>, le </a:t>
            </a:r>
            <a:r>
              <a:rPr lang="fr-FR" sz="3200" b="1" dirty="0">
                <a:solidFill>
                  <a:schemeClr val="bg1"/>
                </a:solidFill>
                <a:cs typeface="Calibri"/>
              </a:rPr>
              <a:t>lanceur d’alerte</a:t>
            </a:r>
            <a:r>
              <a:rPr lang="fr-FR" sz="3200" dirty="0">
                <a:solidFill>
                  <a:schemeClr val="bg1"/>
                </a:solidFill>
                <a:cs typeface="Calibri"/>
              </a:rPr>
              <a:t>, c'est </a:t>
            </a:r>
            <a:r>
              <a:rPr lang="fr-FR" sz="3200" b="1" dirty="0">
                <a:solidFill>
                  <a:schemeClr val="bg1"/>
                </a:solidFill>
                <a:cs typeface="Calibri"/>
              </a:rPr>
              <a:t>le cas de chaque sujet moral</a:t>
            </a:r>
            <a:r>
              <a:rPr lang="fr-FR" sz="3200" dirty="0">
                <a:solidFill>
                  <a:schemeClr val="bg1"/>
                </a:solidFill>
                <a:cs typeface="Calibri"/>
              </a:rPr>
              <a:t>, plus généralement.</a:t>
            </a:r>
          </a:p>
        </p:txBody>
      </p:sp>
      <p:sp>
        <p:nvSpPr>
          <p:cNvPr id="5" name="Espace réservé du pied de page 4">
            <a:extLst>
              <a:ext uri="{FF2B5EF4-FFF2-40B4-BE49-F238E27FC236}">
                <a16:creationId xmlns:a16="http://schemas.microsoft.com/office/drawing/2014/main" id="{318F33BD-FB1B-4242-960B-A441C2EA3C59}"/>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8" name="Flèche : droite 7">
            <a:extLst>
              <a:ext uri="{FF2B5EF4-FFF2-40B4-BE49-F238E27FC236}">
                <a16:creationId xmlns:a16="http://schemas.microsoft.com/office/drawing/2014/main" id="{CA2D092A-E824-47B4-BB76-B5985FEF3EBD}"/>
              </a:ext>
            </a:extLst>
          </p:cNvPr>
          <p:cNvSpPr/>
          <p:nvPr/>
        </p:nvSpPr>
        <p:spPr>
          <a:xfrm>
            <a:off x="363272" y="1281050"/>
            <a:ext cx="719192" cy="3516500"/>
          </a:xfrm>
          <a:prstGeom prst="rightArrow">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E6FE51D8-3A10-494C-B405-0EFD367BA01E}"/>
              </a:ext>
            </a:extLst>
          </p:cNvPr>
          <p:cNvSpPr>
            <a:spLocks noGrp="1"/>
          </p:cNvSpPr>
          <p:nvPr>
            <p:ph type="dt" sz="half" idx="10"/>
          </p:nvPr>
        </p:nvSpPr>
        <p:spPr/>
        <p:txBody>
          <a:bodyPr/>
          <a:lstStyle/>
          <a:p>
            <a:fld id="{2A17828F-BD44-4413-87BE-F315206D92AE}" type="datetime1">
              <a:rPr lang="fr-FR" smtClean="0"/>
              <a:t>29/08/2024</a:t>
            </a:fld>
            <a:endParaRPr lang="fr-FR"/>
          </a:p>
        </p:txBody>
      </p:sp>
      <p:sp>
        <p:nvSpPr>
          <p:cNvPr id="4" name="Espace réservé du numéro de diapositive 3">
            <a:extLst>
              <a:ext uri="{FF2B5EF4-FFF2-40B4-BE49-F238E27FC236}">
                <a16:creationId xmlns:a16="http://schemas.microsoft.com/office/drawing/2014/main" id="{5E0EC612-6718-43DC-86A8-2F1AC2A78365}"/>
              </a:ext>
            </a:extLst>
          </p:cNvPr>
          <p:cNvSpPr>
            <a:spLocks noGrp="1"/>
          </p:cNvSpPr>
          <p:nvPr>
            <p:ph type="sldNum" sz="quarter" idx="12"/>
          </p:nvPr>
        </p:nvSpPr>
        <p:spPr/>
        <p:txBody>
          <a:bodyPr/>
          <a:lstStyle/>
          <a:p>
            <a:fld id="{457382CC-2CC8-4CC4-914C-7D2B527AC13B}" type="slidenum">
              <a:rPr lang="fr-FR" smtClean="0"/>
              <a:t>68</a:t>
            </a:fld>
            <a:endParaRPr lang="fr-FR"/>
          </a:p>
        </p:txBody>
      </p:sp>
    </p:spTree>
    <p:extLst>
      <p:ext uri="{BB962C8B-B14F-4D97-AF65-F5344CB8AC3E}">
        <p14:creationId xmlns:p14="http://schemas.microsoft.com/office/powerpoint/2010/main" val="1567125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a:solidFill>
                  <a:schemeClr val="accent5">
                    <a:lumMod val="75000"/>
                  </a:schemeClr>
                </a:solidFill>
                <a:latin typeface="Gotham Medium"/>
                <a:cs typeface="Gotham Medium" pitchFamily="50" charset="0"/>
              </a:rPr>
              <a:t>E) Présentation des principaux courants de la philosophie morale</a:t>
            </a:r>
            <a:endParaRPr lang="fr-FR" sz="3200">
              <a:solidFill>
                <a:schemeClr val="accent5">
                  <a:lumMod val="75000"/>
                </a:schemeClr>
              </a:solidFill>
              <a:latin typeface="Gotham Medium"/>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A9CF2640-ABC6-4778-A7BF-BE1648AE85FE}"/>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8DEA8E8F-7A6B-43B0-9DF0-3E04E6E7B306}"/>
              </a:ext>
            </a:extLst>
          </p:cNvPr>
          <p:cNvSpPr>
            <a:spLocks noGrp="1"/>
          </p:cNvSpPr>
          <p:nvPr>
            <p:ph type="sldNum" sz="quarter" idx="12"/>
          </p:nvPr>
        </p:nvSpPr>
        <p:spPr/>
        <p:txBody>
          <a:bodyPr/>
          <a:lstStyle/>
          <a:p>
            <a:fld id="{788DAB52-6294-4F97-81DD-ABD852645FBC}" type="slidenum">
              <a:rPr lang="fr-FR" smtClean="0"/>
              <a:t>69</a:t>
            </a:fld>
            <a:endParaRPr lang="fr-FR"/>
          </a:p>
        </p:txBody>
      </p:sp>
    </p:spTree>
    <p:extLst>
      <p:ext uri="{BB962C8B-B14F-4D97-AF65-F5344CB8AC3E}">
        <p14:creationId xmlns:p14="http://schemas.microsoft.com/office/powerpoint/2010/main" val="3000832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E6708C7-775F-4353-A9E6-2FFC18CF1115}"/>
              </a:ext>
            </a:extLst>
          </p:cNvPr>
          <p:cNvSpPr>
            <a:spLocks noGrp="1"/>
          </p:cNvSpPr>
          <p:nvPr>
            <p:ph idx="1"/>
          </p:nvPr>
        </p:nvSpPr>
        <p:spPr>
          <a:xfrm>
            <a:off x="628650" y="1625601"/>
            <a:ext cx="10934700" cy="2846388"/>
          </a:xfrm>
        </p:spPr>
        <p:txBody>
          <a:bodyPr>
            <a:normAutofit/>
          </a:bodyPr>
          <a:lstStyle/>
          <a:p>
            <a:r>
              <a:rPr lang="fr-FR" dirty="0"/>
              <a:t>Cette « </a:t>
            </a:r>
            <a:r>
              <a:rPr lang="fr-FR" b="1" dirty="0"/>
              <a:t>Introduction à la philosophie éthique et morale </a:t>
            </a:r>
            <a:r>
              <a:rPr lang="fr-FR" dirty="0"/>
              <a:t>» correspond donc au module « </a:t>
            </a:r>
            <a:r>
              <a:rPr lang="fr-FR" b="1" dirty="0"/>
              <a:t>Ethique générale </a:t>
            </a:r>
            <a:r>
              <a:rPr lang="fr-FR" dirty="0"/>
              <a:t>».</a:t>
            </a:r>
          </a:p>
          <a:p>
            <a:endParaRPr lang="fr-FR" dirty="0"/>
          </a:p>
          <a:p>
            <a:r>
              <a:rPr lang="fr-FR" dirty="0"/>
              <a:t>Ce module de 4 séances se présente comme un préalable au module « </a:t>
            </a:r>
            <a:r>
              <a:rPr lang="fr-FR" b="1" dirty="0"/>
              <a:t>Ethique, sciences et techniques </a:t>
            </a:r>
            <a:r>
              <a:rPr lang="fr-FR" dirty="0"/>
              <a:t>» (ING 1, actuellement 7CM, 8 TD).</a:t>
            </a:r>
          </a:p>
          <a:p>
            <a:endParaRPr lang="fr-FR" dirty="0"/>
          </a:p>
        </p:txBody>
      </p:sp>
      <p:sp>
        <p:nvSpPr>
          <p:cNvPr id="6" name="Espace réservé du pied de page 5">
            <a:extLst>
              <a:ext uri="{FF2B5EF4-FFF2-40B4-BE49-F238E27FC236}">
                <a16:creationId xmlns:a16="http://schemas.microsoft.com/office/drawing/2014/main" id="{A42402C9-3B16-40C1-8976-EF644FAF103F}"/>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4" name="Espace réservé de la date 3">
            <a:extLst>
              <a:ext uri="{FF2B5EF4-FFF2-40B4-BE49-F238E27FC236}">
                <a16:creationId xmlns:a16="http://schemas.microsoft.com/office/drawing/2014/main" id="{088B419E-F90B-47C1-A3BA-5477D45FDAF7}"/>
              </a:ext>
            </a:extLst>
          </p:cNvPr>
          <p:cNvSpPr>
            <a:spLocks noGrp="1"/>
          </p:cNvSpPr>
          <p:nvPr>
            <p:ph type="dt" sz="half" idx="10"/>
          </p:nvPr>
        </p:nvSpPr>
        <p:spPr/>
        <p:txBody>
          <a:bodyPr/>
          <a:lstStyle/>
          <a:p>
            <a:fld id="{E8789BC5-E68A-419E-8E19-24D36F767EF9}" type="datetime1">
              <a:rPr lang="fr-FR" smtClean="0"/>
              <a:t>29/08/2024</a:t>
            </a:fld>
            <a:endParaRPr lang="fr-FR"/>
          </a:p>
        </p:txBody>
      </p:sp>
      <p:sp>
        <p:nvSpPr>
          <p:cNvPr id="9" name="Espace réservé du numéro de diapositive 8">
            <a:extLst>
              <a:ext uri="{FF2B5EF4-FFF2-40B4-BE49-F238E27FC236}">
                <a16:creationId xmlns:a16="http://schemas.microsoft.com/office/drawing/2014/main" id="{32C4C38D-3EED-4277-ACC0-0181855BF7F6}"/>
              </a:ext>
            </a:extLst>
          </p:cNvPr>
          <p:cNvSpPr>
            <a:spLocks noGrp="1"/>
          </p:cNvSpPr>
          <p:nvPr>
            <p:ph type="sldNum" sz="quarter" idx="12"/>
          </p:nvPr>
        </p:nvSpPr>
        <p:spPr/>
        <p:txBody>
          <a:bodyPr/>
          <a:lstStyle/>
          <a:p>
            <a:fld id="{457382CC-2CC8-4CC4-914C-7D2B527AC13B}" type="slidenum">
              <a:rPr lang="fr-FR" smtClean="0"/>
              <a:t>7</a:t>
            </a:fld>
            <a:endParaRPr lang="fr-FR"/>
          </a:p>
        </p:txBody>
      </p:sp>
    </p:spTree>
    <p:extLst>
      <p:ext uri="{BB962C8B-B14F-4D97-AF65-F5344CB8AC3E}">
        <p14:creationId xmlns:p14="http://schemas.microsoft.com/office/powerpoint/2010/main" val="1146763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1CD0A3-D739-4E3C-80FF-214353EC5730}"/>
              </a:ext>
            </a:extLst>
          </p:cNvPr>
          <p:cNvSpPr>
            <a:spLocks noGrp="1"/>
          </p:cNvSpPr>
          <p:nvPr>
            <p:ph type="title"/>
          </p:nvPr>
        </p:nvSpPr>
        <p:spPr>
          <a:xfrm>
            <a:off x="858520" y="111125"/>
            <a:ext cx="10485120" cy="1102043"/>
          </a:xfrm>
        </p:spPr>
        <p:txBody>
          <a:bodyPr/>
          <a:lstStyle/>
          <a:p>
            <a:pPr algn="ctr"/>
            <a:r>
              <a:rPr lang="fr-FR" b="1" dirty="0">
                <a:cs typeface="Calibri Light"/>
              </a:rPr>
              <a:t>Quelques distinctions</a:t>
            </a:r>
          </a:p>
        </p:txBody>
      </p:sp>
      <p:sp>
        <p:nvSpPr>
          <p:cNvPr id="3" name="Espace réservé du contenu 2">
            <a:extLst>
              <a:ext uri="{FF2B5EF4-FFF2-40B4-BE49-F238E27FC236}">
                <a16:creationId xmlns:a16="http://schemas.microsoft.com/office/drawing/2014/main" id="{3789EC6B-5405-439D-953F-71F70ADC6B59}"/>
              </a:ext>
            </a:extLst>
          </p:cNvPr>
          <p:cNvSpPr>
            <a:spLocks noGrp="1"/>
          </p:cNvSpPr>
          <p:nvPr>
            <p:ph idx="1"/>
          </p:nvPr>
        </p:nvSpPr>
        <p:spPr>
          <a:xfrm>
            <a:off x="401320" y="1060275"/>
            <a:ext cx="11511280" cy="2414798"/>
          </a:xfrm>
        </p:spPr>
        <p:txBody>
          <a:bodyPr vert="horz" lIns="91440" tIns="45720" rIns="91440" bIns="45720" rtlCol="0" anchor="t">
            <a:normAutofit fontScale="62500" lnSpcReduction="20000"/>
          </a:bodyPr>
          <a:lstStyle/>
          <a:p>
            <a:r>
              <a:rPr lang="fr-FR" dirty="0">
                <a:cs typeface="Calibri"/>
              </a:rPr>
              <a:t>On distingue généralement  l'</a:t>
            </a:r>
            <a:r>
              <a:rPr lang="fr-FR" b="1" dirty="0">
                <a:cs typeface="Calibri"/>
              </a:rPr>
              <a:t>éthique normative</a:t>
            </a:r>
            <a:r>
              <a:rPr lang="fr-FR" dirty="0">
                <a:cs typeface="Calibri"/>
              </a:rPr>
              <a:t>, la </a:t>
            </a:r>
            <a:r>
              <a:rPr lang="fr-FR" b="1" dirty="0">
                <a:cs typeface="Calibri"/>
              </a:rPr>
              <a:t>méta-éthique</a:t>
            </a:r>
            <a:r>
              <a:rPr lang="fr-FR" dirty="0">
                <a:cs typeface="Calibri"/>
              </a:rPr>
              <a:t> et l'</a:t>
            </a:r>
            <a:r>
              <a:rPr lang="fr-FR" b="1" dirty="0">
                <a:cs typeface="Calibri"/>
              </a:rPr>
              <a:t>éthique appliquée</a:t>
            </a:r>
            <a:r>
              <a:rPr lang="fr-FR" dirty="0">
                <a:cs typeface="Calibri"/>
              </a:rPr>
              <a:t>.</a:t>
            </a:r>
          </a:p>
          <a:p>
            <a:r>
              <a:rPr lang="fr-FR" dirty="0">
                <a:cs typeface="Calibri"/>
              </a:rPr>
              <a:t>La </a:t>
            </a:r>
            <a:r>
              <a:rPr lang="fr-FR" b="1" dirty="0">
                <a:cs typeface="Calibri"/>
              </a:rPr>
              <a:t>méta-éthique</a:t>
            </a:r>
            <a:r>
              <a:rPr lang="fr-FR" dirty="0">
                <a:cs typeface="Calibri"/>
              </a:rPr>
              <a:t> s'attache aux significations des principaux concepts utilisés dans la réflexion morale (bon, juste, devoir, etc.), d'où sa grande abstraction. </a:t>
            </a:r>
            <a:r>
              <a:rPr lang="fr-FR" dirty="0"/>
              <a:t>La </a:t>
            </a:r>
            <a:r>
              <a:rPr lang="fr-FR" b="1" dirty="0"/>
              <a:t>méta-éthique</a:t>
            </a:r>
            <a:r>
              <a:rPr lang="fr-FR" dirty="0"/>
              <a:t> = significations des principaux concepts utilisés dans la réflexion morale (bon, juste, devoir, etc.). Elle </a:t>
            </a:r>
            <a:r>
              <a:rPr lang="fr-FR" u="sng" dirty="0"/>
              <a:t>ne prescrit rien</a:t>
            </a:r>
            <a:r>
              <a:rPr lang="fr-FR" dirty="0"/>
              <a:t>, mais examine le sens des grands concepts.</a:t>
            </a:r>
          </a:p>
          <a:p>
            <a:endParaRPr lang="fr-FR" dirty="0">
              <a:cs typeface="Calibri"/>
            </a:endParaRPr>
          </a:p>
          <a:p>
            <a:r>
              <a:rPr lang="fr-FR" dirty="0">
                <a:cs typeface="Calibri"/>
              </a:rPr>
              <a:t>L</a:t>
            </a:r>
            <a:r>
              <a:rPr lang="fr-FR" b="1" dirty="0">
                <a:cs typeface="Calibri"/>
              </a:rPr>
              <a:t>'éthique appliquée </a:t>
            </a:r>
            <a:r>
              <a:rPr lang="fr-FR" dirty="0">
                <a:cs typeface="Calibri"/>
              </a:rPr>
              <a:t>concerne un secteur spécifique de la réalité, par exemple la bioéthique ou l'éthique médicale.</a:t>
            </a:r>
          </a:p>
          <a:p>
            <a:r>
              <a:rPr lang="fr-FR" dirty="0">
                <a:cs typeface="Calibri"/>
              </a:rPr>
              <a:t>Les éthiques normatives sont les grandes théories qui permettent les évaluations morales. On range généralement les </a:t>
            </a:r>
            <a:r>
              <a:rPr lang="fr-FR" b="1" dirty="0">
                <a:cs typeface="Calibri"/>
              </a:rPr>
              <a:t> éthiques normatives</a:t>
            </a:r>
            <a:r>
              <a:rPr lang="fr-FR" dirty="0">
                <a:cs typeface="Calibri"/>
              </a:rPr>
              <a:t> en trois grandes familles :</a:t>
            </a:r>
            <a:endParaRPr lang="fr-FR" dirty="0"/>
          </a:p>
        </p:txBody>
      </p:sp>
      <p:sp>
        <p:nvSpPr>
          <p:cNvPr id="5" name="Espace réservé du pied de page 4">
            <a:extLst>
              <a:ext uri="{FF2B5EF4-FFF2-40B4-BE49-F238E27FC236}">
                <a16:creationId xmlns:a16="http://schemas.microsoft.com/office/drawing/2014/main" id="{784B6536-97F6-4078-83CF-08AA0B443B15}"/>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E3952F8C-D3B6-4B33-B4D5-8A7E87E947DF}"/>
              </a:ext>
            </a:extLst>
          </p:cNvPr>
          <p:cNvSpPr>
            <a:spLocks noGrp="1"/>
          </p:cNvSpPr>
          <p:nvPr>
            <p:ph type="sldNum" sz="quarter" idx="12"/>
          </p:nvPr>
        </p:nvSpPr>
        <p:spPr/>
        <p:txBody>
          <a:bodyPr/>
          <a:lstStyle/>
          <a:p>
            <a:fld id="{8C283176-C17C-43E1-862E-26F06C6D0497}" type="slidenum">
              <a:rPr lang="fr-FR" smtClean="0"/>
              <a:t>70</a:t>
            </a:fld>
            <a:endParaRPr lang="fr-FR"/>
          </a:p>
        </p:txBody>
      </p:sp>
      <p:sp>
        <p:nvSpPr>
          <p:cNvPr id="7" name="Rectangle : coins arrondis 6">
            <a:extLst>
              <a:ext uri="{FF2B5EF4-FFF2-40B4-BE49-F238E27FC236}">
                <a16:creationId xmlns:a16="http://schemas.microsoft.com/office/drawing/2014/main" id="{BF3AE943-39C5-4304-B4A2-CF309FE66753}"/>
              </a:ext>
            </a:extLst>
          </p:cNvPr>
          <p:cNvSpPr/>
          <p:nvPr/>
        </p:nvSpPr>
        <p:spPr>
          <a:xfrm>
            <a:off x="507776" y="3396510"/>
            <a:ext cx="3449934" cy="7501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b="1" dirty="0">
                <a:cs typeface="Calibri"/>
              </a:rPr>
              <a:t>Ethique des vertus</a:t>
            </a:r>
          </a:p>
        </p:txBody>
      </p:sp>
      <p:sp>
        <p:nvSpPr>
          <p:cNvPr id="8" name="Rectangle : coins arrondis 7">
            <a:extLst>
              <a:ext uri="{FF2B5EF4-FFF2-40B4-BE49-F238E27FC236}">
                <a16:creationId xmlns:a16="http://schemas.microsoft.com/office/drawing/2014/main" id="{E93EB653-A159-419A-86BD-10265F04DE46}"/>
              </a:ext>
            </a:extLst>
          </p:cNvPr>
          <p:cNvSpPr/>
          <p:nvPr/>
        </p:nvSpPr>
        <p:spPr>
          <a:xfrm>
            <a:off x="4186812" y="3477790"/>
            <a:ext cx="3508549" cy="618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b="1" dirty="0">
                <a:cs typeface="Calibri"/>
              </a:rPr>
              <a:t>Déontologisme</a:t>
            </a:r>
          </a:p>
        </p:txBody>
      </p:sp>
      <p:sp>
        <p:nvSpPr>
          <p:cNvPr id="9" name="Rectangle : coins arrondis 8">
            <a:extLst>
              <a:ext uri="{FF2B5EF4-FFF2-40B4-BE49-F238E27FC236}">
                <a16:creationId xmlns:a16="http://schemas.microsoft.com/office/drawing/2014/main" id="{C46B92D6-5DC8-44B7-82D6-A89194D48472}"/>
              </a:ext>
            </a:extLst>
          </p:cNvPr>
          <p:cNvSpPr/>
          <p:nvPr/>
        </p:nvSpPr>
        <p:spPr>
          <a:xfrm>
            <a:off x="7981180" y="3442507"/>
            <a:ext cx="3449934" cy="618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800" b="1" dirty="0">
                <a:cs typeface="Calibri"/>
              </a:rPr>
              <a:t>Conséquentialisme</a:t>
            </a:r>
          </a:p>
        </p:txBody>
      </p:sp>
      <p:sp>
        <p:nvSpPr>
          <p:cNvPr id="11" name="Espace réservé du contenu 2">
            <a:extLst>
              <a:ext uri="{FF2B5EF4-FFF2-40B4-BE49-F238E27FC236}">
                <a16:creationId xmlns:a16="http://schemas.microsoft.com/office/drawing/2014/main" id="{A1726B52-B2DE-49E2-9446-F9C41BB9D4FF}"/>
              </a:ext>
            </a:extLst>
          </p:cNvPr>
          <p:cNvSpPr txBox="1">
            <a:spLocks/>
          </p:cNvSpPr>
          <p:nvPr/>
        </p:nvSpPr>
        <p:spPr>
          <a:xfrm>
            <a:off x="507609" y="4316276"/>
            <a:ext cx="11165840" cy="230605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cs typeface="Calibri"/>
              </a:rPr>
              <a:t>Pour cartographier les attitudes intellectuelles possibles en philosophie morale, il faut sans doute considérer, de surcroît, deux gestes philosophiques opposées :</a:t>
            </a:r>
          </a:p>
          <a:p>
            <a:pPr lvl="1"/>
            <a:r>
              <a:rPr lang="fr-FR" dirty="0">
                <a:cs typeface="Calibri"/>
              </a:rPr>
              <a:t>L'un qui tend à </a:t>
            </a:r>
            <a:r>
              <a:rPr lang="fr-FR" b="1" dirty="0">
                <a:cs typeface="Calibri"/>
              </a:rPr>
              <a:t>légitimer en les rationalisant les morales existantes</a:t>
            </a:r>
            <a:r>
              <a:rPr lang="fr-FR" dirty="0">
                <a:cs typeface="Calibri"/>
              </a:rPr>
              <a:t> dans les différentes sociétés: on pense ici principalement à la philosophie de </a:t>
            </a:r>
            <a:r>
              <a:rPr lang="fr-FR" b="1" dirty="0">
                <a:cs typeface="Calibri"/>
              </a:rPr>
              <a:t>Hegel</a:t>
            </a:r>
            <a:r>
              <a:rPr lang="fr-FR" dirty="0">
                <a:cs typeface="Calibri"/>
              </a:rPr>
              <a:t>.</a:t>
            </a:r>
          </a:p>
          <a:p>
            <a:pPr lvl="1"/>
            <a:r>
              <a:rPr lang="fr-FR" dirty="0">
                <a:cs typeface="Calibri"/>
              </a:rPr>
              <a:t>A l'opposé, se trouvent tous les gestes de </a:t>
            </a:r>
            <a:r>
              <a:rPr lang="fr-FR" b="1" dirty="0">
                <a:cs typeface="Calibri"/>
              </a:rPr>
              <a:t>remise en question des morales existantes</a:t>
            </a:r>
            <a:r>
              <a:rPr lang="fr-FR" dirty="0">
                <a:cs typeface="Calibri"/>
              </a:rPr>
              <a:t>, qu'ils soient d'inspiration généalogique (</a:t>
            </a:r>
            <a:r>
              <a:rPr lang="fr-FR" b="1" dirty="0">
                <a:cs typeface="Calibri"/>
              </a:rPr>
              <a:t>Nietzsche</a:t>
            </a:r>
            <a:r>
              <a:rPr lang="fr-FR" dirty="0">
                <a:cs typeface="Calibri"/>
              </a:rPr>
              <a:t>) ou </a:t>
            </a:r>
            <a:r>
              <a:rPr lang="fr-FR" dirty="0" err="1">
                <a:cs typeface="Calibri"/>
              </a:rPr>
              <a:t>déconstructionniste</a:t>
            </a:r>
            <a:r>
              <a:rPr lang="fr-FR" dirty="0">
                <a:cs typeface="Calibri"/>
              </a:rPr>
              <a:t> (</a:t>
            </a:r>
            <a:r>
              <a:rPr lang="fr-FR" b="1" dirty="0">
                <a:cs typeface="Calibri"/>
              </a:rPr>
              <a:t>Derrida</a:t>
            </a:r>
            <a:r>
              <a:rPr lang="fr-FR" dirty="0">
                <a:cs typeface="Calibri"/>
              </a:rPr>
              <a:t>).</a:t>
            </a:r>
          </a:p>
        </p:txBody>
      </p:sp>
    </p:spTree>
    <p:extLst>
      <p:ext uri="{BB962C8B-B14F-4D97-AF65-F5344CB8AC3E}">
        <p14:creationId xmlns:p14="http://schemas.microsoft.com/office/powerpoint/2010/main" val="1638900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25"/>
          <p:cNvSpPr txBox="1">
            <a:spLocks noGrp="1"/>
          </p:cNvSpPr>
          <p:nvPr>
            <p:ph type="body" idx="1"/>
          </p:nvPr>
        </p:nvSpPr>
        <p:spPr>
          <a:xfrm>
            <a:off x="401320" y="814358"/>
            <a:ext cx="11511280" cy="1750629"/>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1000"/>
              </a:spcBef>
              <a:spcAft>
                <a:spcPts val="0"/>
              </a:spcAft>
              <a:buClr>
                <a:schemeClr val="dk1"/>
              </a:buClr>
              <a:buSzPts val="2400"/>
              <a:buChar char="•"/>
            </a:pPr>
            <a:endParaRPr lang="fr-FR" dirty="0"/>
          </a:p>
          <a:p>
            <a:pPr marL="228600" lvl="0" indent="-228600" algn="ctr" rtl="0">
              <a:lnSpc>
                <a:spcPct val="80000"/>
              </a:lnSpc>
              <a:spcBef>
                <a:spcPts val="1000"/>
              </a:spcBef>
              <a:spcAft>
                <a:spcPts val="0"/>
              </a:spcAft>
              <a:buClr>
                <a:schemeClr val="dk1"/>
              </a:buClr>
              <a:buSzPts val="2400"/>
              <a:buChar char="•"/>
            </a:pPr>
            <a:r>
              <a:rPr lang="fr-FR" dirty="0"/>
              <a:t>On distingue généralement </a:t>
            </a:r>
            <a:r>
              <a:rPr lang="fr-FR" b="1" dirty="0"/>
              <a:t>trois grands courants de l’éthique </a:t>
            </a:r>
            <a:r>
              <a:rPr lang="fr-FR" dirty="0"/>
              <a:t>:</a:t>
            </a:r>
            <a:endParaRPr dirty="0"/>
          </a:p>
        </p:txBody>
      </p:sp>
      <p:sp>
        <p:nvSpPr>
          <p:cNvPr id="215" name="Google Shape;21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Pole Humanités Design – Département des Relations Humaines – Ethique générale – Séance 1 – Alexis Weinberg</a:t>
            </a:r>
            <a:endParaRPr/>
          </a:p>
        </p:txBody>
      </p:sp>
      <p:sp>
        <p:nvSpPr>
          <p:cNvPr id="217" name="Google Shape;217;p25"/>
          <p:cNvSpPr/>
          <p:nvPr/>
        </p:nvSpPr>
        <p:spPr>
          <a:xfrm>
            <a:off x="401320" y="3042263"/>
            <a:ext cx="3449934" cy="1750629"/>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a:effectLst>
            <a:outerShdw blurRad="63500" sx="102000" sy="102000" algn="ctr"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3200" b="1" i="0" u="none" strike="noStrike" cap="none" dirty="0">
                <a:solidFill>
                  <a:schemeClr val="lt1"/>
                </a:solidFill>
                <a:latin typeface="Calibri"/>
                <a:ea typeface="Calibri"/>
                <a:cs typeface="Calibri"/>
                <a:sym typeface="Calibri"/>
              </a:rPr>
              <a:t>Ethique des vertus</a:t>
            </a:r>
            <a:endParaRPr sz="3200" dirty="0"/>
          </a:p>
        </p:txBody>
      </p:sp>
      <p:sp>
        <p:nvSpPr>
          <p:cNvPr id="218" name="Google Shape;218;p25"/>
          <p:cNvSpPr/>
          <p:nvPr/>
        </p:nvSpPr>
        <p:spPr>
          <a:xfrm>
            <a:off x="4163213" y="3042262"/>
            <a:ext cx="3508549" cy="175063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a:effectLst>
            <a:outerShdw blurRad="63500" sx="102000" sy="102000" algn="ctr"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1200"/>
              </a:spcAft>
              <a:buNone/>
            </a:pPr>
            <a:r>
              <a:rPr lang="fr-FR" sz="3200" b="1" i="0" u="none" strike="noStrike" cap="none" dirty="0">
                <a:solidFill>
                  <a:schemeClr val="lt1"/>
                </a:solidFill>
                <a:latin typeface="Calibri"/>
                <a:ea typeface="Calibri"/>
                <a:cs typeface="Calibri"/>
                <a:sym typeface="Calibri"/>
              </a:rPr>
              <a:t>Déontologisme</a:t>
            </a:r>
            <a:endParaRPr sz="3200" dirty="0"/>
          </a:p>
          <a:p>
            <a:pPr marL="0" marR="0" lvl="0" indent="0" algn="ctr" rtl="0">
              <a:lnSpc>
                <a:spcPct val="70000"/>
              </a:lnSpc>
              <a:spcBef>
                <a:spcPts val="0"/>
              </a:spcBef>
              <a:spcAft>
                <a:spcPts val="0"/>
              </a:spcAft>
              <a:buNone/>
            </a:pPr>
            <a:r>
              <a:rPr lang="fr-FR" sz="2400" i="0" u="none" strike="noStrike" cap="none" dirty="0">
                <a:solidFill>
                  <a:schemeClr val="lt1"/>
                </a:solidFill>
                <a:latin typeface="Calibri"/>
                <a:ea typeface="Calibri"/>
                <a:cs typeface="Calibri"/>
                <a:sym typeface="Calibri"/>
              </a:rPr>
              <a:t>(</a:t>
            </a:r>
            <a:r>
              <a:rPr lang="fr-FR" sz="2400" i="0" u="sng" strike="noStrike" cap="none" dirty="0">
                <a:solidFill>
                  <a:schemeClr val="lt1"/>
                </a:solidFill>
                <a:latin typeface="Calibri"/>
                <a:ea typeface="Calibri"/>
                <a:cs typeface="Calibri"/>
                <a:sym typeface="Calibri"/>
              </a:rPr>
              <a:t>à ne pas confondre avec la déontologie professionnelle</a:t>
            </a:r>
            <a:r>
              <a:rPr lang="fr-FR" sz="2400" i="0" u="none" strike="noStrike" cap="none" dirty="0">
                <a:solidFill>
                  <a:schemeClr val="lt1"/>
                </a:solidFill>
                <a:latin typeface="Calibri"/>
                <a:ea typeface="Calibri"/>
                <a:cs typeface="Calibri"/>
                <a:sym typeface="Calibri"/>
              </a:rPr>
              <a:t>)</a:t>
            </a:r>
            <a:endParaRPr sz="2400" dirty="0"/>
          </a:p>
        </p:txBody>
      </p:sp>
      <p:sp>
        <p:nvSpPr>
          <p:cNvPr id="219" name="Google Shape;219;p25"/>
          <p:cNvSpPr/>
          <p:nvPr/>
        </p:nvSpPr>
        <p:spPr>
          <a:xfrm>
            <a:off x="8028787" y="3042261"/>
            <a:ext cx="3632381" cy="175063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a:effectLst>
            <a:outerShdw blurRad="63500" sx="102000" sy="102000" algn="ctr"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3200" b="1" i="0" u="none" strike="noStrike" cap="none" dirty="0">
                <a:solidFill>
                  <a:schemeClr val="lt1"/>
                </a:solidFill>
                <a:latin typeface="Calibri"/>
                <a:ea typeface="Calibri"/>
                <a:cs typeface="Calibri"/>
                <a:sym typeface="Calibri"/>
              </a:rPr>
              <a:t>Conséquentialisme (dont l’utilitarisme)</a:t>
            </a:r>
            <a:endParaRPr sz="3200" dirty="0"/>
          </a:p>
        </p:txBody>
      </p:sp>
      <p:sp>
        <p:nvSpPr>
          <p:cNvPr id="220" name="Google Shape;22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80D558B2-C159-4571-9316-2B1219B3DED3}" type="datetime1">
              <a:rPr lang="fr-FR" smtClean="0"/>
              <a:t>29/08/2024</a:t>
            </a:fld>
            <a:endParaRPr/>
          </a:p>
        </p:txBody>
      </p:sp>
      <p:sp>
        <p:nvSpPr>
          <p:cNvPr id="2" name="Espace réservé du numéro de diapositive 1">
            <a:extLst>
              <a:ext uri="{FF2B5EF4-FFF2-40B4-BE49-F238E27FC236}">
                <a16:creationId xmlns:a16="http://schemas.microsoft.com/office/drawing/2014/main" id="{AB5E1C00-F640-4C77-9D79-C5AECBF28C0F}"/>
              </a:ext>
            </a:extLst>
          </p:cNvPr>
          <p:cNvSpPr>
            <a:spLocks noGrp="1"/>
          </p:cNvSpPr>
          <p:nvPr>
            <p:ph type="sldNum" sz="quarter" idx="12"/>
          </p:nvPr>
        </p:nvSpPr>
        <p:spPr/>
        <p:txBody>
          <a:bodyPr/>
          <a:lstStyle/>
          <a:p>
            <a:fld id="{457382CC-2CC8-4CC4-914C-7D2B527AC13B}" type="slidenum">
              <a:rPr lang="fr-FR" smtClean="0"/>
              <a:t>71</a:t>
            </a:fld>
            <a:endParaRPr lang="fr-FR"/>
          </a:p>
        </p:txBody>
      </p:sp>
    </p:spTree>
    <p:extLst>
      <p:ext uri="{BB962C8B-B14F-4D97-AF65-F5344CB8AC3E}">
        <p14:creationId xmlns:p14="http://schemas.microsoft.com/office/powerpoint/2010/main" val="3873569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5" name="Google Shape;21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Humanités &amp; Design - Département Relations Humaines - Cours Ethique &amp; Sciences</a:t>
            </a:r>
            <a:endParaRPr/>
          </a:p>
        </p:txBody>
      </p:sp>
      <p:sp>
        <p:nvSpPr>
          <p:cNvPr id="216" name="Google Shape;21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72</a:t>
            </a:fld>
            <a:endParaRPr/>
          </a:p>
        </p:txBody>
      </p:sp>
      <p:sp>
        <p:nvSpPr>
          <p:cNvPr id="220" name="Google Shape;22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fr-FR"/>
              <a:t>27/09/2021</a:t>
            </a:r>
            <a:endParaRPr/>
          </a:p>
        </p:txBody>
      </p:sp>
      <p:sp>
        <p:nvSpPr>
          <p:cNvPr id="2" name="Espace réservé du contenu 2">
            <a:extLst>
              <a:ext uri="{FF2B5EF4-FFF2-40B4-BE49-F238E27FC236}">
                <a16:creationId xmlns:a16="http://schemas.microsoft.com/office/drawing/2014/main" id="{20CDC318-2F78-B1ED-2555-56914003FA44}"/>
              </a:ext>
            </a:extLst>
          </p:cNvPr>
          <p:cNvSpPr>
            <a:spLocks noGrp="1"/>
          </p:cNvSpPr>
          <p:nvPr>
            <p:ph idx="1"/>
          </p:nvPr>
        </p:nvSpPr>
        <p:spPr>
          <a:xfrm>
            <a:off x="1106452" y="3054096"/>
            <a:ext cx="10247348" cy="535531"/>
          </a:xfrm>
          <a:solidFill>
            <a:schemeClr val="accent1">
              <a:lumMod val="20000"/>
              <a:lumOff val="80000"/>
            </a:schemeClr>
          </a:solidFill>
          <a:ln w="38100">
            <a:solidFill>
              <a:schemeClr val="accent1"/>
            </a:solidFill>
          </a:ln>
          <a:effectLst>
            <a:outerShdw blurRad="63500" sx="102000" sy="102000" algn="ctr" rotWithShape="0">
              <a:prstClr val="black">
                <a:alpha val="40000"/>
              </a:prstClr>
            </a:outerShdw>
          </a:effectLst>
        </p:spPr>
        <p:txBody>
          <a:bodyPr vert="horz" wrap="square" lIns="91440" tIns="45720" rIns="91440" bIns="45720" rtlCol="0">
            <a:spAutoFit/>
          </a:bodyPr>
          <a:lstStyle/>
          <a:p>
            <a:pPr marL="0" indent="0" algn="ctr">
              <a:buClr>
                <a:schemeClr val="dk1"/>
              </a:buClr>
              <a:buSzPts val="2400"/>
              <a:buNone/>
            </a:pPr>
            <a:r>
              <a:rPr lang="fr-FR" sz="3200" i="1" dirty="0">
                <a:solidFill>
                  <a:srgbClr val="0070C0"/>
                </a:solidFill>
              </a:rPr>
              <a:t>Que signifient ces termes ?</a:t>
            </a:r>
          </a:p>
        </p:txBody>
      </p:sp>
      <p:sp>
        <p:nvSpPr>
          <p:cNvPr id="3" name="Ellipse 2">
            <a:extLst>
              <a:ext uri="{FF2B5EF4-FFF2-40B4-BE49-F238E27FC236}">
                <a16:creationId xmlns:a16="http://schemas.microsoft.com/office/drawing/2014/main" id="{2D244551-DA5D-5329-876D-A9AA3048EFAF}"/>
              </a:ext>
            </a:extLst>
          </p:cNvPr>
          <p:cNvSpPr/>
          <p:nvPr/>
        </p:nvSpPr>
        <p:spPr>
          <a:xfrm>
            <a:off x="313076" y="2787330"/>
            <a:ext cx="793376" cy="1013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Tree>
    <p:extLst>
      <p:ext uri="{BB962C8B-B14F-4D97-AF65-F5344CB8AC3E}">
        <p14:creationId xmlns:p14="http://schemas.microsoft.com/office/powerpoint/2010/main" val="3326006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6"/>
          <p:cNvSpPr txBox="1">
            <a:spLocks noGrp="1"/>
          </p:cNvSpPr>
          <p:nvPr>
            <p:ph type="title"/>
          </p:nvPr>
        </p:nvSpPr>
        <p:spPr>
          <a:xfrm>
            <a:off x="0" y="0"/>
            <a:ext cx="12192000" cy="1253447"/>
          </a:xfrm>
          <a:prstGeom prst="rect">
            <a:avLst/>
          </a:prstGeom>
          <a:solidFill>
            <a:srgbClr val="0070C0"/>
          </a:solidFill>
        </p:spPr>
        <p:txBody>
          <a:bodyPr vert="horz" lIns="91440" tIns="45720" rIns="91440" bIns="45720" rtlCol="0" anchor="ctr">
            <a:normAutofit/>
          </a:bodyPr>
          <a:lstStyle/>
          <a:p>
            <a:pPr algn="ctr"/>
            <a:r>
              <a:rPr lang="fr-FR" b="1" dirty="0">
                <a:solidFill>
                  <a:schemeClr val="bg1"/>
                </a:solidFill>
              </a:rPr>
              <a:t>Les trois grands courants éthiques</a:t>
            </a:r>
            <a:endParaRPr b="1" dirty="0">
              <a:solidFill>
                <a:schemeClr val="bg1"/>
              </a:solidFill>
            </a:endParaRPr>
          </a:p>
        </p:txBody>
      </p:sp>
      <p:sp>
        <p:nvSpPr>
          <p:cNvPr id="227" name="Google Shape;22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5FDA46E-020E-448E-B5A0-09D9E8E1FF6C}" type="datetime1">
              <a:rPr lang="fr-FR" smtClean="0"/>
              <a:t>29/08/2024</a:t>
            </a:fld>
            <a:endParaRPr/>
          </a:p>
        </p:txBody>
      </p:sp>
      <p:sp>
        <p:nvSpPr>
          <p:cNvPr id="228" name="Google Shape;22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Pole Humanités Design – Département des Relations Humaines – Ethique générale – Séance 1 – Alexis Weinberg</a:t>
            </a:r>
            <a:endParaRPr/>
          </a:p>
        </p:txBody>
      </p:sp>
      <p:sp>
        <p:nvSpPr>
          <p:cNvPr id="8" name="ZoneTexte 7">
            <a:extLst>
              <a:ext uri="{FF2B5EF4-FFF2-40B4-BE49-F238E27FC236}">
                <a16:creationId xmlns:a16="http://schemas.microsoft.com/office/drawing/2014/main" id="{AC67F444-810C-4E39-B6B3-954575C64AE0}"/>
              </a:ext>
            </a:extLst>
          </p:cNvPr>
          <p:cNvSpPr txBox="1"/>
          <p:nvPr/>
        </p:nvSpPr>
        <p:spPr>
          <a:xfrm>
            <a:off x="278908" y="2049423"/>
            <a:ext cx="11321689" cy="4098558"/>
          </a:xfrm>
          <a:prstGeom prst="rect">
            <a:avLst/>
          </a:prstGeom>
          <a:noFill/>
        </p:spPr>
        <p:txBody>
          <a:bodyPr wrap="square">
            <a:spAutoFit/>
          </a:bodyPr>
          <a:lstStyle/>
          <a:p>
            <a:pPr marL="177800" lvl="2" algn="ctr" rtl="0">
              <a:lnSpc>
                <a:spcPct val="90000"/>
              </a:lnSpc>
              <a:spcBef>
                <a:spcPts val="500"/>
              </a:spcBef>
              <a:spcAft>
                <a:spcPts val="0"/>
              </a:spcAft>
              <a:buClr>
                <a:schemeClr val="dk1"/>
              </a:buClr>
              <a:buSzPct val="100000"/>
            </a:pPr>
            <a:r>
              <a:rPr lang="fr-FR" sz="2800" b="1" dirty="0"/>
              <a:t>La question morale se pose ainsi : qu’est-ce qu’un être humain vertueux ferait dans telle situation ?</a:t>
            </a:r>
          </a:p>
          <a:p>
            <a:pPr marL="177800" lvl="2" algn="ctr">
              <a:lnSpc>
                <a:spcPct val="90000"/>
              </a:lnSpc>
              <a:spcBef>
                <a:spcPts val="500"/>
              </a:spcBef>
              <a:buClr>
                <a:schemeClr val="dk1"/>
              </a:buClr>
              <a:buSzPct val="100000"/>
            </a:pPr>
            <a:r>
              <a:rPr lang="fr-FR" sz="2800" b="1" dirty="0">
                <a:latin typeface="Cambria"/>
              </a:rPr>
              <a:t>L’éthique de la vertu </a:t>
            </a:r>
            <a:r>
              <a:rPr lang="fr-FR" sz="2800" dirty="0">
                <a:latin typeface="Cambria"/>
              </a:rPr>
              <a:t>appuie ses réflexions morales sur les vertus, ces traits de caractère faisant une différence sur le plan moral.  L’éthique des vertus est une véritable théorie de l’action bonne. Notre principale référence sera Aristote. Le bonheur est un concept central dans l’éthique des vertus, simplement parce qu’une forte majorité des théories qui s’y reconnaissent sont dites </a:t>
            </a:r>
            <a:r>
              <a:rPr lang="fr-FR" sz="2800" dirty="0" err="1">
                <a:latin typeface="Cambria"/>
              </a:rPr>
              <a:t>eudaimonistes</a:t>
            </a:r>
            <a:r>
              <a:rPr lang="fr-FR" sz="2800" dirty="0">
                <a:latin typeface="Cambria"/>
              </a:rPr>
              <a:t> (ou eudémonistes), c’est-à-dire qu’elles considèrent que le bonheur est le but ultime des humains.</a:t>
            </a:r>
          </a:p>
          <a:p>
            <a:pPr marL="177800" lvl="2" rtl="0">
              <a:lnSpc>
                <a:spcPct val="90000"/>
              </a:lnSpc>
              <a:spcBef>
                <a:spcPts val="500"/>
              </a:spcBef>
              <a:spcAft>
                <a:spcPts val="0"/>
              </a:spcAft>
              <a:buClr>
                <a:schemeClr val="dk1"/>
              </a:buClr>
              <a:buSzPct val="100000"/>
            </a:pPr>
            <a:endParaRPr lang="fr-FR" sz="2800" dirty="0"/>
          </a:p>
        </p:txBody>
      </p:sp>
      <p:sp>
        <p:nvSpPr>
          <p:cNvPr id="12" name="ZoneTexte 11">
            <a:extLst>
              <a:ext uri="{FF2B5EF4-FFF2-40B4-BE49-F238E27FC236}">
                <a16:creationId xmlns:a16="http://schemas.microsoft.com/office/drawing/2014/main" id="{EA87C670-72C4-458B-B299-C863A2424558}"/>
              </a:ext>
            </a:extLst>
          </p:cNvPr>
          <p:cNvSpPr txBox="1"/>
          <p:nvPr/>
        </p:nvSpPr>
        <p:spPr>
          <a:xfrm>
            <a:off x="2698677" y="1513892"/>
            <a:ext cx="6097712" cy="535531"/>
          </a:xfrm>
          <a:prstGeom prst="rect">
            <a:avLst/>
          </a:prstGeom>
          <a:noFill/>
        </p:spPr>
        <p:txBody>
          <a:bodyPr wrap="square">
            <a:spAutoFit/>
          </a:bodyPr>
          <a:lstStyle/>
          <a:p>
            <a:pPr marL="914400" lvl="2" indent="0" algn="ctr" rtl="0">
              <a:lnSpc>
                <a:spcPct val="90000"/>
              </a:lnSpc>
              <a:spcBef>
                <a:spcPts val="500"/>
              </a:spcBef>
              <a:spcAft>
                <a:spcPts val="0"/>
              </a:spcAft>
              <a:buClr>
                <a:schemeClr val="dk1"/>
              </a:buClr>
              <a:buSzPct val="100000"/>
              <a:buNone/>
            </a:pPr>
            <a:r>
              <a:rPr lang="fr-FR" sz="3200" b="1" dirty="0"/>
              <a:t>L’éthique des vertus</a:t>
            </a:r>
          </a:p>
        </p:txBody>
      </p:sp>
      <p:sp>
        <p:nvSpPr>
          <p:cNvPr id="2" name="Espace réservé du numéro de diapositive 1">
            <a:extLst>
              <a:ext uri="{FF2B5EF4-FFF2-40B4-BE49-F238E27FC236}">
                <a16:creationId xmlns:a16="http://schemas.microsoft.com/office/drawing/2014/main" id="{A4F78C9C-25AE-470F-B622-2712E3FAC9E4}"/>
              </a:ext>
            </a:extLst>
          </p:cNvPr>
          <p:cNvSpPr>
            <a:spLocks noGrp="1"/>
          </p:cNvSpPr>
          <p:nvPr>
            <p:ph type="sldNum" sz="quarter" idx="12"/>
          </p:nvPr>
        </p:nvSpPr>
        <p:spPr/>
        <p:txBody>
          <a:bodyPr/>
          <a:lstStyle/>
          <a:p>
            <a:fld id="{457382CC-2CC8-4CC4-914C-7D2B527AC13B}" type="slidenum">
              <a:rPr lang="fr-FR" smtClean="0"/>
              <a:t>73</a:t>
            </a:fld>
            <a:endParaRPr lang="fr-FR"/>
          </a:p>
        </p:txBody>
      </p:sp>
    </p:spTree>
    <p:extLst>
      <p:ext uri="{BB962C8B-B14F-4D97-AF65-F5344CB8AC3E}">
        <p14:creationId xmlns:p14="http://schemas.microsoft.com/office/powerpoint/2010/main" val="3055342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A7EDCE6-E9AF-9C4A-B72F-89325EE239F8}"/>
              </a:ext>
            </a:extLst>
          </p:cNvPr>
          <p:cNvSpPr>
            <a:spLocks noGrp="1"/>
          </p:cNvSpPr>
          <p:nvPr>
            <p:ph idx="1"/>
          </p:nvPr>
        </p:nvSpPr>
        <p:spPr>
          <a:xfrm>
            <a:off x="838200" y="2014330"/>
            <a:ext cx="10515600" cy="4162633"/>
          </a:xfrm>
        </p:spPr>
        <p:txBody>
          <a:bodyPr/>
          <a:lstStyle/>
          <a:p>
            <a:pPr marL="627063" lvl="2" indent="-449263">
              <a:buClr>
                <a:schemeClr val="dk1"/>
              </a:buClr>
              <a:buSzPct val="100000"/>
            </a:pPr>
            <a:r>
              <a:rPr lang="fr-FR" sz="2800" dirty="0"/>
              <a:t>Une </a:t>
            </a:r>
            <a:r>
              <a:rPr lang="fr-FR" sz="2800" b="1" dirty="0"/>
              <a:t>vertu</a:t>
            </a:r>
            <a:r>
              <a:rPr lang="fr-FR" sz="2800" dirty="0"/>
              <a:t> est ce qui dispose à agir éthiquement.</a:t>
            </a:r>
          </a:p>
          <a:p>
            <a:pPr marL="627063" lvl="2" indent="-449263">
              <a:buClr>
                <a:schemeClr val="dk1"/>
              </a:buClr>
              <a:buSzPct val="100000"/>
            </a:pPr>
            <a:r>
              <a:rPr lang="fr-FR" sz="2800" dirty="0"/>
              <a:t>Diverses </a:t>
            </a:r>
            <a:r>
              <a:rPr lang="fr-FR" sz="2800" b="1" dirty="0"/>
              <a:t>vertus</a:t>
            </a:r>
            <a:r>
              <a:rPr lang="fr-FR" sz="2800" dirty="0"/>
              <a:t>, les principales étant pour les Grecs anciens : la sagesse, la justice, la tempérance et le courage. </a:t>
            </a:r>
          </a:p>
          <a:p>
            <a:pPr marL="627063" lvl="2" indent="-449263">
              <a:buClr>
                <a:schemeClr val="dk1"/>
              </a:buClr>
              <a:buSzPct val="100000"/>
            </a:pPr>
            <a:r>
              <a:rPr lang="fr-FR" sz="2800" dirty="0"/>
              <a:t>Importance accordée à la </a:t>
            </a:r>
            <a:r>
              <a:rPr lang="fr-FR" sz="2800" b="1" dirty="0"/>
              <a:t>formation de l’individu</a:t>
            </a:r>
            <a:r>
              <a:rPr lang="fr-FR" sz="2800" dirty="0"/>
              <a:t>, au processus d’acquisition des </a:t>
            </a:r>
            <a:r>
              <a:rPr lang="fr-FR" sz="2800" b="1" dirty="0"/>
              <a:t>vertus </a:t>
            </a:r>
            <a:r>
              <a:rPr lang="fr-FR" sz="2800" dirty="0"/>
              <a:t>(notion de </a:t>
            </a:r>
            <a:r>
              <a:rPr lang="fr-FR" sz="2800" b="1" dirty="0"/>
              <a:t>perfectionnisme</a:t>
            </a:r>
            <a:r>
              <a:rPr lang="fr-FR" sz="2800" dirty="0"/>
              <a:t>).</a:t>
            </a:r>
          </a:p>
          <a:p>
            <a:pPr marL="627063" lvl="2" indent="-449263">
              <a:buClr>
                <a:schemeClr val="dk1"/>
              </a:buClr>
              <a:buSzPct val="100000"/>
            </a:pPr>
            <a:r>
              <a:rPr lang="fr-FR" sz="2800" dirty="0"/>
              <a:t>Le </a:t>
            </a:r>
            <a:r>
              <a:rPr lang="fr-FR" sz="2800" b="1" dirty="0"/>
              <a:t>bonheur</a:t>
            </a:r>
            <a:r>
              <a:rPr lang="fr-FR" sz="2800" dirty="0"/>
              <a:t>, un concept souvent important dans l’éthique des vertus (</a:t>
            </a:r>
            <a:r>
              <a:rPr lang="fr-FR" sz="2800" b="1" dirty="0"/>
              <a:t>eudémonisme</a:t>
            </a:r>
            <a:r>
              <a:rPr lang="fr-FR" sz="2800" dirty="0"/>
              <a:t>)</a:t>
            </a:r>
          </a:p>
          <a:p>
            <a:endParaRPr lang="fr-FR" dirty="0"/>
          </a:p>
        </p:txBody>
      </p:sp>
      <p:sp>
        <p:nvSpPr>
          <p:cNvPr id="4" name="Google Shape;226;p26">
            <a:extLst>
              <a:ext uri="{FF2B5EF4-FFF2-40B4-BE49-F238E27FC236}">
                <a16:creationId xmlns:a16="http://schemas.microsoft.com/office/drawing/2014/main" id="{DC57310C-5AEF-954B-A11C-755157EEB165}"/>
              </a:ext>
            </a:extLst>
          </p:cNvPr>
          <p:cNvSpPr txBox="1">
            <a:spLocks noGrp="1"/>
          </p:cNvSpPr>
          <p:nvPr>
            <p:ph type="title"/>
          </p:nvPr>
        </p:nvSpPr>
        <p:spPr>
          <a:xfrm>
            <a:off x="0" y="0"/>
            <a:ext cx="12192000" cy="1253447"/>
          </a:xfrm>
          <a:prstGeom prst="rect">
            <a:avLst/>
          </a:prstGeom>
          <a:solidFill>
            <a:srgbClr val="0070C0"/>
          </a:solidFill>
        </p:spPr>
        <p:txBody>
          <a:bodyPr vert="horz" lIns="91440" tIns="45720" rIns="91440" bIns="45720" rtlCol="0" anchor="ctr">
            <a:normAutofit/>
          </a:bodyPr>
          <a:lstStyle/>
          <a:p>
            <a:pPr algn="ctr"/>
            <a:r>
              <a:rPr lang="fr-FR" b="1" dirty="0">
                <a:solidFill>
                  <a:schemeClr val="bg1"/>
                </a:solidFill>
              </a:rPr>
              <a:t>Les trois grands courants éthiques</a:t>
            </a:r>
            <a:endParaRPr b="1" dirty="0">
              <a:solidFill>
                <a:schemeClr val="bg1"/>
              </a:solidFill>
            </a:endParaRPr>
          </a:p>
        </p:txBody>
      </p:sp>
    </p:spTree>
    <p:extLst>
      <p:ext uri="{BB962C8B-B14F-4D97-AF65-F5344CB8AC3E}">
        <p14:creationId xmlns:p14="http://schemas.microsoft.com/office/powerpoint/2010/main" val="7650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body" idx="1"/>
          </p:nvPr>
        </p:nvSpPr>
        <p:spPr>
          <a:xfrm>
            <a:off x="248194" y="1417984"/>
            <a:ext cx="11456126" cy="4645554"/>
          </a:xfrm>
          <a:prstGeom prst="rect">
            <a:avLst/>
          </a:prstGeom>
          <a:noFill/>
          <a:ln>
            <a:noFill/>
          </a:ln>
        </p:spPr>
        <p:txBody>
          <a:bodyPr spcFirstLastPara="1" wrap="square" lIns="91425" tIns="45700" rIns="91425" bIns="45700" anchor="t" anchorCtr="0">
            <a:normAutofit fontScale="62500" lnSpcReduction="20000"/>
          </a:bodyPr>
          <a:lstStyle/>
          <a:p>
            <a:pPr marL="0" lvl="0" indent="0" algn="ctr" rtl="0">
              <a:lnSpc>
                <a:spcPct val="90000"/>
              </a:lnSpc>
              <a:spcBef>
                <a:spcPts val="1000"/>
              </a:spcBef>
              <a:spcAft>
                <a:spcPts val="0"/>
              </a:spcAft>
              <a:buClr>
                <a:schemeClr val="dk1"/>
              </a:buClr>
              <a:buSzPct val="100000"/>
              <a:buNone/>
            </a:pPr>
            <a:r>
              <a:rPr lang="fr-FR" sz="3500" b="1" dirty="0"/>
              <a:t>L’éthique déontologique ou déontolog</a:t>
            </a:r>
            <a:r>
              <a:rPr lang="fr-FR" sz="3500" b="1" u="sng" dirty="0"/>
              <a:t>isme</a:t>
            </a:r>
            <a:r>
              <a:rPr lang="fr-FR" sz="3500" dirty="0"/>
              <a:t>,</a:t>
            </a:r>
          </a:p>
          <a:p>
            <a:pPr marL="0" indent="0" algn="ctr">
              <a:buClr>
                <a:schemeClr val="dk1"/>
              </a:buClr>
              <a:buSzPct val="100000"/>
              <a:buNone/>
            </a:pPr>
            <a:r>
              <a:rPr lang="fr-FR" sz="3600" b="1" dirty="0">
                <a:latin typeface="Cambria"/>
              </a:rPr>
              <a:t>L’éthique déontologique</a:t>
            </a:r>
            <a:r>
              <a:rPr lang="fr-FR" sz="3600" dirty="0">
                <a:latin typeface="Cambria"/>
              </a:rPr>
              <a:t>, déterminée par le concept d'obligation, de devoir moral. Est issue des Lumières, inaugurée par Kant, qui propose à l’époque une conception totalement nouvelle de l’éthique, fondée sur la raison qui se conçoit indépendamment des conséquences qui pourraient résulter de nos actions. On peut citer l’essai de Kant, </a:t>
            </a:r>
            <a:r>
              <a:rPr lang="fr-FR" sz="3600" i="1" dirty="0">
                <a:latin typeface="Cambria"/>
              </a:rPr>
              <a:t>Du prétendu droit de mentir par humanité</a:t>
            </a:r>
            <a:r>
              <a:rPr lang="fr-FR" sz="3600" dirty="0">
                <a:latin typeface="Cambria"/>
              </a:rPr>
              <a:t>. On ne doit pas mentir pour éviter un meurtre, parce qu’il y a une obligation absolue à dire la vérité, sans considération pour les circonstances particulières. La déontologie affirme qu’une action est moralement correcte seulement si elle n’est pas incompatible avec une norme morale.</a:t>
            </a:r>
          </a:p>
          <a:p>
            <a:pPr marL="0" lvl="0" indent="0" algn="ctr" rtl="0">
              <a:lnSpc>
                <a:spcPct val="90000"/>
              </a:lnSpc>
              <a:spcBef>
                <a:spcPts val="1000"/>
              </a:spcBef>
              <a:spcAft>
                <a:spcPts val="0"/>
              </a:spcAft>
              <a:buClr>
                <a:schemeClr val="dk1"/>
              </a:buClr>
              <a:buSzPct val="100000"/>
              <a:buNone/>
            </a:pPr>
            <a:endParaRPr lang="fr-FR" sz="3500" dirty="0"/>
          </a:p>
          <a:p>
            <a:pPr marL="0" lvl="0" indent="0" algn="ctr" rtl="0">
              <a:lnSpc>
                <a:spcPct val="90000"/>
              </a:lnSpc>
              <a:spcBef>
                <a:spcPts val="1000"/>
              </a:spcBef>
              <a:spcAft>
                <a:spcPts val="0"/>
              </a:spcAft>
              <a:buClr>
                <a:schemeClr val="dk1"/>
              </a:buClr>
              <a:buSzPct val="100000"/>
              <a:buNone/>
            </a:pPr>
            <a:r>
              <a:rPr lang="fr-FR" sz="3500" b="1" dirty="0">
                <a:latin typeface="Cambria" panose="02040503050406030204" pitchFamily="18" charset="0"/>
              </a:rPr>
              <a:t>Quel est mon devoir ? L’action y est-elle conforme ?</a:t>
            </a:r>
          </a:p>
          <a:p>
            <a:pPr algn="just">
              <a:buClr>
                <a:schemeClr val="dk1"/>
              </a:buClr>
              <a:buSzPct val="100000"/>
            </a:pPr>
            <a:r>
              <a:rPr lang="fr-FR" sz="3500" dirty="0">
                <a:latin typeface="Cambria" panose="02040503050406030204" pitchFamily="18" charset="0"/>
              </a:rPr>
              <a:t>Perspective déterminée par le concept d'obligation, de devoir moral.</a:t>
            </a:r>
          </a:p>
          <a:p>
            <a:pPr algn="just">
              <a:buClr>
                <a:schemeClr val="dk1"/>
              </a:buClr>
              <a:buSzPct val="100000"/>
            </a:pPr>
            <a:r>
              <a:rPr lang="fr-FR" sz="3500" dirty="0">
                <a:latin typeface="Cambria" panose="02040503050406030204" pitchFamily="18" charset="0"/>
              </a:rPr>
              <a:t>Ce sont des éthiques centrées sur les </a:t>
            </a:r>
            <a:r>
              <a:rPr lang="fr-FR" sz="3500" b="1" dirty="0">
                <a:latin typeface="Cambria" panose="02040503050406030204" pitchFamily="18" charset="0"/>
              </a:rPr>
              <a:t>normes</a:t>
            </a:r>
            <a:r>
              <a:rPr lang="fr-FR" sz="3500" dirty="0">
                <a:latin typeface="Cambria" panose="02040503050406030204" pitchFamily="18" charset="0"/>
              </a:rPr>
              <a:t> : devoirs, interdits, obligations. </a:t>
            </a:r>
            <a:r>
              <a:rPr lang="fr-FR" sz="3500" i="1" dirty="0" err="1">
                <a:latin typeface="Cambria" panose="02040503050406030204" pitchFamily="18" charset="0"/>
              </a:rPr>
              <a:t>Deontos</a:t>
            </a:r>
            <a:r>
              <a:rPr lang="fr-FR" sz="3500" dirty="0">
                <a:latin typeface="Cambria" panose="02040503050406030204" pitchFamily="18" charset="0"/>
              </a:rPr>
              <a:t> = devoir (d’où la notion de </a:t>
            </a:r>
            <a:r>
              <a:rPr lang="fr-FR" sz="3500" b="1" dirty="0">
                <a:latin typeface="Cambria" panose="02040503050406030204" pitchFamily="18" charset="0"/>
              </a:rPr>
              <a:t>déontologie</a:t>
            </a:r>
            <a:r>
              <a:rPr lang="fr-FR" sz="3500" dirty="0">
                <a:latin typeface="Cambria" panose="02040503050406030204" pitchFamily="18" charset="0"/>
              </a:rPr>
              <a:t> professionnelle, à ne pas confondre toutefois).</a:t>
            </a:r>
          </a:p>
          <a:p>
            <a:pPr algn="just">
              <a:buClr>
                <a:schemeClr val="dk1"/>
              </a:buClr>
              <a:buSzPct val="100000"/>
            </a:pPr>
            <a:r>
              <a:rPr lang="fr-FR" sz="3500" dirty="0">
                <a:latin typeface="Cambria" panose="02040503050406030204" pitchFamily="18" charset="0"/>
              </a:rPr>
              <a:t>La morale déontologique la plus célèbre est celle de </a:t>
            </a:r>
            <a:r>
              <a:rPr lang="fr-FR" sz="3500" b="1" cap="small" dirty="0">
                <a:latin typeface="Cambria" panose="02040503050406030204" pitchFamily="18" charset="0"/>
              </a:rPr>
              <a:t>Kant</a:t>
            </a:r>
            <a:r>
              <a:rPr lang="fr-FR" sz="3500" dirty="0">
                <a:latin typeface="Cambria" panose="02040503050406030204" pitchFamily="18" charset="0"/>
              </a:rPr>
              <a:t>.</a:t>
            </a:r>
          </a:p>
          <a:p>
            <a:pPr marL="228600" lvl="0" indent="-228600" algn="just" rtl="0">
              <a:lnSpc>
                <a:spcPct val="90000"/>
              </a:lnSpc>
              <a:spcBef>
                <a:spcPts val="1000"/>
              </a:spcBef>
              <a:spcAft>
                <a:spcPts val="0"/>
              </a:spcAft>
              <a:buClr>
                <a:schemeClr val="dk1"/>
              </a:buClr>
              <a:buSzPct val="100000"/>
              <a:buChar char="•"/>
            </a:pPr>
            <a:endParaRPr dirty="0"/>
          </a:p>
          <a:p>
            <a:pPr marL="228600" lvl="0" indent="-90804" algn="l" rtl="0">
              <a:lnSpc>
                <a:spcPct val="90000"/>
              </a:lnSpc>
              <a:spcBef>
                <a:spcPts val="1000"/>
              </a:spcBef>
              <a:spcAft>
                <a:spcPts val="0"/>
              </a:spcAft>
              <a:buClr>
                <a:schemeClr val="dk1"/>
              </a:buClr>
              <a:buSzPct val="100000"/>
              <a:buNone/>
            </a:pPr>
            <a:endParaRPr dirty="0"/>
          </a:p>
        </p:txBody>
      </p:sp>
      <p:sp>
        <p:nvSpPr>
          <p:cNvPr id="226" name="Google Shape;226;p26"/>
          <p:cNvSpPr txBox="1">
            <a:spLocks noGrp="1"/>
          </p:cNvSpPr>
          <p:nvPr>
            <p:ph type="title"/>
          </p:nvPr>
        </p:nvSpPr>
        <p:spPr>
          <a:xfrm>
            <a:off x="0" y="0"/>
            <a:ext cx="12192000" cy="1253447"/>
          </a:xfrm>
          <a:prstGeom prst="rect">
            <a:avLst/>
          </a:prstGeom>
          <a:solidFill>
            <a:srgbClr val="0070C0"/>
          </a:solidFill>
        </p:spPr>
        <p:txBody>
          <a:bodyPr vert="horz" lIns="91440" tIns="45720" rIns="91440" bIns="45720" rtlCol="0" anchor="ctr">
            <a:normAutofit/>
          </a:bodyPr>
          <a:lstStyle/>
          <a:p>
            <a:pPr algn="ctr"/>
            <a:r>
              <a:rPr lang="fr-FR" b="1" dirty="0">
                <a:solidFill>
                  <a:schemeClr val="bg1"/>
                </a:solidFill>
              </a:rPr>
              <a:t>Les trois grands courants éthiques</a:t>
            </a:r>
            <a:endParaRPr b="1" dirty="0">
              <a:solidFill>
                <a:schemeClr val="bg1"/>
              </a:solidFill>
            </a:endParaRPr>
          </a:p>
        </p:txBody>
      </p:sp>
      <p:sp>
        <p:nvSpPr>
          <p:cNvPr id="227" name="Google Shape;22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A8ED878A-CECD-4118-B109-3592841942C0}" type="datetime1">
              <a:rPr lang="fr-FR" smtClean="0"/>
              <a:t>29/08/2024</a:t>
            </a:fld>
            <a:endParaRPr/>
          </a:p>
        </p:txBody>
      </p:sp>
      <p:sp>
        <p:nvSpPr>
          <p:cNvPr id="228" name="Google Shape;22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Pole Humanités Design – Département des Relations Humaines – Ethique générale – Séance 1 – Alexis Weinberg</a:t>
            </a:r>
            <a:endParaRPr/>
          </a:p>
        </p:txBody>
      </p:sp>
      <p:sp>
        <p:nvSpPr>
          <p:cNvPr id="2" name="Espace réservé du numéro de diapositive 1">
            <a:extLst>
              <a:ext uri="{FF2B5EF4-FFF2-40B4-BE49-F238E27FC236}">
                <a16:creationId xmlns:a16="http://schemas.microsoft.com/office/drawing/2014/main" id="{C0976A19-7D8A-4C5A-84E8-B0EB4025EAE4}"/>
              </a:ext>
            </a:extLst>
          </p:cNvPr>
          <p:cNvSpPr>
            <a:spLocks noGrp="1"/>
          </p:cNvSpPr>
          <p:nvPr>
            <p:ph type="sldNum" sz="quarter" idx="12"/>
          </p:nvPr>
        </p:nvSpPr>
        <p:spPr/>
        <p:txBody>
          <a:bodyPr/>
          <a:lstStyle/>
          <a:p>
            <a:fld id="{457382CC-2CC8-4CC4-914C-7D2B527AC13B}" type="slidenum">
              <a:rPr lang="fr-FR" smtClean="0"/>
              <a:t>75</a:t>
            </a:fld>
            <a:endParaRPr lang="fr-FR"/>
          </a:p>
        </p:txBody>
      </p:sp>
    </p:spTree>
    <p:extLst>
      <p:ext uri="{BB962C8B-B14F-4D97-AF65-F5344CB8AC3E}">
        <p14:creationId xmlns:p14="http://schemas.microsoft.com/office/powerpoint/2010/main" val="2693790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a:spLocks noGrp="1"/>
          </p:cNvSpPr>
          <p:nvPr>
            <p:ph type="body" idx="1"/>
          </p:nvPr>
        </p:nvSpPr>
        <p:spPr>
          <a:xfrm>
            <a:off x="218365" y="1839073"/>
            <a:ext cx="11694962" cy="3961226"/>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ct val="100000"/>
              <a:buNone/>
            </a:pPr>
            <a:r>
              <a:rPr lang="fr-FR" sz="3500" b="1" dirty="0">
                <a:latin typeface="Cambria" panose="02040503050406030204" pitchFamily="18" charset="0"/>
              </a:rPr>
              <a:t>Le conséquentialisme</a:t>
            </a:r>
          </a:p>
          <a:p>
            <a:pPr marL="0" lvl="0" indent="0" algn="ctr" rtl="0">
              <a:lnSpc>
                <a:spcPct val="90000"/>
              </a:lnSpc>
              <a:spcBef>
                <a:spcPts val="0"/>
              </a:spcBef>
              <a:spcAft>
                <a:spcPts val="0"/>
              </a:spcAft>
              <a:buClr>
                <a:schemeClr val="dk1"/>
              </a:buClr>
              <a:buSzPct val="100000"/>
              <a:buNone/>
            </a:pPr>
            <a:r>
              <a:rPr lang="fr-FR" sz="3500" dirty="0">
                <a:latin typeface="Cambria" panose="02040503050406030204" pitchFamily="18" charset="0"/>
              </a:rPr>
              <a:t>insiste sur les conséquences de l'action, souvent associé à </a:t>
            </a:r>
            <a:r>
              <a:rPr lang="fr-FR" sz="3500" b="1" dirty="0">
                <a:latin typeface="Cambria" panose="02040503050406030204" pitchFamily="18" charset="0"/>
              </a:rPr>
              <a:t>l’utilitarisme</a:t>
            </a:r>
            <a:r>
              <a:rPr lang="fr-FR" sz="3500" dirty="0">
                <a:latin typeface="Cambria" panose="02040503050406030204" pitchFamily="18" charset="0"/>
              </a:rPr>
              <a:t> qui en est la version la plus célèbre.</a:t>
            </a:r>
          </a:p>
          <a:p>
            <a:pPr marL="0" indent="0" algn="ctr">
              <a:buClr>
                <a:schemeClr val="dk1"/>
              </a:buClr>
              <a:buSzPct val="100000"/>
              <a:buNone/>
            </a:pPr>
            <a:r>
              <a:rPr lang="fr-FR" sz="3200" b="1" dirty="0">
                <a:latin typeface="Cambria" panose="02040503050406030204" pitchFamily="18" charset="0"/>
              </a:rPr>
              <a:t>Le </a:t>
            </a:r>
            <a:r>
              <a:rPr lang="fr-FR" sz="3200" b="1" dirty="0" err="1">
                <a:latin typeface="Cambria" panose="02040503050406030204" pitchFamily="18" charset="0"/>
              </a:rPr>
              <a:t>conséquentialisme</a:t>
            </a:r>
            <a:r>
              <a:rPr lang="fr-FR" sz="3200" dirty="0">
                <a:latin typeface="Cambria" panose="02040503050406030204" pitchFamily="18" charset="0"/>
              </a:rPr>
              <a:t> insiste sur les conséquences de l'action. Le </a:t>
            </a:r>
            <a:r>
              <a:rPr lang="fr-FR" sz="3200" dirty="0" err="1">
                <a:latin typeface="Cambria" panose="02040503050406030204" pitchFamily="18" charset="0"/>
              </a:rPr>
              <a:t>conséquentialisme</a:t>
            </a:r>
            <a:r>
              <a:rPr lang="fr-FR" sz="3200" dirty="0">
                <a:latin typeface="Cambria" panose="02040503050406030204" pitchFamily="18" charset="0"/>
              </a:rPr>
              <a:t> affirme qu’une action est moralement correcte seulement si elle favorise des conséquences moralement bonnes. On peut noter que le </a:t>
            </a:r>
            <a:r>
              <a:rPr lang="fr-FR" sz="3200" dirty="0" err="1">
                <a:latin typeface="Cambria" panose="02040503050406030204" pitchFamily="18" charset="0"/>
              </a:rPr>
              <a:t>conséquentialisme</a:t>
            </a:r>
            <a:r>
              <a:rPr lang="fr-FR" sz="3200" dirty="0">
                <a:latin typeface="Cambria" panose="02040503050406030204" pitchFamily="18" charset="0"/>
              </a:rPr>
              <a:t> est devenu le principal cadre des décisions dans nos sociétés. </a:t>
            </a:r>
          </a:p>
          <a:p>
            <a:pPr marL="0" lvl="0" indent="0" algn="ctr" rtl="0">
              <a:lnSpc>
                <a:spcPct val="90000"/>
              </a:lnSpc>
              <a:spcBef>
                <a:spcPts val="1000"/>
              </a:spcBef>
              <a:spcAft>
                <a:spcPts val="0"/>
              </a:spcAft>
              <a:buClr>
                <a:schemeClr val="dk1"/>
              </a:buClr>
              <a:buSzPct val="100000"/>
              <a:buNone/>
            </a:pPr>
            <a:endParaRPr sz="3200" dirty="0"/>
          </a:p>
        </p:txBody>
      </p:sp>
      <p:sp>
        <p:nvSpPr>
          <p:cNvPr id="226" name="Google Shape;226;p26"/>
          <p:cNvSpPr txBox="1">
            <a:spLocks noGrp="1"/>
          </p:cNvSpPr>
          <p:nvPr>
            <p:ph type="title"/>
          </p:nvPr>
        </p:nvSpPr>
        <p:spPr>
          <a:xfrm>
            <a:off x="0" y="0"/>
            <a:ext cx="12192000" cy="1253447"/>
          </a:xfrm>
          <a:prstGeom prst="rect">
            <a:avLst/>
          </a:prstGeom>
          <a:solidFill>
            <a:srgbClr val="0070C0"/>
          </a:solidFill>
        </p:spPr>
        <p:txBody>
          <a:bodyPr vert="horz" lIns="91440" tIns="45720" rIns="91440" bIns="45720" rtlCol="0" anchor="ctr">
            <a:normAutofit/>
          </a:bodyPr>
          <a:lstStyle/>
          <a:p>
            <a:pPr algn="ctr"/>
            <a:r>
              <a:rPr lang="fr-FR" b="1" dirty="0">
                <a:solidFill>
                  <a:schemeClr val="bg1"/>
                </a:solidFill>
              </a:rPr>
              <a:t>Les trois grands courants éthiques</a:t>
            </a:r>
            <a:endParaRPr b="1" dirty="0">
              <a:solidFill>
                <a:schemeClr val="bg1"/>
              </a:solidFill>
            </a:endParaRPr>
          </a:p>
        </p:txBody>
      </p:sp>
      <p:sp>
        <p:nvSpPr>
          <p:cNvPr id="227" name="Google Shape;22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B6110C0E-E7A2-4DFE-B82A-CF785B109942}" type="datetime1">
              <a:rPr lang="fr-FR" smtClean="0"/>
              <a:t>29/08/2024</a:t>
            </a:fld>
            <a:endParaRPr/>
          </a:p>
        </p:txBody>
      </p:sp>
      <p:sp>
        <p:nvSpPr>
          <p:cNvPr id="228" name="Google Shape;22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Pole Humanités Design – Département des Relations Humaines – Ethique générale – Séance 1 – Alexis Weinberg</a:t>
            </a:r>
            <a:endParaRPr/>
          </a:p>
        </p:txBody>
      </p:sp>
      <p:sp>
        <p:nvSpPr>
          <p:cNvPr id="2" name="Espace réservé du numéro de diapositive 1">
            <a:extLst>
              <a:ext uri="{FF2B5EF4-FFF2-40B4-BE49-F238E27FC236}">
                <a16:creationId xmlns:a16="http://schemas.microsoft.com/office/drawing/2014/main" id="{FAC8515B-6EFF-4834-9022-7F9712D5A399}"/>
              </a:ext>
            </a:extLst>
          </p:cNvPr>
          <p:cNvSpPr>
            <a:spLocks noGrp="1"/>
          </p:cNvSpPr>
          <p:nvPr>
            <p:ph type="sldNum" sz="quarter" idx="12"/>
          </p:nvPr>
        </p:nvSpPr>
        <p:spPr/>
        <p:txBody>
          <a:bodyPr/>
          <a:lstStyle/>
          <a:p>
            <a:fld id="{457382CC-2CC8-4CC4-914C-7D2B527AC13B}" type="slidenum">
              <a:rPr lang="fr-FR" smtClean="0"/>
              <a:t>76</a:t>
            </a:fld>
            <a:endParaRPr lang="fr-FR"/>
          </a:p>
        </p:txBody>
      </p:sp>
    </p:spTree>
    <p:extLst>
      <p:ext uri="{BB962C8B-B14F-4D97-AF65-F5344CB8AC3E}">
        <p14:creationId xmlns:p14="http://schemas.microsoft.com/office/powerpoint/2010/main" val="1754217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1004029"/>
            <a:ext cx="9144000" cy="2029628"/>
          </a:xfrm>
        </p:spPr>
        <p:txBody>
          <a:bodyPr>
            <a:normAutofit/>
          </a:bodyPr>
          <a:lstStyle/>
          <a:p>
            <a:r>
              <a:rPr lang="fr-FR" spc="-240">
                <a:solidFill>
                  <a:schemeClr val="accent5">
                    <a:lumMod val="75000"/>
                  </a:schemeClr>
                </a:solidFill>
                <a:latin typeface="Gotham Medium" pitchFamily="50" charset="0"/>
                <a:cs typeface="Gotham Medium" pitchFamily="50" charset="0"/>
              </a:rPr>
              <a:t>Introduction à la</a:t>
            </a:r>
            <a:br>
              <a:rPr lang="fr-FR" spc="-240">
                <a:solidFill>
                  <a:schemeClr val="accent5">
                    <a:lumMod val="75000"/>
                  </a:schemeClr>
                </a:solidFill>
                <a:latin typeface="Gotham Medium" pitchFamily="50" charset="0"/>
                <a:cs typeface="Gotham Medium" pitchFamily="50" charset="0"/>
              </a:rPr>
            </a:br>
            <a:r>
              <a:rPr lang="fr-FR" spc="-240">
                <a:solidFill>
                  <a:schemeClr val="accent5">
                    <a:lumMod val="75000"/>
                  </a:schemeClr>
                </a:solidFill>
                <a:latin typeface="Gotham Medium" pitchFamily="50" charset="0"/>
                <a:cs typeface="Gotham Medium" pitchFamily="50" charset="0"/>
              </a:rPr>
              <a:t>philosophie éthique et morale</a:t>
            </a:r>
            <a:endParaRPr lang="fr-FR"/>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a:xfrm>
            <a:off x="931817" y="3401739"/>
            <a:ext cx="10189029" cy="1655762"/>
          </a:xfrm>
        </p:spPr>
        <p:txBody>
          <a:bodyPr>
            <a:noAutofit/>
          </a:bodyPr>
          <a:lstStyle/>
          <a:p>
            <a:r>
              <a:rPr lang="fr-FR" sz="3600"/>
              <a:t>Séance 2)</a:t>
            </a:r>
          </a:p>
          <a:p>
            <a:r>
              <a:rPr lang="fr-FR" sz="3600"/>
              <a:t>Les éthiques du Bien</a:t>
            </a:r>
          </a:p>
          <a:p>
            <a:r>
              <a:rPr lang="fr-FR" sz="3600"/>
              <a:t>dans l’antiquité grecque et au-delà</a:t>
            </a: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4" name="Espace réservé du pied de page 3">
            <a:extLst>
              <a:ext uri="{FF2B5EF4-FFF2-40B4-BE49-F238E27FC236}">
                <a16:creationId xmlns:a16="http://schemas.microsoft.com/office/drawing/2014/main" id="{1BD83098-0F23-4F11-A10C-B6CF81D2DCFC}"/>
              </a:ext>
            </a:extLst>
          </p:cNvPr>
          <p:cNvSpPr>
            <a:spLocks noGrp="1"/>
          </p:cNvSpPr>
          <p:nvPr>
            <p:ph type="ftr" sz="quarter" idx="11"/>
          </p:nvPr>
        </p:nvSpPr>
        <p:spPr/>
        <p:txBody>
          <a:bodyPr/>
          <a:lstStyle/>
          <a:p>
            <a:r>
              <a:rPr lang="fr-FR"/>
              <a:t>Pole Humanités Design Département des Relations Humaines</a:t>
            </a:r>
          </a:p>
        </p:txBody>
      </p:sp>
      <p:sp>
        <p:nvSpPr>
          <p:cNvPr id="5" name="Espace réservé du numéro de diapositive 4">
            <a:extLst>
              <a:ext uri="{FF2B5EF4-FFF2-40B4-BE49-F238E27FC236}">
                <a16:creationId xmlns:a16="http://schemas.microsoft.com/office/drawing/2014/main" id="{756D7F65-8C1A-4BFB-B19B-DB24A0F8F178}"/>
              </a:ext>
            </a:extLst>
          </p:cNvPr>
          <p:cNvSpPr>
            <a:spLocks noGrp="1"/>
          </p:cNvSpPr>
          <p:nvPr>
            <p:ph type="sldNum" sz="quarter" idx="12"/>
          </p:nvPr>
        </p:nvSpPr>
        <p:spPr/>
        <p:txBody>
          <a:bodyPr/>
          <a:lstStyle/>
          <a:p>
            <a:fld id="{788DAB52-6294-4F97-81DD-ABD852645FBC}" type="slidenum">
              <a:rPr lang="fr-FR" smtClean="0"/>
              <a:t>77</a:t>
            </a:fld>
            <a:endParaRPr lang="fr-FR"/>
          </a:p>
        </p:txBody>
      </p:sp>
    </p:spTree>
    <p:extLst>
      <p:ext uri="{BB962C8B-B14F-4D97-AF65-F5344CB8AC3E}">
        <p14:creationId xmlns:p14="http://schemas.microsoft.com/office/powerpoint/2010/main" val="3839429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a:xfrm>
            <a:off x="1524000" y="1641764"/>
            <a:ext cx="9144000" cy="3844636"/>
          </a:xfrm>
        </p:spPr>
        <p:txBody>
          <a:bodyPr>
            <a:normAutofit/>
          </a:bodyPr>
          <a:lstStyle/>
          <a:p>
            <a:r>
              <a:rPr lang="fr-FR" sz="3600" dirty="0"/>
              <a:t>Plan de la deuxième séance</a:t>
            </a:r>
          </a:p>
          <a:p>
            <a:pPr marL="987425" indent="-623888" algn="l">
              <a:buAutoNum type="alphaUcParenR"/>
            </a:pPr>
            <a:r>
              <a:rPr lang="fr-FR" sz="3600" dirty="0"/>
              <a:t>Ethiques platoniciennes et </a:t>
            </a:r>
            <a:r>
              <a:rPr lang="fr-FR" sz="3600" dirty="0" err="1"/>
              <a:t>aristotélicennes</a:t>
            </a:r>
            <a:endParaRPr lang="fr-FR" sz="3600" dirty="0"/>
          </a:p>
          <a:p>
            <a:pPr marL="987425" indent="-623888" algn="l">
              <a:buAutoNum type="alphaUcParenR"/>
            </a:pPr>
            <a:r>
              <a:rPr lang="fr-FR" sz="3600" spc="-240" dirty="0">
                <a:latin typeface="Gotham Medium" pitchFamily="50" charset="0"/>
                <a:cs typeface="Gotham Medium" pitchFamily="50" charset="0"/>
              </a:rPr>
              <a:t>L’éthique du sentiment et des vertus de David Hume</a:t>
            </a: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2" name="Espace réservé du pied de page 1">
            <a:extLst>
              <a:ext uri="{FF2B5EF4-FFF2-40B4-BE49-F238E27FC236}">
                <a16:creationId xmlns:a16="http://schemas.microsoft.com/office/drawing/2014/main" id="{00EF6182-FC4E-452E-A253-0CED0736E036}"/>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8E0558E1-4DE2-4332-8C9C-32F9EAE3492C}"/>
              </a:ext>
            </a:extLst>
          </p:cNvPr>
          <p:cNvSpPr>
            <a:spLocks noGrp="1"/>
          </p:cNvSpPr>
          <p:nvPr>
            <p:ph type="sldNum" sz="quarter" idx="12"/>
          </p:nvPr>
        </p:nvSpPr>
        <p:spPr/>
        <p:txBody>
          <a:bodyPr/>
          <a:lstStyle/>
          <a:p>
            <a:fld id="{788DAB52-6294-4F97-81DD-ABD852645FBC}" type="slidenum">
              <a:rPr lang="fr-FR" smtClean="0"/>
              <a:t>78</a:t>
            </a:fld>
            <a:endParaRPr lang="fr-FR"/>
          </a:p>
        </p:txBody>
      </p:sp>
    </p:spTree>
    <p:extLst>
      <p:ext uri="{BB962C8B-B14F-4D97-AF65-F5344CB8AC3E}">
        <p14:creationId xmlns:p14="http://schemas.microsoft.com/office/powerpoint/2010/main" val="420388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779565" y="1907543"/>
            <a:ext cx="10632869" cy="1521457"/>
          </a:xfrm>
        </p:spPr>
        <p:txBody>
          <a:bodyPr>
            <a:normAutofit/>
          </a:bodyPr>
          <a:lstStyle/>
          <a:p>
            <a:r>
              <a:rPr lang="fr-FR" sz="3200" spc="-240" dirty="0">
                <a:solidFill>
                  <a:schemeClr val="accent5">
                    <a:lumMod val="75000"/>
                  </a:schemeClr>
                </a:solidFill>
                <a:latin typeface="Gotham Medium" pitchFamily="50" charset="0"/>
                <a:cs typeface="Gotham Medium" pitchFamily="50" charset="0"/>
              </a:rPr>
              <a:t>A) Ethiques platoniciennes et aristotéliciennes</a:t>
            </a:r>
            <a:br>
              <a:rPr lang="fr-FR" sz="3200" spc="-240" dirty="0">
                <a:solidFill>
                  <a:schemeClr val="accent5">
                    <a:lumMod val="75000"/>
                  </a:schemeClr>
                </a:solidFill>
                <a:latin typeface="Gotham Medium" pitchFamily="50" charset="0"/>
                <a:cs typeface="Gotham Medium" pitchFamily="50" charset="0"/>
              </a:rPr>
            </a:br>
            <a:endParaRPr lang="fr-FR" sz="32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3" name="Espace réservé du pied de page 2">
            <a:extLst>
              <a:ext uri="{FF2B5EF4-FFF2-40B4-BE49-F238E27FC236}">
                <a16:creationId xmlns:a16="http://schemas.microsoft.com/office/drawing/2014/main" id="{4336B09D-E01D-4217-8FD0-060D67571A09}"/>
              </a:ext>
            </a:extLst>
          </p:cNvPr>
          <p:cNvSpPr>
            <a:spLocks noGrp="1"/>
          </p:cNvSpPr>
          <p:nvPr>
            <p:ph type="ftr" sz="quarter" idx="11"/>
          </p:nvPr>
        </p:nvSpPr>
        <p:spPr/>
        <p:txBody>
          <a:bodyPr/>
          <a:lstStyle/>
          <a:p>
            <a:r>
              <a:rPr lang="fr-FR" dirty="0"/>
              <a:t>Pole Humanités Design Département des Relations Humaines</a:t>
            </a:r>
          </a:p>
        </p:txBody>
      </p:sp>
      <p:sp>
        <p:nvSpPr>
          <p:cNvPr id="4" name="Espace réservé du numéro de diapositive 3">
            <a:extLst>
              <a:ext uri="{FF2B5EF4-FFF2-40B4-BE49-F238E27FC236}">
                <a16:creationId xmlns:a16="http://schemas.microsoft.com/office/drawing/2014/main" id="{C617A2E7-0EFE-497A-97AE-5E25FDCF2F28}"/>
              </a:ext>
            </a:extLst>
          </p:cNvPr>
          <p:cNvSpPr>
            <a:spLocks noGrp="1"/>
          </p:cNvSpPr>
          <p:nvPr>
            <p:ph type="sldNum" sz="quarter" idx="12"/>
          </p:nvPr>
        </p:nvSpPr>
        <p:spPr/>
        <p:txBody>
          <a:bodyPr/>
          <a:lstStyle/>
          <a:p>
            <a:fld id="{788DAB52-6294-4F97-81DD-ABD852645FBC}" type="slidenum">
              <a:rPr lang="fr-FR" dirty="0" smtClean="0"/>
              <a:t>79</a:t>
            </a:fld>
            <a:endParaRPr lang="fr-FR" dirty="0"/>
          </a:p>
        </p:txBody>
      </p:sp>
    </p:spTree>
    <p:extLst>
      <p:ext uri="{BB962C8B-B14F-4D97-AF65-F5344CB8AC3E}">
        <p14:creationId xmlns:p14="http://schemas.microsoft.com/office/powerpoint/2010/main" val="367182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E6708C7-775F-4353-A9E6-2FFC18CF1115}"/>
              </a:ext>
            </a:extLst>
          </p:cNvPr>
          <p:cNvSpPr>
            <a:spLocks noGrp="1"/>
          </p:cNvSpPr>
          <p:nvPr>
            <p:ph idx="1"/>
          </p:nvPr>
        </p:nvSpPr>
        <p:spPr>
          <a:xfrm>
            <a:off x="709613" y="368300"/>
            <a:ext cx="10934700" cy="5988050"/>
          </a:xfrm>
        </p:spPr>
        <p:txBody>
          <a:bodyPr>
            <a:normAutofit/>
          </a:bodyPr>
          <a:lstStyle/>
          <a:p>
            <a:endParaRPr lang="fr-FR" dirty="0"/>
          </a:p>
          <a:p>
            <a:r>
              <a:rPr lang="fr-FR" dirty="0"/>
              <a:t>Ce module vise l’acquisition des principales compétences suivantes :</a:t>
            </a:r>
          </a:p>
          <a:p>
            <a:pPr lvl="1">
              <a:buFont typeface="Calibri" panose="020F0502020204030204" pitchFamily="34" charset="0"/>
              <a:buChar char="-"/>
            </a:pPr>
            <a:r>
              <a:rPr lang="fr-FR" sz="2800" dirty="0"/>
              <a:t>Une connaissance de base des principaux concepts en philosophie éthique.</a:t>
            </a:r>
          </a:p>
          <a:p>
            <a:pPr lvl="1">
              <a:buFont typeface="Calibri" panose="020F0502020204030204" pitchFamily="34" charset="0"/>
              <a:buChar char="-"/>
            </a:pPr>
            <a:r>
              <a:rPr lang="fr-FR" sz="2800" dirty="0"/>
              <a:t>Une sensibilisation à certains grands enjeux actuels, notamment en lien avec la science et la technique (pour Ethique Sciences &amp; Techniques).</a:t>
            </a:r>
          </a:p>
          <a:p>
            <a:pPr lvl="1">
              <a:buFont typeface="Calibri" panose="020F0502020204030204" pitchFamily="34" charset="0"/>
              <a:buChar char="-"/>
            </a:pPr>
            <a:r>
              <a:rPr lang="fr-FR" sz="2800" dirty="0"/>
              <a:t>Une capacité à expliciter des intuitions morales et à former une argumentation dans le domaine éthique.</a:t>
            </a:r>
          </a:p>
        </p:txBody>
      </p:sp>
      <p:sp>
        <p:nvSpPr>
          <p:cNvPr id="6" name="Espace réservé du pied de page 5">
            <a:extLst>
              <a:ext uri="{FF2B5EF4-FFF2-40B4-BE49-F238E27FC236}">
                <a16:creationId xmlns:a16="http://schemas.microsoft.com/office/drawing/2014/main" id="{A42402C9-3B16-40C1-8976-EF644FAF103F}"/>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4" name="Espace réservé de la date 3">
            <a:extLst>
              <a:ext uri="{FF2B5EF4-FFF2-40B4-BE49-F238E27FC236}">
                <a16:creationId xmlns:a16="http://schemas.microsoft.com/office/drawing/2014/main" id="{088B419E-F90B-47C1-A3BA-5477D45FDAF7}"/>
              </a:ext>
            </a:extLst>
          </p:cNvPr>
          <p:cNvSpPr>
            <a:spLocks noGrp="1"/>
          </p:cNvSpPr>
          <p:nvPr>
            <p:ph type="dt" sz="half" idx="10"/>
          </p:nvPr>
        </p:nvSpPr>
        <p:spPr/>
        <p:txBody>
          <a:bodyPr/>
          <a:lstStyle/>
          <a:p>
            <a:fld id="{E8789BC5-E68A-419E-8E19-24D36F767EF9}" type="datetime1">
              <a:rPr lang="fr-FR" smtClean="0"/>
              <a:t>29/08/2024</a:t>
            </a:fld>
            <a:endParaRPr lang="fr-FR"/>
          </a:p>
        </p:txBody>
      </p:sp>
      <p:sp>
        <p:nvSpPr>
          <p:cNvPr id="9" name="Espace réservé du numéro de diapositive 8">
            <a:extLst>
              <a:ext uri="{FF2B5EF4-FFF2-40B4-BE49-F238E27FC236}">
                <a16:creationId xmlns:a16="http://schemas.microsoft.com/office/drawing/2014/main" id="{32C4C38D-3EED-4277-ACC0-0181855BF7F6}"/>
              </a:ext>
            </a:extLst>
          </p:cNvPr>
          <p:cNvSpPr>
            <a:spLocks noGrp="1"/>
          </p:cNvSpPr>
          <p:nvPr>
            <p:ph type="sldNum" sz="quarter" idx="12"/>
          </p:nvPr>
        </p:nvSpPr>
        <p:spPr/>
        <p:txBody>
          <a:bodyPr/>
          <a:lstStyle/>
          <a:p>
            <a:fld id="{457382CC-2CC8-4CC4-914C-7D2B527AC13B}" type="slidenum">
              <a:rPr lang="fr-FR" smtClean="0"/>
              <a:t>8</a:t>
            </a:fld>
            <a:endParaRPr lang="fr-FR"/>
          </a:p>
        </p:txBody>
      </p:sp>
    </p:spTree>
    <p:extLst>
      <p:ext uri="{BB962C8B-B14F-4D97-AF65-F5344CB8AC3E}">
        <p14:creationId xmlns:p14="http://schemas.microsoft.com/office/powerpoint/2010/main" val="3788207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90475-1364-47FE-849D-78F6E4829F43}"/>
              </a:ext>
            </a:extLst>
          </p:cNvPr>
          <p:cNvSpPr>
            <a:spLocks noGrp="1"/>
          </p:cNvSpPr>
          <p:nvPr>
            <p:ph type="title"/>
          </p:nvPr>
        </p:nvSpPr>
        <p:spPr>
          <a:xfrm>
            <a:off x="838200" y="212725"/>
            <a:ext cx="10505440" cy="707056"/>
          </a:xfrm>
        </p:spPr>
        <p:txBody>
          <a:bodyPr/>
          <a:lstStyle/>
          <a:p>
            <a:pPr algn="ctr"/>
            <a:r>
              <a:rPr lang="fr-FR" dirty="0"/>
              <a:t>Remarques préliminaires</a:t>
            </a:r>
          </a:p>
        </p:txBody>
      </p:sp>
      <p:sp>
        <p:nvSpPr>
          <p:cNvPr id="3" name="Espace réservé du contenu 2">
            <a:extLst>
              <a:ext uri="{FF2B5EF4-FFF2-40B4-BE49-F238E27FC236}">
                <a16:creationId xmlns:a16="http://schemas.microsoft.com/office/drawing/2014/main" id="{FECDD3D9-7145-46F5-BE46-6D660255EF19}"/>
              </a:ext>
            </a:extLst>
          </p:cNvPr>
          <p:cNvSpPr>
            <a:spLocks noGrp="1"/>
          </p:cNvSpPr>
          <p:nvPr>
            <p:ph idx="1"/>
          </p:nvPr>
        </p:nvSpPr>
        <p:spPr>
          <a:xfrm>
            <a:off x="384387" y="1053465"/>
            <a:ext cx="11579013" cy="5488573"/>
          </a:xfrm>
        </p:spPr>
        <p:txBody>
          <a:bodyPr vert="horz" lIns="91440" tIns="45720" rIns="91440" bIns="45720" rtlCol="0" anchor="t">
            <a:normAutofit/>
          </a:bodyPr>
          <a:lstStyle/>
          <a:p>
            <a:endParaRPr lang="fr-FR" dirty="0"/>
          </a:p>
          <a:p>
            <a:endParaRPr lang="fr-FR" dirty="0"/>
          </a:p>
          <a:p>
            <a:r>
              <a:rPr lang="fr-FR" dirty="0"/>
              <a:t>Les philosophies éthiques de l’antiquité grecque ont généralement subordonné la réflexion éthique à une certaine conception du </a:t>
            </a:r>
            <a:r>
              <a:rPr lang="fr-FR" b="1" dirty="0"/>
              <a:t>Bien </a:t>
            </a:r>
            <a:r>
              <a:rPr lang="fr-FR" dirty="0"/>
              <a:t>à rechercher et de la </a:t>
            </a:r>
            <a:r>
              <a:rPr lang="fr-FR" b="1" dirty="0"/>
              <a:t>vertu </a:t>
            </a:r>
            <a:r>
              <a:rPr lang="fr-FR" dirty="0"/>
              <a:t>qui lui est liée.</a:t>
            </a:r>
          </a:p>
        </p:txBody>
      </p:sp>
      <p:sp>
        <p:nvSpPr>
          <p:cNvPr id="5" name="Espace réservé du pied de page 4">
            <a:extLst>
              <a:ext uri="{FF2B5EF4-FFF2-40B4-BE49-F238E27FC236}">
                <a16:creationId xmlns:a16="http://schemas.microsoft.com/office/drawing/2014/main" id="{44187CEF-2630-4E6B-B47F-08F0451CB4A9}"/>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0D0566B9-A97C-4245-A9DE-035B9CBDD8F9}"/>
              </a:ext>
            </a:extLst>
          </p:cNvPr>
          <p:cNvSpPr>
            <a:spLocks noGrp="1"/>
          </p:cNvSpPr>
          <p:nvPr>
            <p:ph type="sldNum" sz="quarter" idx="12"/>
          </p:nvPr>
        </p:nvSpPr>
        <p:spPr/>
        <p:txBody>
          <a:bodyPr/>
          <a:lstStyle/>
          <a:p>
            <a:fld id="{8C283176-C17C-43E1-862E-26F06C6D0497}" type="slidenum">
              <a:rPr lang="fr-FR" smtClean="0"/>
              <a:t>80</a:t>
            </a:fld>
            <a:endParaRPr lang="fr-FR"/>
          </a:p>
        </p:txBody>
      </p:sp>
    </p:spTree>
    <p:extLst>
      <p:ext uri="{BB962C8B-B14F-4D97-AF65-F5344CB8AC3E}">
        <p14:creationId xmlns:p14="http://schemas.microsoft.com/office/powerpoint/2010/main" val="3355021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0935" y="339214"/>
            <a:ext cx="10577052" cy="5751870"/>
          </a:xfrm>
        </p:spPr>
        <p:txBody>
          <a:bodyPr>
            <a:noAutofit/>
          </a:bodyPr>
          <a:lstStyle/>
          <a:p>
            <a:pPr marL="342900" indent="-342900">
              <a:buFont typeface="Arial" panose="020B0604020202020204" pitchFamily="34" charset="0"/>
              <a:buChar char="•"/>
            </a:pPr>
            <a:r>
              <a:rPr lang="fr-FR" sz="2800" dirty="0">
                <a:latin typeface="+mn-lt"/>
                <a:cs typeface="Calibri"/>
              </a:rPr>
              <a:t>Alliance entre bonheur et vertus (eudémonisme), unité des vertus : telles sont les deux caractéristiques principales de l'éthique des vertus. Une telle alliance est au cœur de la plupart des philosophies de la Grèce antique.</a:t>
            </a:r>
            <a:endParaRPr lang="fr-FR" sz="2800" dirty="0">
              <a:latin typeface="+mn-lt"/>
            </a:endParaRPr>
          </a:p>
        </p:txBody>
      </p:sp>
    </p:spTree>
    <p:extLst>
      <p:ext uri="{BB962C8B-B14F-4D97-AF65-F5344CB8AC3E}">
        <p14:creationId xmlns:p14="http://schemas.microsoft.com/office/powerpoint/2010/main" val="4198370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337B0-864C-4C50-9667-FE43182D2624}"/>
              </a:ext>
            </a:extLst>
          </p:cNvPr>
          <p:cNvSpPr>
            <a:spLocks noGrp="1"/>
          </p:cNvSpPr>
          <p:nvPr>
            <p:ph type="title"/>
          </p:nvPr>
        </p:nvSpPr>
        <p:spPr/>
        <p:txBody>
          <a:bodyPr/>
          <a:lstStyle/>
          <a:p>
            <a:pPr algn="ctr"/>
            <a:r>
              <a:rPr lang="fr-FR" dirty="0"/>
              <a:t>L’éthique de Platon</a:t>
            </a:r>
            <a:br>
              <a:rPr lang="en-US"/>
            </a:br>
            <a:r>
              <a:rPr lang="en-US" dirty="0"/>
              <a:t>Une </a:t>
            </a:r>
            <a:r>
              <a:rPr lang="en-US" dirty="0" err="1"/>
              <a:t>éthique</a:t>
            </a:r>
            <a:r>
              <a:rPr lang="en-US" dirty="0"/>
              <a:t> anti-</a:t>
            </a:r>
            <a:r>
              <a:rPr lang="en-US" dirty="0" err="1"/>
              <a:t>relativiste</a:t>
            </a:r>
            <a:endParaRPr lang="fr-FR" dirty="0" err="1"/>
          </a:p>
        </p:txBody>
      </p:sp>
      <p:sp>
        <p:nvSpPr>
          <p:cNvPr id="3" name="Espace réservé du contenu 2">
            <a:extLst>
              <a:ext uri="{FF2B5EF4-FFF2-40B4-BE49-F238E27FC236}">
                <a16:creationId xmlns:a16="http://schemas.microsoft.com/office/drawing/2014/main" id="{BF3B9A6B-B029-447E-A8C1-C6A6D0A77630}"/>
              </a:ext>
            </a:extLst>
          </p:cNvPr>
          <p:cNvSpPr>
            <a:spLocks noGrp="1"/>
          </p:cNvSpPr>
          <p:nvPr>
            <p:ph idx="1"/>
          </p:nvPr>
        </p:nvSpPr>
        <p:spPr/>
        <p:txBody>
          <a:bodyPr vert="horz" lIns="91440" tIns="45720" rIns="91440" bIns="45720" rtlCol="0" anchor="t">
            <a:normAutofit fontScale="85000" lnSpcReduction="20000"/>
          </a:bodyPr>
          <a:lstStyle/>
          <a:p>
            <a:r>
              <a:rPr lang="fr-FR" dirty="0"/>
              <a:t>L’éthique platonicienne combat le </a:t>
            </a:r>
            <a:r>
              <a:rPr lang="fr-FR" b="1" dirty="0"/>
              <a:t>relativisme</a:t>
            </a:r>
            <a:r>
              <a:rPr lang="fr-FR" dirty="0"/>
              <a:t> des </a:t>
            </a:r>
            <a:r>
              <a:rPr lang="fr-FR" b="1" dirty="0"/>
              <a:t>sophistes</a:t>
            </a:r>
            <a:r>
              <a:rPr lang="fr-FR" dirty="0"/>
              <a:t> : il existe un </a:t>
            </a:r>
            <a:r>
              <a:rPr lang="fr-FR" b="1" dirty="0"/>
              <a:t>Bien</a:t>
            </a:r>
            <a:r>
              <a:rPr lang="fr-FR" dirty="0"/>
              <a:t> en soi, auquel toute bonne action participe. C’est un repère absolu, selon Platon. Comme les vérités scientifiques, les valeurs morales sont inscrites dans monde idéal, immuable, éternel. </a:t>
            </a:r>
            <a:endParaRPr lang="fr-FR">
              <a:cs typeface="Calibri"/>
            </a:endParaRPr>
          </a:p>
          <a:p>
            <a:r>
              <a:rPr lang="fr-FR" dirty="0"/>
              <a:t>On en déduit que, selon Platon, la mauvaise action est le produit d’un défaut de connaissance, d’un manque de contemplation des idées. D’où l’adage socratique : </a:t>
            </a:r>
            <a:r>
              <a:rPr lang="fr-FR" i="1" dirty="0">
                <a:solidFill>
                  <a:schemeClr val="accent1">
                    <a:lumMod val="75000"/>
                  </a:schemeClr>
                </a:solidFill>
              </a:rPr>
              <a:t>“Nul commet le mal volontairement”</a:t>
            </a:r>
            <a:r>
              <a:rPr lang="fr-FR" dirty="0"/>
              <a:t>. </a:t>
            </a:r>
            <a:endParaRPr lang="fr-FR">
              <a:cs typeface="Calibri"/>
            </a:endParaRPr>
          </a:p>
          <a:p>
            <a:r>
              <a:rPr lang="fr-FR" dirty="0"/>
              <a:t>Une telle conception n’est pas sans poser des difficultés, puisque supposant que la </a:t>
            </a:r>
            <a:r>
              <a:rPr lang="fr-FR" b="1" dirty="0"/>
              <a:t>vertu</a:t>
            </a:r>
            <a:r>
              <a:rPr lang="fr-FR" dirty="0"/>
              <a:t> est </a:t>
            </a:r>
            <a:r>
              <a:rPr lang="fr-FR" b="1" dirty="0"/>
              <a:t>science</a:t>
            </a:r>
            <a:r>
              <a:rPr lang="fr-FR" dirty="0"/>
              <a:t>, elle ne rend pas bien compte du fait qu’on peut bien agir sans pouvoir l’expliciter intellectuellement. C’est pourquoi Platon considère que l’action bonne peut s’appuyer aussi sur l’</a:t>
            </a:r>
            <a:r>
              <a:rPr lang="fr-FR" b="1" dirty="0"/>
              <a:t>opinion vraie</a:t>
            </a:r>
            <a:r>
              <a:rPr lang="fr-FR" dirty="0"/>
              <a:t>, même si celle-ci est plus fragile que la science.</a:t>
            </a:r>
            <a:endParaRPr lang="fr-FR">
              <a:cs typeface="Calibri"/>
            </a:endParaRPr>
          </a:p>
          <a:p>
            <a:r>
              <a:rPr lang="fr-FR" dirty="0"/>
              <a:t>Par ailleurs, il existe également des conflits internes : il est possible de ne pas réussir, par négligence, ignorance ou passion obscurcissant le jugement, à faire ce que l’on considère pourtant comme juste.</a:t>
            </a:r>
            <a:endParaRPr lang="fr-FR" dirty="0">
              <a:cs typeface="Calibri"/>
            </a:endParaRPr>
          </a:p>
        </p:txBody>
      </p:sp>
      <p:sp>
        <p:nvSpPr>
          <p:cNvPr id="5" name="Espace réservé du pied de page 4">
            <a:extLst>
              <a:ext uri="{FF2B5EF4-FFF2-40B4-BE49-F238E27FC236}">
                <a16:creationId xmlns:a16="http://schemas.microsoft.com/office/drawing/2014/main" id="{70EC6B36-1159-43CA-B28D-22D77153BC0B}"/>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A4E935E2-7695-4A16-96B6-AAB19F481A2A}"/>
              </a:ext>
            </a:extLst>
          </p:cNvPr>
          <p:cNvSpPr>
            <a:spLocks noGrp="1"/>
          </p:cNvSpPr>
          <p:nvPr>
            <p:ph type="sldNum" sz="quarter" idx="12"/>
          </p:nvPr>
        </p:nvSpPr>
        <p:spPr/>
        <p:txBody>
          <a:bodyPr/>
          <a:lstStyle/>
          <a:p>
            <a:fld id="{8C283176-C17C-43E1-862E-26F06C6D0497}" type="slidenum">
              <a:rPr lang="fr-FR" dirty="0" smtClean="0"/>
              <a:t>82</a:t>
            </a:fld>
            <a:endParaRPr lang="fr-FR" dirty="0"/>
          </a:p>
        </p:txBody>
      </p:sp>
    </p:spTree>
    <p:extLst>
      <p:ext uri="{BB962C8B-B14F-4D97-AF65-F5344CB8AC3E}">
        <p14:creationId xmlns:p14="http://schemas.microsoft.com/office/powerpoint/2010/main" val="21774842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8A7CF-9A78-BC44-A3D2-1FF566FD4EB8}"/>
              </a:ext>
            </a:extLst>
          </p:cNvPr>
          <p:cNvSpPr>
            <a:spLocks noGrp="1"/>
          </p:cNvSpPr>
          <p:nvPr>
            <p:ph type="title"/>
          </p:nvPr>
        </p:nvSpPr>
        <p:spPr/>
        <p:txBody>
          <a:bodyPr/>
          <a:lstStyle/>
          <a:p>
            <a:pPr algn="ctr"/>
            <a:r>
              <a:rPr lang="en-US" dirty="0" err="1"/>
              <a:t>L’éthique</a:t>
            </a:r>
            <a:r>
              <a:rPr lang="en-US" dirty="0"/>
              <a:t> de Platon</a:t>
            </a:r>
            <a:br>
              <a:rPr lang="en-US"/>
            </a:br>
            <a:r>
              <a:rPr lang="en-US" dirty="0"/>
              <a:t>La </a:t>
            </a:r>
            <a:r>
              <a:rPr lang="en-US" dirty="0" err="1"/>
              <a:t>portée</a:t>
            </a:r>
            <a:r>
              <a:rPr lang="en-US" dirty="0"/>
              <a:t> politique de </a:t>
            </a:r>
            <a:r>
              <a:rPr lang="en-US" dirty="0" err="1"/>
              <a:t>l’éthique</a:t>
            </a:r>
            <a:endParaRPr lang="fr-FR" dirty="0" err="1"/>
          </a:p>
        </p:txBody>
      </p:sp>
      <p:sp>
        <p:nvSpPr>
          <p:cNvPr id="3" name="Espace réservé du contenu 2">
            <a:extLst>
              <a:ext uri="{FF2B5EF4-FFF2-40B4-BE49-F238E27FC236}">
                <a16:creationId xmlns:a16="http://schemas.microsoft.com/office/drawing/2014/main" id="{1A56B471-9132-CB4C-987F-8E7365A8AC19}"/>
              </a:ext>
            </a:extLst>
          </p:cNvPr>
          <p:cNvSpPr>
            <a:spLocks noGrp="1"/>
          </p:cNvSpPr>
          <p:nvPr>
            <p:ph idx="1"/>
          </p:nvPr>
        </p:nvSpPr>
        <p:spPr/>
        <p:txBody>
          <a:bodyPr>
            <a:normAutofit fontScale="92500" lnSpcReduction="20000"/>
          </a:bodyPr>
          <a:lstStyle/>
          <a:p>
            <a:r>
              <a:rPr lang="en-US" sz="3000" dirty="0"/>
              <a:t>Dans la </a:t>
            </a:r>
            <a:r>
              <a:rPr lang="en-US" sz="3000" i="1" dirty="0"/>
              <a:t>République</a:t>
            </a:r>
            <a:r>
              <a:rPr lang="en-US" sz="3000" dirty="0"/>
              <a:t>, Platon </a:t>
            </a:r>
            <a:r>
              <a:rPr lang="en-US" sz="3000" dirty="0" err="1"/>
              <a:t>introduit</a:t>
            </a:r>
            <a:r>
              <a:rPr lang="en-US" sz="3000" dirty="0"/>
              <a:t> </a:t>
            </a:r>
            <a:r>
              <a:rPr lang="en-US" sz="3000" dirty="0" err="1"/>
              <a:t>l’idée</a:t>
            </a:r>
            <a:r>
              <a:rPr lang="en-US" sz="3000" dirty="0"/>
              <a:t> que la vertu </a:t>
            </a:r>
            <a:r>
              <a:rPr lang="en-US" sz="3000" dirty="0" err="1"/>
              <a:t>consiste</a:t>
            </a:r>
            <a:r>
              <a:rPr lang="en-US" sz="3000" dirty="0"/>
              <a:t> pour </a:t>
            </a:r>
            <a:r>
              <a:rPr lang="en-US" sz="3000" dirty="0" err="1"/>
              <a:t>chaque</a:t>
            </a:r>
            <a:r>
              <a:rPr lang="en-US" sz="3000" dirty="0"/>
              <a:t> </a:t>
            </a:r>
            <a:r>
              <a:rPr lang="en-US" sz="3000" dirty="0" err="1"/>
              <a:t>être</a:t>
            </a:r>
            <a:r>
              <a:rPr lang="en-US" sz="3000" dirty="0"/>
              <a:t> à </a:t>
            </a:r>
            <a:r>
              <a:rPr lang="en-US" sz="3000" dirty="0" err="1"/>
              <a:t>accomplir</a:t>
            </a:r>
            <a:r>
              <a:rPr lang="en-US" sz="3000" dirty="0"/>
              <a:t> </a:t>
            </a:r>
            <a:r>
              <a:rPr lang="en-US" sz="3000" dirty="0" err="1"/>
              <a:t>sa</a:t>
            </a:r>
            <a:r>
              <a:rPr lang="en-US" sz="3000" dirty="0"/>
              <a:t> </a:t>
            </a:r>
            <a:r>
              <a:rPr lang="en-US" sz="3000" dirty="0" err="1"/>
              <a:t>fonction</a:t>
            </a:r>
            <a:r>
              <a:rPr lang="en-US" sz="3000" dirty="0"/>
              <a:t>.</a:t>
            </a:r>
          </a:p>
          <a:p>
            <a:r>
              <a:rPr lang="en-US" sz="3000" dirty="0"/>
              <a:t>Chez Platon, dans la </a:t>
            </a:r>
            <a:r>
              <a:rPr lang="en-US" sz="3000" dirty="0" err="1"/>
              <a:t>cité</a:t>
            </a:r>
            <a:r>
              <a:rPr lang="en-US" sz="3000" dirty="0"/>
              <a:t> </a:t>
            </a:r>
            <a:r>
              <a:rPr lang="en-US" sz="3000" dirty="0" err="1"/>
              <a:t>idéale</a:t>
            </a:r>
            <a:r>
              <a:rPr lang="en-US" sz="3000" dirty="0"/>
              <a:t>, il y a trois classes, </a:t>
            </a:r>
            <a:r>
              <a:rPr lang="en-US" sz="3000" dirty="0" err="1"/>
              <a:t>chacune</a:t>
            </a:r>
            <a:r>
              <a:rPr lang="en-US" sz="3000" dirty="0"/>
              <a:t> </a:t>
            </a:r>
            <a:r>
              <a:rPr lang="en-US" sz="3000" dirty="0" err="1"/>
              <a:t>correspondant</a:t>
            </a:r>
            <a:r>
              <a:rPr lang="en-US" sz="3000" dirty="0"/>
              <a:t> à </a:t>
            </a:r>
            <a:r>
              <a:rPr lang="en-US" sz="3000" dirty="0" err="1"/>
              <a:t>une</a:t>
            </a:r>
            <a:r>
              <a:rPr lang="en-US" sz="3000" dirty="0"/>
              <a:t> </a:t>
            </a:r>
            <a:r>
              <a:rPr lang="en-US" sz="3000" dirty="0" err="1"/>
              <a:t>fonction</a:t>
            </a:r>
            <a:r>
              <a:rPr lang="en-US" sz="3000" dirty="0"/>
              <a:t>, </a:t>
            </a:r>
            <a:r>
              <a:rPr lang="en-US" sz="3000" dirty="0" err="1"/>
              <a:t>en</a:t>
            </a:r>
            <a:r>
              <a:rPr lang="en-US" sz="3000" dirty="0"/>
              <a:t> vertu de la division du travail. </a:t>
            </a:r>
            <a:r>
              <a:rPr lang="en-US" sz="3000" dirty="0" err="1"/>
              <a:t>Leur</a:t>
            </a:r>
            <a:r>
              <a:rPr lang="en-US" sz="3000" dirty="0"/>
              <a:t> </a:t>
            </a:r>
            <a:r>
              <a:rPr lang="en-US" sz="3000" dirty="0" err="1"/>
              <a:t>harmonie</a:t>
            </a:r>
            <a:r>
              <a:rPr lang="en-US" sz="3000" dirty="0"/>
              <a:t> </a:t>
            </a:r>
            <a:r>
              <a:rPr lang="en-US" sz="3000" dirty="0" err="1"/>
              <a:t>manifeste</a:t>
            </a:r>
            <a:r>
              <a:rPr lang="en-US" sz="3000" dirty="0"/>
              <a:t>, au </a:t>
            </a:r>
            <a:r>
              <a:rPr lang="en-US" sz="3000" dirty="0" err="1"/>
              <a:t>niveau</a:t>
            </a:r>
            <a:r>
              <a:rPr lang="en-US" sz="3000" dirty="0"/>
              <a:t> de la Cité, </a:t>
            </a:r>
            <a:r>
              <a:rPr lang="en-US" sz="3000" dirty="0" err="1"/>
              <a:t>l’harmonie</a:t>
            </a:r>
            <a:r>
              <a:rPr lang="en-US" sz="3000" dirty="0"/>
              <a:t> des </a:t>
            </a:r>
            <a:r>
              <a:rPr lang="en-US" sz="3000" dirty="0" err="1"/>
              <a:t>facultés</a:t>
            </a:r>
            <a:r>
              <a:rPr lang="en-US" sz="3000" dirty="0"/>
              <a:t> </a:t>
            </a:r>
            <a:r>
              <a:rPr lang="en-US" sz="3000" dirty="0" err="1"/>
              <a:t>humaines</a:t>
            </a:r>
            <a:r>
              <a:rPr lang="en-US" sz="3000" dirty="0"/>
              <a:t>. </a:t>
            </a:r>
          </a:p>
          <a:p>
            <a:r>
              <a:rPr lang="en-US" sz="3000" dirty="0"/>
              <a:t>Il y a les artisans, les </a:t>
            </a:r>
            <a:r>
              <a:rPr lang="en-US" sz="3000" dirty="0" err="1"/>
              <a:t>gardiens</a:t>
            </a:r>
            <a:r>
              <a:rPr lang="en-US" sz="3000" dirty="0"/>
              <a:t>, et les </a:t>
            </a:r>
            <a:r>
              <a:rPr lang="en-US" sz="3000" dirty="0" err="1"/>
              <a:t>gouvernants</a:t>
            </a:r>
            <a:r>
              <a:rPr lang="en-US" sz="3000" dirty="0"/>
              <a:t> qui </a:t>
            </a:r>
            <a:r>
              <a:rPr lang="en-US" sz="3000" dirty="0" err="1"/>
              <a:t>sont</a:t>
            </a:r>
            <a:r>
              <a:rPr lang="en-US" sz="3000" dirty="0"/>
              <a:t> philosophes. A </a:t>
            </a:r>
            <a:r>
              <a:rPr lang="en-US" sz="3000" dirty="0" err="1"/>
              <a:t>chaque</a:t>
            </a:r>
            <a:r>
              <a:rPr lang="en-US" sz="3000" dirty="0"/>
              <a:t> </a:t>
            </a:r>
            <a:r>
              <a:rPr lang="en-US" sz="3000" dirty="0" err="1"/>
              <a:t>classe</a:t>
            </a:r>
            <a:r>
              <a:rPr lang="en-US" sz="3000" dirty="0"/>
              <a:t> correspond </a:t>
            </a:r>
            <a:r>
              <a:rPr lang="en-US" sz="3000" dirty="0" err="1"/>
              <a:t>sa</a:t>
            </a:r>
            <a:r>
              <a:rPr lang="en-US" sz="3000" dirty="0"/>
              <a:t> vertu propre : la </a:t>
            </a:r>
            <a:r>
              <a:rPr lang="en-US" sz="3000" dirty="0" err="1"/>
              <a:t>sagesse</a:t>
            </a:r>
            <a:r>
              <a:rPr lang="en-US" sz="3000" dirty="0"/>
              <a:t> pour les </a:t>
            </a:r>
            <a:r>
              <a:rPr lang="en-US" sz="3000" dirty="0" err="1"/>
              <a:t>gouvernants</a:t>
            </a:r>
            <a:r>
              <a:rPr lang="en-US" sz="3000" dirty="0"/>
              <a:t>, le courage pour les </a:t>
            </a:r>
            <a:r>
              <a:rPr lang="en-US" sz="3000" dirty="0" err="1"/>
              <a:t>gardiens</a:t>
            </a:r>
            <a:r>
              <a:rPr lang="en-US" sz="3000" dirty="0"/>
              <a:t> et la temperance pour les artisans. La justice, la vertu </a:t>
            </a:r>
            <a:r>
              <a:rPr lang="en-US" sz="3000" dirty="0" err="1"/>
              <a:t>principale</a:t>
            </a:r>
            <a:r>
              <a:rPr lang="en-US" sz="3000" dirty="0"/>
              <a:t>, </a:t>
            </a:r>
            <a:r>
              <a:rPr lang="en-US" sz="3000" dirty="0" err="1"/>
              <a:t>est</a:t>
            </a:r>
            <a:r>
              <a:rPr lang="en-US" sz="3000" dirty="0"/>
              <a:t> </a:t>
            </a:r>
            <a:r>
              <a:rPr lang="en-US" sz="3000" dirty="0" err="1"/>
              <a:t>partagée</a:t>
            </a:r>
            <a:r>
              <a:rPr lang="en-US" sz="3000" dirty="0"/>
              <a:t> par </a:t>
            </a:r>
            <a:r>
              <a:rPr lang="en-US" sz="3000" dirty="0" err="1"/>
              <a:t>tous</a:t>
            </a:r>
            <a:r>
              <a:rPr lang="en-US" sz="3000" dirty="0"/>
              <a:t> : </a:t>
            </a:r>
            <a:r>
              <a:rPr lang="en-US" sz="3000" dirty="0" err="1"/>
              <a:t>elle</a:t>
            </a:r>
            <a:r>
              <a:rPr lang="en-US" sz="3000" dirty="0"/>
              <a:t> </a:t>
            </a:r>
            <a:r>
              <a:rPr lang="en-US" sz="3000" dirty="0" err="1"/>
              <a:t>consiste</a:t>
            </a:r>
            <a:r>
              <a:rPr lang="en-US" sz="3000" dirty="0"/>
              <a:t> </a:t>
            </a:r>
            <a:r>
              <a:rPr lang="en-US" sz="3000" dirty="0" err="1"/>
              <a:t>dans</a:t>
            </a:r>
            <a:r>
              <a:rPr lang="en-US" sz="3000" dirty="0"/>
              <a:t> </a:t>
            </a:r>
            <a:r>
              <a:rPr lang="en-US" sz="3000" dirty="0" err="1"/>
              <a:t>l’acceptation</a:t>
            </a:r>
            <a:r>
              <a:rPr lang="en-US" sz="3000" dirty="0"/>
              <a:t> de son rang et </a:t>
            </a:r>
            <a:r>
              <a:rPr lang="en-US" sz="3000" dirty="0" err="1"/>
              <a:t>l’accomplissement</a:t>
            </a:r>
            <a:r>
              <a:rPr lang="en-US" sz="3000" dirty="0"/>
              <a:t> de </a:t>
            </a:r>
            <a:r>
              <a:rPr lang="en-US" sz="3000" dirty="0" err="1"/>
              <a:t>sa</a:t>
            </a:r>
            <a:r>
              <a:rPr lang="en-US" sz="3000" dirty="0"/>
              <a:t> </a:t>
            </a:r>
            <a:r>
              <a:rPr lang="en-US" sz="3000" dirty="0" err="1"/>
              <a:t>fonction</a:t>
            </a:r>
            <a:r>
              <a:rPr lang="en-US" sz="3000" dirty="0"/>
              <a:t>.</a:t>
            </a:r>
          </a:p>
          <a:p>
            <a:endParaRPr lang="fr-FR" dirty="0"/>
          </a:p>
        </p:txBody>
      </p:sp>
      <p:sp>
        <p:nvSpPr>
          <p:cNvPr id="4" name="Espace réservé du pied de page 3">
            <a:extLst>
              <a:ext uri="{FF2B5EF4-FFF2-40B4-BE49-F238E27FC236}">
                <a16:creationId xmlns:a16="http://schemas.microsoft.com/office/drawing/2014/main" id="{FE541F0C-E802-354B-A12F-7C88C23E46CA}"/>
              </a:ext>
            </a:extLst>
          </p:cNvPr>
          <p:cNvSpPr>
            <a:spLocks noGrp="1"/>
          </p:cNvSpPr>
          <p:nvPr>
            <p:ph type="ftr" sz="quarter" idx="11"/>
          </p:nvPr>
        </p:nvSpPr>
        <p:spPr/>
        <p:txBody>
          <a:bodyPr/>
          <a:lstStyle/>
          <a:p>
            <a:r>
              <a:rPr lang="fr-FR" dirty="0"/>
              <a:t>Pole Humanités Design Département des Relations Humaines</a:t>
            </a:r>
          </a:p>
        </p:txBody>
      </p:sp>
      <p:sp>
        <p:nvSpPr>
          <p:cNvPr id="5" name="Espace réservé du numéro de diapositive 4">
            <a:extLst>
              <a:ext uri="{FF2B5EF4-FFF2-40B4-BE49-F238E27FC236}">
                <a16:creationId xmlns:a16="http://schemas.microsoft.com/office/drawing/2014/main" id="{C66DD897-46A3-BC42-B716-B24BE532EFA0}"/>
              </a:ext>
            </a:extLst>
          </p:cNvPr>
          <p:cNvSpPr>
            <a:spLocks noGrp="1"/>
          </p:cNvSpPr>
          <p:nvPr>
            <p:ph type="sldNum" sz="quarter" idx="12"/>
          </p:nvPr>
        </p:nvSpPr>
        <p:spPr/>
        <p:txBody>
          <a:bodyPr/>
          <a:lstStyle/>
          <a:p>
            <a:fld id="{788DAB52-6294-4F97-81DD-ABD852645FBC}" type="slidenum">
              <a:rPr lang="fr-FR" dirty="0" smtClean="0"/>
              <a:t>83</a:t>
            </a:fld>
            <a:endParaRPr lang="fr-FR" dirty="0"/>
          </a:p>
        </p:txBody>
      </p:sp>
    </p:spTree>
    <p:extLst>
      <p:ext uri="{BB962C8B-B14F-4D97-AF65-F5344CB8AC3E}">
        <p14:creationId xmlns:p14="http://schemas.microsoft.com/office/powerpoint/2010/main" val="3362434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4D02-1CA1-A14D-BF18-AC11D6C7294E}"/>
              </a:ext>
            </a:extLst>
          </p:cNvPr>
          <p:cNvSpPr>
            <a:spLocks noGrp="1"/>
          </p:cNvSpPr>
          <p:nvPr>
            <p:ph type="title"/>
          </p:nvPr>
        </p:nvSpPr>
        <p:spPr>
          <a:xfrm>
            <a:off x="838200" y="215900"/>
            <a:ext cx="10515600" cy="1325563"/>
          </a:xfrm>
        </p:spPr>
        <p:txBody>
          <a:bodyPr>
            <a:normAutofit fontScale="90000"/>
          </a:bodyPr>
          <a:lstStyle/>
          <a:p>
            <a:pPr algn="ctr"/>
            <a:r>
              <a:rPr lang="en-US" dirty="0" err="1"/>
              <a:t>L’éthique</a:t>
            </a:r>
            <a:r>
              <a:rPr lang="en-US" dirty="0"/>
              <a:t> de Platon</a:t>
            </a:r>
            <a:br>
              <a:rPr lang="en-US"/>
            </a:br>
            <a:r>
              <a:rPr lang="en-US" dirty="0"/>
              <a:t>Une conception </a:t>
            </a:r>
            <a:r>
              <a:rPr lang="en-US" dirty="0" err="1"/>
              <a:t>hiérarchique</a:t>
            </a:r>
            <a:r>
              <a:rPr lang="en-US" dirty="0"/>
              <a:t> de </a:t>
            </a:r>
            <a:r>
              <a:rPr lang="en-US" dirty="0" err="1"/>
              <a:t>l’âme</a:t>
            </a:r>
            <a:r>
              <a:rPr lang="en-US" dirty="0"/>
              <a:t> et de la </a:t>
            </a:r>
            <a:r>
              <a:rPr lang="en-US" dirty="0" err="1"/>
              <a:t>cité</a:t>
            </a:r>
            <a:endParaRPr lang="fr-FR" dirty="0" err="1"/>
          </a:p>
        </p:txBody>
      </p:sp>
      <p:sp>
        <p:nvSpPr>
          <p:cNvPr id="4" name="Espace réservé du pied de page 3">
            <a:extLst>
              <a:ext uri="{FF2B5EF4-FFF2-40B4-BE49-F238E27FC236}">
                <a16:creationId xmlns:a16="http://schemas.microsoft.com/office/drawing/2014/main" id="{9627AB91-D253-F248-8D7C-1182BC2F6F01}"/>
              </a:ext>
            </a:extLst>
          </p:cNvPr>
          <p:cNvSpPr>
            <a:spLocks noGrp="1"/>
          </p:cNvSpPr>
          <p:nvPr>
            <p:ph type="ftr" sz="quarter" idx="11"/>
          </p:nvPr>
        </p:nvSpPr>
        <p:spPr/>
        <p:txBody>
          <a:bodyPr/>
          <a:lstStyle/>
          <a:p>
            <a:r>
              <a:rPr lang="fr-FR" dirty="0"/>
              <a:t>Pole Humanités Design Département des Relations Humaines</a:t>
            </a:r>
          </a:p>
        </p:txBody>
      </p:sp>
      <p:sp>
        <p:nvSpPr>
          <p:cNvPr id="3" name="Espace réservé du contenu 2">
            <a:extLst>
              <a:ext uri="{FF2B5EF4-FFF2-40B4-BE49-F238E27FC236}">
                <a16:creationId xmlns:a16="http://schemas.microsoft.com/office/drawing/2014/main" id="{68E9B937-3F17-3A48-A087-F56F62ADD03F}"/>
              </a:ext>
            </a:extLst>
          </p:cNvPr>
          <p:cNvSpPr>
            <a:spLocks noGrp="1"/>
          </p:cNvSpPr>
          <p:nvPr>
            <p:ph idx="1"/>
          </p:nvPr>
        </p:nvSpPr>
        <p:spPr>
          <a:xfrm>
            <a:off x="666750" y="1541464"/>
            <a:ext cx="10858500" cy="5100636"/>
          </a:xfrm>
        </p:spPr>
        <p:txBody>
          <a:bodyPr vert="horz" lIns="91440" tIns="45720" rIns="91440" bIns="45720" rtlCol="0" anchor="t">
            <a:normAutofit fontScale="92500" lnSpcReduction="10000"/>
          </a:bodyPr>
          <a:lstStyle/>
          <a:p>
            <a:r>
              <a:rPr lang="fr-FR" i="1" dirty="0">
                <a:solidFill>
                  <a:schemeClr val="accent1"/>
                </a:solidFill>
              </a:rPr>
              <a:t>“Disons que, lorsque les trois ordres […) se renferment dans leurs attributions et que chacun d’eux fait dans l’Etat la tâche qui lui revient, c’est la justice” </a:t>
            </a:r>
            <a:r>
              <a:rPr lang="fr-FR" dirty="0">
                <a:solidFill>
                  <a:schemeClr val="accent1"/>
                </a:solidFill>
              </a:rPr>
              <a:t>(</a:t>
            </a:r>
            <a:r>
              <a:rPr lang="fr-FR" i="1" dirty="0">
                <a:solidFill>
                  <a:schemeClr val="accent1"/>
                </a:solidFill>
              </a:rPr>
              <a:t>République</a:t>
            </a:r>
            <a:r>
              <a:rPr lang="fr-FR" dirty="0">
                <a:solidFill>
                  <a:schemeClr val="accent1"/>
                </a:solidFill>
              </a:rPr>
              <a:t>, 434 c)</a:t>
            </a:r>
            <a:endParaRPr lang="fr-FR" dirty="0">
              <a:solidFill>
                <a:schemeClr val="accent1"/>
              </a:solidFill>
              <a:cs typeface="Calibri"/>
            </a:endParaRPr>
          </a:p>
          <a:p>
            <a:r>
              <a:rPr lang="fr-FR" dirty="0"/>
              <a:t>A chaque classe correspond donc l’exercice d’une vertu spécifique. Dans chaque âme, ces vertus sont hiérarchisées, puisqu’elles correspondent aux différentes parties de l’âme selon Platon : la </a:t>
            </a:r>
            <a:r>
              <a:rPr lang="fr-FR" b="1" dirty="0"/>
              <a:t>raison (</a:t>
            </a:r>
            <a:r>
              <a:rPr lang="fr-FR" b="1" dirty="0" err="1"/>
              <a:t>noos</a:t>
            </a:r>
            <a:r>
              <a:rPr lang="fr-FR" b="1" dirty="0"/>
              <a:t>)</a:t>
            </a:r>
            <a:r>
              <a:rPr lang="fr-FR" dirty="0"/>
              <a:t>, le </a:t>
            </a:r>
            <a:r>
              <a:rPr lang="fr-FR" b="1" dirty="0"/>
              <a:t>courage</a:t>
            </a:r>
            <a:r>
              <a:rPr lang="fr-FR" dirty="0"/>
              <a:t> (</a:t>
            </a:r>
            <a:r>
              <a:rPr lang="fr-FR" b="1" dirty="0" err="1"/>
              <a:t>thymos</a:t>
            </a:r>
            <a:r>
              <a:rPr lang="fr-FR" dirty="0"/>
              <a:t>) et les </a:t>
            </a:r>
            <a:r>
              <a:rPr lang="fr-FR" b="1" dirty="0"/>
              <a:t>appétits (</a:t>
            </a:r>
            <a:r>
              <a:rPr lang="fr-FR" b="1" dirty="0" err="1"/>
              <a:t>epithumia</a:t>
            </a:r>
            <a:r>
              <a:rPr lang="fr-FR" b="1" dirty="0"/>
              <a:t>)</a:t>
            </a:r>
            <a:r>
              <a:rPr lang="fr-FR" dirty="0"/>
              <a:t>.</a:t>
            </a:r>
            <a:endParaRPr lang="fr-FR" dirty="0">
              <a:cs typeface="Calibri"/>
            </a:endParaRPr>
          </a:p>
          <a:p>
            <a:r>
              <a:rPr lang="fr-FR" dirty="0"/>
              <a:t>Le respect de la justice assure à la fois bonheur individuel et bonheur collectif, et c’est l’éducation qui permet de l’atteindre, qui consiste à prendre jeune les bonnes habitudes. En revanche, pour ceux qui deviendront philosophes, l’instruction est de nature intellectuelle.</a:t>
            </a:r>
            <a:endParaRPr lang="fr-FR" dirty="0">
              <a:cs typeface="Calibri"/>
            </a:endParaRPr>
          </a:p>
          <a:p>
            <a:r>
              <a:rPr lang="fr-FR" dirty="0"/>
              <a:t>Ainsi, pour les artisans, toute la morale consiste dans l’obéissance, tandis que seul le philosophe est capable de déceler le juste et l’injuste, et donc de légiférer.</a:t>
            </a:r>
            <a:endParaRPr lang="fr-FR" dirty="0">
              <a:cs typeface="Calibri"/>
            </a:endParaRPr>
          </a:p>
        </p:txBody>
      </p:sp>
      <p:sp>
        <p:nvSpPr>
          <p:cNvPr id="5" name="Espace réservé du numéro de diapositive 4">
            <a:extLst>
              <a:ext uri="{FF2B5EF4-FFF2-40B4-BE49-F238E27FC236}">
                <a16:creationId xmlns:a16="http://schemas.microsoft.com/office/drawing/2014/main" id="{A23512B4-5FD5-D84A-9FF1-1185886A4B14}"/>
              </a:ext>
            </a:extLst>
          </p:cNvPr>
          <p:cNvSpPr>
            <a:spLocks noGrp="1"/>
          </p:cNvSpPr>
          <p:nvPr>
            <p:ph type="sldNum" sz="quarter" idx="12"/>
          </p:nvPr>
        </p:nvSpPr>
        <p:spPr/>
        <p:txBody>
          <a:bodyPr/>
          <a:lstStyle/>
          <a:p>
            <a:fld id="{788DAB52-6294-4F97-81DD-ABD852645FBC}" type="slidenum">
              <a:rPr lang="fr-FR" dirty="0" smtClean="0"/>
              <a:t>84</a:t>
            </a:fld>
            <a:endParaRPr lang="fr-FR" dirty="0"/>
          </a:p>
        </p:txBody>
      </p:sp>
    </p:spTree>
    <p:extLst>
      <p:ext uri="{BB962C8B-B14F-4D97-AF65-F5344CB8AC3E}">
        <p14:creationId xmlns:p14="http://schemas.microsoft.com/office/powerpoint/2010/main" val="1375243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9D37C4-0E73-4FD0-BA9A-C6BEEC5218C6}"/>
              </a:ext>
            </a:extLst>
          </p:cNvPr>
          <p:cNvSpPr>
            <a:spLocks noGrp="1"/>
          </p:cNvSpPr>
          <p:nvPr>
            <p:ph type="title"/>
          </p:nvPr>
        </p:nvSpPr>
        <p:spPr/>
        <p:txBody>
          <a:bodyPr/>
          <a:lstStyle/>
          <a:p>
            <a:pPr algn="ctr"/>
            <a:r>
              <a:rPr lang="fr-FR" dirty="0"/>
              <a:t>L’éthique d’Aristote</a:t>
            </a:r>
            <a:br>
              <a:rPr lang="en-US"/>
            </a:br>
            <a:r>
              <a:rPr lang="en-US" dirty="0"/>
              <a:t>Le </a:t>
            </a:r>
            <a:r>
              <a:rPr lang="en-US" dirty="0" err="1"/>
              <a:t>modèle</a:t>
            </a:r>
            <a:r>
              <a:rPr lang="en-US" dirty="0"/>
              <a:t> des </a:t>
            </a:r>
            <a:r>
              <a:rPr lang="en-US" dirty="0" err="1"/>
              <a:t>éthiques</a:t>
            </a:r>
            <a:r>
              <a:rPr lang="en-US" dirty="0"/>
              <a:t> de la vertu</a:t>
            </a:r>
            <a:endParaRPr lang="fr-FR" dirty="0"/>
          </a:p>
        </p:txBody>
      </p:sp>
      <p:sp>
        <p:nvSpPr>
          <p:cNvPr id="3" name="Espace réservé du contenu 2">
            <a:extLst>
              <a:ext uri="{FF2B5EF4-FFF2-40B4-BE49-F238E27FC236}">
                <a16:creationId xmlns:a16="http://schemas.microsoft.com/office/drawing/2014/main" id="{747873E2-29E1-4A27-9A39-2E0596594A52}"/>
              </a:ext>
            </a:extLst>
          </p:cNvPr>
          <p:cNvSpPr>
            <a:spLocks noGrp="1"/>
          </p:cNvSpPr>
          <p:nvPr>
            <p:ph idx="1"/>
          </p:nvPr>
        </p:nvSpPr>
        <p:spPr/>
        <p:txBody>
          <a:bodyPr vert="horz" lIns="91440" tIns="45720" rIns="91440" bIns="45720" rtlCol="0" anchor="t">
            <a:normAutofit fontScale="92500" lnSpcReduction="20000"/>
          </a:bodyPr>
          <a:lstStyle/>
          <a:p>
            <a:r>
              <a:rPr lang="fr-FR" dirty="0"/>
              <a:t>Aristote, disciple de Platon, a prolongé certaines intuitions de son maître tout en développant une éthique originale, moins idéaliste et plus réaliste. Sa philosophie éthique incarne ce qu’on a appelé l’</a:t>
            </a:r>
            <a:r>
              <a:rPr lang="fr-FR" b="1" dirty="0"/>
              <a:t>éthique de la vertu</a:t>
            </a:r>
            <a:r>
              <a:rPr lang="fr-FR" dirty="0"/>
              <a:t>, pour la distinguer des morales conséquentialistes, d’une part, et déontologique, d’autre part. On ne peut la séparer d’une réflexion </a:t>
            </a:r>
            <a:r>
              <a:rPr lang="fr-FR" b="1" dirty="0"/>
              <a:t>politique</a:t>
            </a:r>
            <a:r>
              <a:rPr lang="fr-FR" dirty="0"/>
              <a:t>, puisque “l’homme est un animal politique”.</a:t>
            </a:r>
            <a:endParaRPr lang="fr-FR" dirty="0">
              <a:cs typeface="Calibri"/>
            </a:endParaRPr>
          </a:p>
          <a:p>
            <a:r>
              <a:rPr lang="fr-FR" dirty="0"/>
              <a:t>La philosophie éthique d’Aristote s’expose principalement dans </a:t>
            </a:r>
            <a:r>
              <a:rPr lang="fr-FR" i="1" dirty="0"/>
              <a:t>L’Ethique à Nicomaque</a:t>
            </a:r>
            <a:r>
              <a:rPr lang="fr-FR" dirty="0"/>
              <a:t> et </a:t>
            </a:r>
            <a:r>
              <a:rPr lang="fr-FR" i="1" dirty="0"/>
              <a:t>L’Ethique à Eudème</a:t>
            </a:r>
            <a:r>
              <a:rPr lang="fr-FR" dirty="0"/>
              <a:t>.</a:t>
            </a:r>
            <a:endParaRPr lang="fr-FR" dirty="0">
              <a:cs typeface="Calibri"/>
            </a:endParaRPr>
          </a:p>
          <a:p>
            <a:r>
              <a:rPr lang="fr-FR" dirty="0"/>
              <a:t>Aristote défend la thèse suivante : </a:t>
            </a:r>
            <a:r>
              <a:rPr lang="fr-FR" i="1" dirty="0">
                <a:solidFill>
                  <a:schemeClr val="accent1"/>
                </a:solidFill>
              </a:rPr>
              <a:t>« Le bien, la perfection pour chaque chose varie suivant la vertu spéciale de cette chose. Par suite, le bien propre de l'homme est l'activité de l'âme dirigée par la vertu, et, s'il y a plusieurs vertus, dirigée par la plus haute et la plus parfaite de toutes » (Ethique à Nicomaque, I) </a:t>
            </a:r>
            <a:r>
              <a:rPr lang="fr-FR" dirty="0"/>
              <a:t>La conception du souverain bien s’articule donc à une </a:t>
            </a:r>
            <a:r>
              <a:rPr lang="fr-FR" b="1" dirty="0"/>
              <a:t>anthropologie</a:t>
            </a:r>
            <a:r>
              <a:rPr lang="fr-FR" dirty="0"/>
              <a:t>. </a:t>
            </a:r>
            <a:endParaRPr lang="fr-FR" dirty="0">
              <a:cs typeface="Calibri"/>
            </a:endParaRPr>
          </a:p>
          <a:p>
            <a:endParaRPr lang="fr-FR" dirty="0"/>
          </a:p>
        </p:txBody>
      </p:sp>
      <p:sp>
        <p:nvSpPr>
          <p:cNvPr id="5" name="Espace réservé du pied de page 4">
            <a:extLst>
              <a:ext uri="{FF2B5EF4-FFF2-40B4-BE49-F238E27FC236}">
                <a16:creationId xmlns:a16="http://schemas.microsoft.com/office/drawing/2014/main" id="{C1E6AE53-E21E-4FEE-8E46-F27FC796A2BA}"/>
              </a:ext>
            </a:extLst>
          </p:cNvPr>
          <p:cNvSpPr>
            <a:spLocks noGrp="1"/>
          </p:cNvSpPr>
          <p:nvPr>
            <p:ph type="ftr" sz="quarter" idx="11"/>
          </p:nvPr>
        </p:nvSpPr>
        <p:spPr/>
        <p:txBody>
          <a:bodyPr/>
          <a:lstStyle/>
          <a:p>
            <a:r>
              <a:rPr lang="fr-FR" dirty="0"/>
              <a:t>Pole Humanités Design Département des Relations Humaines</a:t>
            </a:r>
          </a:p>
        </p:txBody>
      </p:sp>
      <p:sp>
        <p:nvSpPr>
          <p:cNvPr id="6" name="Espace réservé du numéro de diapositive 5">
            <a:extLst>
              <a:ext uri="{FF2B5EF4-FFF2-40B4-BE49-F238E27FC236}">
                <a16:creationId xmlns:a16="http://schemas.microsoft.com/office/drawing/2014/main" id="{1878AFB0-BECE-4000-BE1B-567128E02FC9}"/>
              </a:ext>
            </a:extLst>
          </p:cNvPr>
          <p:cNvSpPr>
            <a:spLocks noGrp="1"/>
          </p:cNvSpPr>
          <p:nvPr>
            <p:ph type="sldNum" sz="quarter" idx="12"/>
          </p:nvPr>
        </p:nvSpPr>
        <p:spPr/>
        <p:txBody>
          <a:bodyPr/>
          <a:lstStyle/>
          <a:p>
            <a:fld id="{8C283176-C17C-43E1-862E-26F06C6D0497}" type="slidenum">
              <a:rPr lang="fr-FR" dirty="0" smtClean="0"/>
              <a:t>85</a:t>
            </a:fld>
            <a:endParaRPr lang="fr-FR" dirty="0"/>
          </a:p>
        </p:txBody>
      </p:sp>
    </p:spTree>
    <p:extLst>
      <p:ext uri="{BB962C8B-B14F-4D97-AF65-F5344CB8AC3E}">
        <p14:creationId xmlns:p14="http://schemas.microsoft.com/office/powerpoint/2010/main" val="3624236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0FB98-8365-9347-B786-5325D09E64AB}"/>
              </a:ext>
            </a:extLst>
          </p:cNvPr>
          <p:cNvSpPr>
            <a:spLocks noGrp="1"/>
          </p:cNvSpPr>
          <p:nvPr>
            <p:ph type="title"/>
          </p:nvPr>
        </p:nvSpPr>
        <p:spPr/>
        <p:txBody>
          <a:bodyPr>
            <a:normAutofit/>
          </a:bodyPr>
          <a:lstStyle/>
          <a:p>
            <a:pPr algn="ctr"/>
            <a:r>
              <a:rPr lang="fr-FR" dirty="0"/>
              <a:t>L’éthique d’Aristote</a:t>
            </a:r>
            <a:br>
              <a:rPr lang="fr-FR"/>
            </a:br>
            <a:r>
              <a:rPr lang="fr-FR" dirty="0"/>
              <a:t>L’importance de l’habitude et le “juste milieu”</a:t>
            </a:r>
          </a:p>
        </p:txBody>
      </p:sp>
      <p:sp>
        <p:nvSpPr>
          <p:cNvPr id="3" name="Espace réservé du contenu 2">
            <a:extLst>
              <a:ext uri="{FF2B5EF4-FFF2-40B4-BE49-F238E27FC236}">
                <a16:creationId xmlns:a16="http://schemas.microsoft.com/office/drawing/2014/main" id="{64C6EC12-A64E-3E49-B72D-89A97B4A282C}"/>
              </a:ext>
            </a:extLst>
          </p:cNvPr>
          <p:cNvSpPr>
            <a:spLocks noGrp="1"/>
          </p:cNvSpPr>
          <p:nvPr>
            <p:ph idx="1"/>
          </p:nvPr>
        </p:nvSpPr>
        <p:spPr/>
        <p:txBody>
          <a:bodyPr vert="horz" lIns="91440" tIns="45720" rIns="91440" bIns="45720" rtlCol="0" anchor="t">
            <a:normAutofit fontScale="85000" lnSpcReduction="20000"/>
          </a:bodyPr>
          <a:lstStyle/>
          <a:p>
            <a:r>
              <a:rPr lang="fr-FR" dirty="0"/>
              <a:t>Seule une vie éthique est susceptible de procurer le bonheur, selon l’éthique des vertus.</a:t>
            </a:r>
            <a:endParaRPr lang="fr-FR" dirty="0">
              <a:cs typeface="Calibri"/>
            </a:endParaRPr>
          </a:p>
          <a:p>
            <a:r>
              <a:rPr lang="fr-FR" dirty="0"/>
              <a:t>Chez Aristote, la vertu est “</a:t>
            </a:r>
            <a:r>
              <a:rPr lang="fr-FR" b="1" dirty="0"/>
              <a:t>juste milieu</a:t>
            </a:r>
            <a:r>
              <a:rPr lang="fr-FR" dirty="0"/>
              <a:t>”, entre le manque et l’excès, par exemple le courage étant juste milieu entre la lâcheté et l’excès de témérité.</a:t>
            </a:r>
            <a:r>
              <a:rPr lang="fr-FR" dirty="0">
                <a:solidFill>
                  <a:srgbClr val="323232"/>
                </a:solidFill>
                <a:latin typeface="Calibri"/>
                <a:cs typeface="Calibri"/>
              </a:rPr>
              <a:t> Les</a:t>
            </a:r>
            <a:r>
              <a:rPr lang="fr-FR" b="0" i="0" dirty="0">
                <a:solidFill>
                  <a:srgbClr val="323232"/>
                </a:solidFill>
                <a:effectLst/>
                <a:latin typeface="Calibri"/>
                <a:cs typeface="Calibri"/>
              </a:rPr>
              <a:t> vertus cardinales sont celles de la justice et de la tempérance, de la sagesse et du courage.</a:t>
            </a:r>
          </a:p>
          <a:p>
            <a:r>
              <a:rPr lang="fr-FR" dirty="0">
                <a:solidFill>
                  <a:srgbClr val="323232"/>
                </a:solidFill>
                <a:latin typeface="Calibri"/>
                <a:cs typeface="Calibri"/>
              </a:rPr>
              <a:t>Ces vertus peuvent être distinguées selon qu’elles sont intellectuelles ou morales : la </a:t>
            </a:r>
            <a:r>
              <a:rPr lang="fr-FR" i="1" dirty="0" err="1">
                <a:solidFill>
                  <a:srgbClr val="323232"/>
                </a:solidFill>
                <a:latin typeface="Calibri"/>
                <a:cs typeface="Calibri"/>
              </a:rPr>
              <a:t>sophia</a:t>
            </a:r>
            <a:r>
              <a:rPr lang="fr-FR" dirty="0">
                <a:solidFill>
                  <a:srgbClr val="323232"/>
                </a:solidFill>
                <a:latin typeface="Calibri"/>
                <a:cs typeface="Calibri"/>
              </a:rPr>
              <a:t> est “sagesse théorique”, la </a:t>
            </a:r>
            <a:r>
              <a:rPr lang="fr-FR" i="1" dirty="0" err="1">
                <a:solidFill>
                  <a:srgbClr val="323232"/>
                </a:solidFill>
                <a:latin typeface="Calibri"/>
                <a:cs typeface="Calibri"/>
              </a:rPr>
              <a:t>phronèsis</a:t>
            </a:r>
            <a:r>
              <a:rPr lang="fr-FR" dirty="0">
                <a:solidFill>
                  <a:srgbClr val="323232"/>
                </a:solidFill>
                <a:latin typeface="Calibri"/>
                <a:cs typeface="Calibri"/>
              </a:rPr>
              <a:t>  (la prudence ou sagesse pratique) sont des vertus dianoétiques ou intellectuelles, la tempérance, le courage et la justice sont des vertus morales ou de caractère. Toutes ces vertus sont des disposition (hexis) dont l'actualisation procure un plaisir, une fois acquises. Tandis que les vertus intellectuelles supposent l’instruction, c’est l’habitude qui forge les dispositions de caractère : l’exercice de la vertu engendre la vertu.</a:t>
            </a:r>
            <a:endParaRPr lang="fr-FR" dirty="0">
              <a:latin typeface="Calibri"/>
              <a:cs typeface="Calibri"/>
            </a:endParaRPr>
          </a:p>
        </p:txBody>
      </p:sp>
      <p:sp>
        <p:nvSpPr>
          <p:cNvPr id="4" name="Espace réservé du pied de page 3">
            <a:extLst>
              <a:ext uri="{FF2B5EF4-FFF2-40B4-BE49-F238E27FC236}">
                <a16:creationId xmlns:a16="http://schemas.microsoft.com/office/drawing/2014/main" id="{D98F0767-69D9-024F-992A-0EA2A52E2C38}"/>
              </a:ext>
            </a:extLst>
          </p:cNvPr>
          <p:cNvSpPr>
            <a:spLocks noGrp="1"/>
          </p:cNvSpPr>
          <p:nvPr>
            <p:ph type="ftr" sz="quarter" idx="11"/>
          </p:nvPr>
        </p:nvSpPr>
        <p:spPr/>
        <p:txBody>
          <a:bodyPr/>
          <a:lstStyle/>
          <a:p>
            <a:r>
              <a:rPr lang="fr-FR" dirty="0"/>
              <a:t>Pole Humanités Design Département des Relations Humaines</a:t>
            </a:r>
          </a:p>
        </p:txBody>
      </p:sp>
      <p:sp>
        <p:nvSpPr>
          <p:cNvPr id="5" name="Espace réservé du numéro de diapositive 4">
            <a:extLst>
              <a:ext uri="{FF2B5EF4-FFF2-40B4-BE49-F238E27FC236}">
                <a16:creationId xmlns:a16="http://schemas.microsoft.com/office/drawing/2014/main" id="{D5198310-64BA-4847-8FEE-B0AEF754FBC8}"/>
              </a:ext>
            </a:extLst>
          </p:cNvPr>
          <p:cNvSpPr>
            <a:spLocks noGrp="1"/>
          </p:cNvSpPr>
          <p:nvPr>
            <p:ph type="sldNum" sz="quarter" idx="12"/>
          </p:nvPr>
        </p:nvSpPr>
        <p:spPr/>
        <p:txBody>
          <a:bodyPr/>
          <a:lstStyle/>
          <a:p>
            <a:fld id="{788DAB52-6294-4F97-81DD-ABD852645FBC}" type="slidenum">
              <a:rPr lang="fr-FR" dirty="0" smtClean="0"/>
              <a:t>86</a:t>
            </a:fld>
            <a:endParaRPr lang="fr-FR" dirty="0"/>
          </a:p>
        </p:txBody>
      </p:sp>
    </p:spTree>
    <p:extLst>
      <p:ext uri="{BB962C8B-B14F-4D97-AF65-F5344CB8AC3E}">
        <p14:creationId xmlns:p14="http://schemas.microsoft.com/office/powerpoint/2010/main" val="14751970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0FB98-8365-9347-B786-5325D09E64AB}"/>
              </a:ext>
            </a:extLst>
          </p:cNvPr>
          <p:cNvSpPr>
            <a:spLocks noGrp="1"/>
          </p:cNvSpPr>
          <p:nvPr>
            <p:ph type="title"/>
          </p:nvPr>
        </p:nvSpPr>
        <p:spPr/>
        <p:txBody>
          <a:bodyPr>
            <a:normAutofit/>
          </a:bodyPr>
          <a:lstStyle/>
          <a:p>
            <a:pPr algn="ctr"/>
            <a:r>
              <a:rPr lang="en-US" dirty="0" err="1"/>
              <a:t>L’éthique</a:t>
            </a:r>
            <a:r>
              <a:rPr lang="en-US" dirty="0"/>
              <a:t> </a:t>
            </a:r>
            <a:r>
              <a:rPr lang="en-US" dirty="0" err="1"/>
              <a:t>d’Aristote</a:t>
            </a:r>
            <a:br>
              <a:rPr lang="en-US"/>
            </a:br>
            <a:r>
              <a:rPr lang="en-US" dirty="0"/>
              <a:t>Les conditions de </a:t>
            </a:r>
            <a:r>
              <a:rPr lang="en-US" dirty="0" err="1"/>
              <a:t>l’exercice</a:t>
            </a:r>
            <a:r>
              <a:rPr lang="en-US" dirty="0"/>
              <a:t> de la “vertu”</a:t>
            </a:r>
            <a:endParaRPr lang="fr-FR" dirty="0"/>
          </a:p>
        </p:txBody>
      </p:sp>
      <p:sp>
        <p:nvSpPr>
          <p:cNvPr id="3" name="Espace réservé du contenu 2">
            <a:extLst>
              <a:ext uri="{FF2B5EF4-FFF2-40B4-BE49-F238E27FC236}">
                <a16:creationId xmlns:a16="http://schemas.microsoft.com/office/drawing/2014/main" id="{64C6EC12-A64E-3E49-B72D-89A97B4A282C}"/>
              </a:ext>
            </a:extLst>
          </p:cNvPr>
          <p:cNvSpPr>
            <a:spLocks noGrp="1"/>
          </p:cNvSpPr>
          <p:nvPr>
            <p:ph idx="1"/>
          </p:nvPr>
        </p:nvSpPr>
        <p:spPr>
          <a:xfrm>
            <a:off x="608557" y="1825624"/>
            <a:ext cx="11016640" cy="4667251"/>
          </a:xfrm>
        </p:spPr>
        <p:txBody>
          <a:bodyPr vert="horz" lIns="91440" tIns="45720" rIns="91440" bIns="45720" rtlCol="0" anchor="t">
            <a:normAutofit fontScale="92500" lnSpcReduction="10000"/>
          </a:bodyPr>
          <a:lstStyle/>
          <a:p>
            <a:r>
              <a:rPr lang="en-US" dirty="0"/>
              <a:t>La vertu suppose </a:t>
            </a:r>
            <a:r>
              <a:rPr lang="en-US" dirty="0" err="1"/>
              <a:t>qu’on</a:t>
            </a:r>
            <a:r>
              <a:rPr lang="en-US" dirty="0"/>
              <a:t> </a:t>
            </a:r>
            <a:r>
              <a:rPr lang="en-US" dirty="0" err="1"/>
              <a:t>agisse</a:t>
            </a:r>
            <a:r>
              <a:rPr lang="en-US" dirty="0"/>
              <a:t> </a:t>
            </a:r>
            <a:r>
              <a:rPr lang="en-US" dirty="0" err="1"/>
              <a:t>en</a:t>
            </a:r>
            <a:r>
              <a:rPr lang="en-US" dirty="0"/>
              <a:t> </a:t>
            </a:r>
            <a:r>
              <a:rPr lang="en-US" dirty="0" err="1"/>
              <a:t>connaissance</a:t>
            </a:r>
            <a:r>
              <a:rPr lang="en-US" dirty="0"/>
              <a:t> de cause, de manière </a:t>
            </a:r>
            <a:r>
              <a:rPr lang="en-US" dirty="0" err="1"/>
              <a:t>délibérée</a:t>
            </a:r>
            <a:r>
              <a:rPr lang="en-US" dirty="0"/>
              <a:t>.</a:t>
            </a:r>
            <a:endParaRPr lang="en-US" dirty="0">
              <a:cs typeface="Calibri"/>
            </a:endParaRPr>
          </a:p>
          <a:p>
            <a:r>
              <a:rPr lang="en-US" dirty="0"/>
              <a:t>Cette vertu </a:t>
            </a:r>
            <a:r>
              <a:rPr lang="en-US" dirty="0" err="1"/>
              <a:t>manifeste</a:t>
            </a:r>
            <a:r>
              <a:rPr lang="en-US" dirty="0"/>
              <a:t> la </a:t>
            </a:r>
            <a:r>
              <a:rPr lang="en-US" dirty="0" err="1"/>
              <a:t>capacité</a:t>
            </a:r>
            <a:r>
              <a:rPr lang="en-US" dirty="0"/>
              <a:t> à </a:t>
            </a:r>
            <a:r>
              <a:rPr lang="en-US" dirty="0" err="1"/>
              <a:t>accomplir</a:t>
            </a:r>
            <a:r>
              <a:rPr lang="en-US" dirty="0"/>
              <a:t> </a:t>
            </a:r>
            <a:r>
              <a:rPr lang="en-US" dirty="0" err="1"/>
              <a:t>une</a:t>
            </a:r>
            <a:r>
              <a:rPr lang="en-US" dirty="0"/>
              <a:t> bonne action, de la </a:t>
            </a:r>
            <a:r>
              <a:rPr lang="en-US" b="1" dirty="0"/>
              <a:t>bonne manière</a:t>
            </a:r>
            <a:r>
              <a:rPr lang="en-US" dirty="0"/>
              <a:t> (</a:t>
            </a:r>
            <a:r>
              <a:rPr lang="en-US" dirty="0" err="1"/>
              <a:t>c’est</a:t>
            </a:r>
            <a:r>
              <a:rPr lang="en-US" dirty="0"/>
              <a:t>-à-dire non pas à </a:t>
            </a:r>
            <a:r>
              <a:rPr lang="en-US" dirty="0" err="1"/>
              <a:t>contre-coeur</a:t>
            </a:r>
            <a:r>
              <a:rPr lang="en-US" dirty="0"/>
              <a:t> </a:t>
            </a:r>
            <a:r>
              <a:rPr lang="en-US" dirty="0" err="1"/>
              <a:t>mais</a:t>
            </a:r>
            <a:r>
              <a:rPr lang="en-US" dirty="0"/>
              <a:t> de manière </a:t>
            </a:r>
            <a:r>
              <a:rPr lang="en-US" dirty="0" err="1"/>
              <a:t>exemplaire</a:t>
            </a:r>
            <a:r>
              <a:rPr lang="en-US" dirty="0"/>
              <a:t>, </a:t>
            </a:r>
            <a:r>
              <a:rPr lang="en-US" dirty="0" err="1"/>
              <a:t>ce</a:t>
            </a:r>
            <a:r>
              <a:rPr lang="en-US" dirty="0"/>
              <a:t> qui suppose un fort engagement </a:t>
            </a:r>
            <a:r>
              <a:rPr lang="en-US" dirty="0" err="1"/>
              <a:t>émotionnel</a:t>
            </a:r>
            <a:r>
              <a:rPr lang="en-US" dirty="0"/>
              <a:t> de </a:t>
            </a:r>
            <a:r>
              <a:rPr lang="en-US" dirty="0" err="1"/>
              <a:t>l’agent</a:t>
            </a:r>
            <a:r>
              <a:rPr lang="en-US" dirty="0"/>
              <a:t>), pour la bonne raison.</a:t>
            </a:r>
          </a:p>
          <a:p>
            <a:r>
              <a:rPr lang="en-US" dirty="0"/>
              <a:t>Pour manifester </a:t>
            </a:r>
            <a:r>
              <a:rPr lang="en-US" dirty="0" err="1"/>
              <a:t>une</a:t>
            </a:r>
            <a:r>
              <a:rPr lang="en-US" dirty="0"/>
              <a:t> vertu, il faut </a:t>
            </a:r>
            <a:r>
              <a:rPr lang="en-US" dirty="0" err="1"/>
              <a:t>également</a:t>
            </a:r>
            <a:r>
              <a:rPr lang="en-US" dirty="0"/>
              <a:t> </a:t>
            </a:r>
            <a:r>
              <a:rPr lang="en-US" dirty="0" err="1"/>
              <a:t>agir</a:t>
            </a:r>
            <a:r>
              <a:rPr lang="en-US" dirty="0"/>
              <a:t> pour </a:t>
            </a:r>
            <a:r>
              <a:rPr lang="en-US" dirty="0" err="1"/>
              <a:t>une</a:t>
            </a:r>
            <a:r>
              <a:rPr lang="en-US" dirty="0"/>
              <a:t> </a:t>
            </a:r>
            <a:r>
              <a:rPr lang="en-US" b="1" dirty="0"/>
              <a:t>bonne raison</a:t>
            </a:r>
            <a:r>
              <a:rPr lang="en-US" dirty="0"/>
              <a:t>, </a:t>
            </a:r>
            <a:r>
              <a:rPr lang="en-US" dirty="0" err="1"/>
              <a:t>c’est</a:t>
            </a:r>
            <a:r>
              <a:rPr lang="en-US" dirty="0"/>
              <a:t>-à-dire </a:t>
            </a:r>
            <a:r>
              <a:rPr lang="en-US" dirty="0" err="1"/>
              <a:t>comprendre</a:t>
            </a:r>
            <a:r>
              <a:rPr lang="en-US" dirty="0"/>
              <a:t> </a:t>
            </a:r>
            <a:r>
              <a:rPr lang="en-US" dirty="0" err="1"/>
              <a:t>pourquoi</a:t>
            </a:r>
            <a:r>
              <a:rPr lang="en-US" dirty="0"/>
              <a:t>, </a:t>
            </a:r>
            <a:r>
              <a:rPr lang="en-US" dirty="0" err="1"/>
              <a:t>consciemment</a:t>
            </a:r>
            <a:r>
              <a:rPr lang="en-US" dirty="0"/>
              <a:t>, on </a:t>
            </a:r>
            <a:r>
              <a:rPr lang="en-US" dirty="0" err="1"/>
              <a:t>choisit</a:t>
            </a:r>
            <a:r>
              <a:rPr lang="en-US" dirty="0"/>
              <a:t> </a:t>
            </a:r>
            <a:r>
              <a:rPr lang="en-US" dirty="0" err="1"/>
              <a:t>cette</a:t>
            </a:r>
            <a:r>
              <a:rPr lang="en-US" dirty="0"/>
              <a:t> action. Cela suppose un </a:t>
            </a:r>
            <a:r>
              <a:rPr lang="en-US" dirty="0" err="1"/>
              <a:t>raisonnement</a:t>
            </a:r>
            <a:r>
              <a:rPr lang="en-US" dirty="0"/>
              <a:t> pratique qui </a:t>
            </a:r>
            <a:r>
              <a:rPr lang="en-US" dirty="0" err="1"/>
              <a:t>évalue</a:t>
            </a:r>
            <a:r>
              <a:rPr lang="en-US" dirty="0"/>
              <a:t> </a:t>
            </a:r>
            <a:r>
              <a:rPr lang="en-US" dirty="0" err="1"/>
              <a:t>une</a:t>
            </a:r>
            <a:r>
              <a:rPr lang="en-US" dirty="0"/>
              <a:t> situation, </a:t>
            </a:r>
            <a:r>
              <a:rPr lang="en-US" dirty="0" err="1"/>
              <a:t>une</a:t>
            </a:r>
            <a:r>
              <a:rPr lang="en-US" dirty="0"/>
              <a:t> </a:t>
            </a:r>
            <a:r>
              <a:rPr lang="en-US" dirty="0" err="1"/>
              <a:t>délibération</a:t>
            </a:r>
            <a:r>
              <a:rPr lang="en-US" dirty="0"/>
              <a:t>.</a:t>
            </a:r>
            <a:r>
              <a:rPr lang="en-US" dirty="0">
                <a:solidFill>
                  <a:srgbClr val="000000"/>
                </a:solidFill>
                <a:cs typeface="Calibri" panose="020F0502020204030204"/>
              </a:rPr>
              <a:t> Cette disposition </a:t>
            </a:r>
            <a:r>
              <a:rPr lang="en-US" dirty="0" err="1">
                <a:solidFill>
                  <a:srgbClr val="000000"/>
                </a:solidFill>
                <a:cs typeface="Calibri" panose="020F0502020204030204"/>
              </a:rPr>
              <a:t>est</a:t>
            </a:r>
            <a:r>
              <a:rPr lang="en-US" dirty="0">
                <a:solidFill>
                  <a:srgbClr val="000000"/>
                </a:solidFill>
                <a:cs typeface="Calibri" panose="020F0502020204030204"/>
              </a:rPr>
              <a:t> </a:t>
            </a:r>
            <a:r>
              <a:rPr lang="en-US" dirty="0" err="1">
                <a:solidFill>
                  <a:srgbClr val="000000"/>
                </a:solidFill>
                <a:cs typeface="Calibri" panose="020F0502020204030204"/>
              </a:rPr>
              <a:t>ensuite</a:t>
            </a:r>
            <a:r>
              <a:rPr lang="en-US" dirty="0">
                <a:solidFill>
                  <a:srgbClr val="000000"/>
                </a:solidFill>
                <a:cs typeface="Calibri" panose="020F0502020204030204"/>
              </a:rPr>
              <a:t> </a:t>
            </a:r>
            <a:r>
              <a:rPr lang="en-US" dirty="0" err="1">
                <a:solidFill>
                  <a:srgbClr val="000000"/>
                </a:solidFill>
                <a:cs typeface="Calibri" panose="020F0502020204030204"/>
              </a:rPr>
              <a:t>renforcée</a:t>
            </a:r>
            <a:r>
              <a:rPr lang="en-US" dirty="0">
                <a:solidFill>
                  <a:srgbClr val="000000"/>
                </a:solidFill>
                <a:cs typeface="Calibri" panose="020F0502020204030204"/>
              </a:rPr>
              <a:t>, de manière à </a:t>
            </a:r>
            <a:r>
              <a:rPr lang="en-US" dirty="0" err="1">
                <a:solidFill>
                  <a:srgbClr val="000000"/>
                </a:solidFill>
                <a:cs typeface="Calibri" panose="020F0502020204030204"/>
              </a:rPr>
              <a:t>susciter</a:t>
            </a:r>
            <a:r>
              <a:rPr lang="en-US" dirty="0">
                <a:solidFill>
                  <a:srgbClr val="000000"/>
                </a:solidFill>
                <a:cs typeface="Calibri" panose="020F0502020204030204"/>
              </a:rPr>
              <a:t> </a:t>
            </a:r>
            <a:r>
              <a:rPr lang="en-US" dirty="0" err="1">
                <a:solidFill>
                  <a:srgbClr val="000000"/>
                </a:solidFill>
                <a:cs typeface="Calibri" panose="020F0502020204030204"/>
              </a:rPr>
              <a:t>une</a:t>
            </a:r>
            <a:r>
              <a:rPr lang="en-US" dirty="0">
                <a:solidFill>
                  <a:srgbClr val="000000"/>
                </a:solidFill>
                <a:cs typeface="Calibri" panose="020F0502020204030204"/>
              </a:rPr>
              <a:t> action </a:t>
            </a:r>
            <a:r>
              <a:rPr lang="en-US" dirty="0" err="1">
                <a:solidFill>
                  <a:srgbClr val="000000"/>
                </a:solidFill>
                <a:cs typeface="Calibri" panose="020F0502020204030204"/>
              </a:rPr>
              <a:t>régulière</a:t>
            </a:r>
            <a:r>
              <a:rPr lang="en-US" dirty="0">
                <a:solidFill>
                  <a:srgbClr val="000000"/>
                </a:solidFill>
                <a:cs typeface="Calibri" panose="020F0502020204030204"/>
              </a:rPr>
              <a:t>, manifestant la vertu </a:t>
            </a:r>
            <a:r>
              <a:rPr lang="en-US" dirty="0" err="1">
                <a:solidFill>
                  <a:srgbClr val="000000"/>
                </a:solidFill>
                <a:cs typeface="Calibri" panose="020F0502020204030204"/>
              </a:rPr>
              <a:t>acquise</a:t>
            </a:r>
            <a:r>
              <a:rPr lang="en-US" dirty="0">
                <a:solidFill>
                  <a:srgbClr val="000000"/>
                </a:solidFill>
                <a:cs typeface="Calibri" panose="020F0502020204030204"/>
              </a:rPr>
              <a:t>.</a:t>
            </a:r>
          </a:p>
          <a:p>
            <a:r>
              <a:rPr lang="en-US" i="1" dirty="0">
                <a:solidFill>
                  <a:schemeClr val="accent1"/>
                </a:solidFill>
              </a:rPr>
              <a:t>“La vertu </a:t>
            </a:r>
            <a:r>
              <a:rPr lang="en-US" i="1" dirty="0" err="1">
                <a:solidFill>
                  <a:schemeClr val="accent1"/>
                </a:solidFill>
              </a:rPr>
              <a:t>est</a:t>
            </a:r>
            <a:r>
              <a:rPr lang="en-US" i="1" dirty="0">
                <a:solidFill>
                  <a:schemeClr val="accent1"/>
                </a:solidFill>
              </a:rPr>
              <a:t> </a:t>
            </a:r>
            <a:r>
              <a:rPr lang="en-US" i="1" dirty="0" err="1">
                <a:solidFill>
                  <a:schemeClr val="accent1"/>
                </a:solidFill>
              </a:rPr>
              <a:t>une</a:t>
            </a:r>
            <a:r>
              <a:rPr lang="en-US" i="1" dirty="0">
                <a:solidFill>
                  <a:schemeClr val="accent1"/>
                </a:solidFill>
              </a:rPr>
              <a:t> disposition à </a:t>
            </a:r>
            <a:r>
              <a:rPr lang="en-US" i="1" dirty="0" err="1">
                <a:solidFill>
                  <a:schemeClr val="accent1"/>
                </a:solidFill>
              </a:rPr>
              <a:t>agir</a:t>
            </a:r>
            <a:r>
              <a:rPr lang="en-US" i="1" dirty="0">
                <a:solidFill>
                  <a:schemeClr val="accent1"/>
                </a:solidFill>
              </a:rPr>
              <a:t> de </a:t>
            </a:r>
            <a:r>
              <a:rPr lang="en-US" i="1" dirty="0" err="1">
                <a:solidFill>
                  <a:schemeClr val="accent1"/>
                </a:solidFill>
              </a:rPr>
              <a:t>façon</a:t>
            </a:r>
            <a:r>
              <a:rPr lang="en-US" i="1" dirty="0">
                <a:solidFill>
                  <a:schemeClr val="accent1"/>
                </a:solidFill>
              </a:rPr>
              <a:t> </a:t>
            </a:r>
            <a:r>
              <a:rPr lang="en-US" i="1" dirty="0" err="1">
                <a:solidFill>
                  <a:schemeClr val="accent1"/>
                </a:solidFill>
              </a:rPr>
              <a:t>délibérée</a:t>
            </a:r>
            <a:r>
              <a:rPr lang="en-US" i="1" dirty="0">
                <a:solidFill>
                  <a:schemeClr val="accent1"/>
                </a:solidFill>
              </a:rPr>
              <a:t>, </a:t>
            </a:r>
            <a:r>
              <a:rPr lang="en-US" i="1" dirty="0" err="1">
                <a:solidFill>
                  <a:schemeClr val="accent1"/>
                </a:solidFill>
              </a:rPr>
              <a:t>consistant</a:t>
            </a:r>
            <a:r>
              <a:rPr lang="en-US" i="1" dirty="0">
                <a:solidFill>
                  <a:schemeClr val="accent1"/>
                </a:solidFill>
              </a:rPr>
              <a:t> </a:t>
            </a:r>
            <a:r>
              <a:rPr lang="en-US" i="1" dirty="0" err="1">
                <a:solidFill>
                  <a:schemeClr val="accent1"/>
                </a:solidFill>
              </a:rPr>
              <a:t>en</a:t>
            </a:r>
            <a:r>
              <a:rPr lang="en-US" i="1" dirty="0">
                <a:solidFill>
                  <a:schemeClr val="accent1"/>
                </a:solidFill>
              </a:rPr>
              <a:t> </a:t>
            </a:r>
            <a:r>
              <a:rPr lang="en-US" i="1" dirty="0" err="1">
                <a:solidFill>
                  <a:schemeClr val="accent1"/>
                </a:solidFill>
              </a:rPr>
              <a:t>une</a:t>
            </a:r>
            <a:r>
              <a:rPr lang="en-US" i="1" dirty="0">
                <a:solidFill>
                  <a:schemeClr val="accent1"/>
                </a:solidFill>
              </a:rPr>
              <a:t> </a:t>
            </a:r>
            <a:r>
              <a:rPr lang="en-US" i="1" dirty="0" err="1">
                <a:solidFill>
                  <a:schemeClr val="accent1"/>
                </a:solidFill>
              </a:rPr>
              <a:t>médiété</a:t>
            </a:r>
            <a:r>
              <a:rPr lang="en-US" i="1" dirty="0">
                <a:solidFill>
                  <a:schemeClr val="accent1"/>
                </a:solidFill>
              </a:rPr>
              <a:t> (</a:t>
            </a:r>
            <a:r>
              <a:rPr lang="en-US" i="1" dirty="0" err="1">
                <a:solidFill>
                  <a:schemeClr val="accent1"/>
                </a:solidFill>
              </a:rPr>
              <a:t>juste</a:t>
            </a:r>
            <a:r>
              <a:rPr lang="en-US" i="1" dirty="0">
                <a:solidFill>
                  <a:schemeClr val="accent1"/>
                </a:solidFill>
              </a:rPr>
              <a:t> milieu </a:t>
            </a:r>
            <a:r>
              <a:rPr lang="en-US" i="1" dirty="0" err="1">
                <a:solidFill>
                  <a:schemeClr val="accent1"/>
                </a:solidFill>
              </a:rPr>
              <a:t>ou</a:t>
            </a:r>
            <a:r>
              <a:rPr lang="en-US" i="1" dirty="0">
                <a:solidFill>
                  <a:schemeClr val="accent1"/>
                </a:solidFill>
              </a:rPr>
              <a:t> </a:t>
            </a:r>
            <a:r>
              <a:rPr lang="en-US" i="1" dirty="0" err="1">
                <a:solidFill>
                  <a:schemeClr val="accent1"/>
                </a:solidFill>
              </a:rPr>
              <a:t>juste</a:t>
            </a:r>
            <a:r>
              <a:rPr lang="en-US" i="1" dirty="0">
                <a:solidFill>
                  <a:schemeClr val="accent1"/>
                </a:solidFill>
              </a:rPr>
              <a:t> </a:t>
            </a:r>
            <a:r>
              <a:rPr lang="en-US" i="1" dirty="0" err="1">
                <a:solidFill>
                  <a:schemeClr val="accent1"/>
                </a:solidFill>
              </a:rPr>
              <a:t>mesure</a:t>
            </a:r>
            <a:r>
              <a:rPr lang="en-US" i="1" dirty="0">
                <a:solidFill>
                  <a:schemeClr val="accent1"/>
                </a:solidFill>
              </a:rPr>
              <a:t>) relative à nous, </a:t>
            </a:r>
            <a:r>
              <a:rPr lang="en-US" i="1" dirty="0" err="1">
                <a:solidFill>
                  <a:schemeClr val="accent1"/>
                </a:solidFill>
              </a:rPr>
              <a:t>laquelle</a:t>
            </a:r>
            <a:r>
              <a:rPr lang="en-US" i="1" dirty="0">
                <a:solidFill>
                  <a:schemeClr val="accent1"/>
                </a:solidFill>
              </a:rPr>
              <a:t> </a:t>
            </a:r>
            <a:r>
              <a:rPr lang="en-US" i="1" dirty="0" err="1">
                <a:solidFill>
                  <a:schemeClr val="accent1"/>
                </a:solidFill>
              </a:rPr>
              <a:t>est</a:t>
            </a:r>
            <a:r>
              <a:rPr lang="en-US" i="1" dirty="0">
                <a:solidFill>
                  <a:schemeClr val="accent1"/>
                </a:solidFill>
              </a:rPr>
              <a:t> </a:t>
            </a:r>
            <a:r>
              <a:rPr lang="en-US" i="1" dirty="0" err="1">
                <a:solidFill>
                  <a:schemeClr val="accent1"/>
                </a:solidFill>
              </a:rPr>
              <a:t>rationnellement</a:t>
            </a:r>
            <a:r>
              <a:rPr lang="en-US" i="1" dirty="0">
                <a:solidFill>
                  <a:schemeClr val="accent1"/>
                </a:solidFill>
              </a:rPr>
              <a:t> </a:t>
            </a:r>
            <a:r>
              <a:rPr lang="en-US" i="1" dirty="0" err="1">
                <a:solidFill>
                  <a:schemeClr val="accent1"/>
                </a:solidFill>
              </a:rPr>
              <a:t>déterminée</a:t>
            </a:r>
            <a:r>
              <a:rPr lang="en-US" i="1" dirty="0">
                <a:solidFill>
                  <a:schemeClr val="accent1"/>
                </a:solidFill>
              </a:rPr>
              <a:t> et </a:t>
            </a:r>
            <a:r>
              <a:rPr lang="en-US" i="1" dirty="0" err="1">
                <a:solidFill>
                  <a:schemeClr val="accent1"/>
                </a:solidFill>
              </a:rPr>
              <a:t>comme</a:t>
            </a:r>
            <a:r>
              <a:rPr lang="en-US" i="1" dirty="0">
                <a:solidFill>
                  <a:schemeClr val="accent1"/>
                </a:solidFill>
              </a:rPr>
              <a:t> la </a:t>
            </a:r>
            <a:r>
              <a:rPr lang="en-US" i="1" dirty="0" err="1">
                <a:solidFill>
                  <a:schemeClr val="accent1"/>
                </a:solidFill>
              </a:rPr>
              <a:t>déterminerait</a:t>
            </a:r>
            <a:r>
              <a:rPr lang="en-US" i="1" dirty="0">
                <a:solidFill>
                  <a:schemeClr val="accent1"/>
                </a:solidFill>
              </a:rPr>
              <a:t> </a:t>
            </a:r>
            <a:r>
              <a:rPr lang="en-US" i="1" dirty="0" err="1">
                <a:solidFill>
                  <a:schemeClr val="accent1"/>
                </a:solidFill>
              </a:rPr>
              <a:t>l’homme</a:t>
            </a:r>
            <a:r>
              <a:rPr lang="en-US" i="1" dirty="0">
                <a:solidFill>
                  <a:schemeClr val="accent1"/>
                </a:solidFill>
              </a:rPr>
              <a:t> prudent” (</a:t>
            </a:r>
            <a:r>
              <a:rPr lang="en-US" i="1" dirty="0" err="1">
                <a:solidFill>
                  <a:schemeClr val="accent1"/>
                </a:solidFill>
              </a:rPr>
              <a:t>Ethique</a:t>
            </a:r>
            <a:r>
              <a:rPr lang="en-US" i="1" dirty="0">
                <a:solidFill>
                  <a:schemeClr val="accent1"/>
                </a:solidFill>
              </a:rPr>
              <a:t> à </a:t>
            </a:r>
            <a:r>
              <a:rPr lang="en-US" i="1" dirty="0" err="1">
                <a:solidFill>
                  <a:schemeClr val="accent1"/>
                </a:solidFill>
              </a:rPr>
              <a:t>Nicomaque</a:t>
            </a:r>
            <a:r>
              <a:rPr lang="en-US" i="1" dirty="0">
                <a:solidFill>
                  <a:schemeClr val="accent1"/>
                </a:solidFill>
              </a:rPr>
              <a:t>, 1106 b, 36)</a:t>
            </a:r>
          </a:p>
          <a:p>
            <a:endParaRPr lang="fr-FR" dirty="0"/>
          </a:p>
        </p:txBody>
      </p:sp>
      <p:sp>
        <p:nvSpPr>
          <p:cNvPr id="4" name="Espace réservé du pied de page 3">
            <a:extLst>
              <a:ext uri="{FF2B5EF4-FFF2-40B4-BE49-F238E27FC236}">
                <a16:creationId xmlns:a16="http://schemas.microsoft.com/office/drawing/2014/main" id="{D98F0767-69D9-024F-992A-0EA2A52E2C38}"/>
              </a:ext>
            </a:extLst>
          </p:cNvPr>
          <p:cNvSpPr>
            <a:spLocks noGrp="1"/>
          </p:cNvSpPr>
          <p:nvPr>
            <p:ph type="ftr" sz="quarter" idx="11"/>
          </p:nvPr>
        </p:nvSpPr>
        <p:spPr/>
        <p:txBody>
          <a:bodyPr/>
          <a:lstStyle/>
          <a:p>
            <a:r>
              <a:rPr lang="fr-FR" dirty="0"/>
              <a:t>Pole Humanités Design Département des Relations Humaines</a:t>
            </a:r>
          </a:p>
        </p:txBody>
      </p:sp>
      <p:sp>
        <p:nvSpPr>
          <p:cNvPr id="5" name="Espace réservé du numéro de diapositive 4">
            <a:extLst>
              <a:ext uri="{FF2B5EF4-FFF2-40B4-BE49-F238E27FC236}">
                <a16:creationId xmlns:a16="http://schemas.microsoft.com/office/drawing/2014/main" id="{D5198310-64BA-4847-8FEE-B0AEF754FBC8}"/>
              </a:ext>
            </a:extLst>
          </p:cNvPr>
          <p:cNvSpPr>
            <a:spLocks noGrp="1"/>
          </p:cNvSpPr>
          <p:nvPr>
            <p:ph type="sldNum" sz="quarter" idx="12"/>
          </p:nvPr>
        </p:nvSpPr>
        <p:spPr/>
        <p:txBody>
          <a:bodyPr/>
          <a:lstStyle/>
          <a:p>
            <a:fld id="{788DAB52-6294-4F97-81DD-ABD852645FBC}" type="slidenum">
              <a:rPr lang="fr-FR" dirty="0" smtClean="0"/>
              <a:t>87</a:t>
            </a:fld>
            <a:endParaRPr lang="fr-FR" dirty="0"/>
          </a:p>
        </p:txBody>
      </p:sp>
    </p:spTree>
    <p:extLst>
      <p:ext uri="{BB962C8B-B14F-4D97-AF65-F5344CB8AC3E}">
        <p14:creationId xmlns:p14="http://schemas.microsoft.com/office/powerpoint/2010/main" val="900143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B82ECA6-526F-1144-ADC9-B8CEE379751A}"/>
              </a:ext>
            </a:extLst>
          </p:cNvPr>
          <p:cNvSpPr>
            <a:spLocks noGrp="1"/>
          </p:cNvSpPr>
          <p:nvPr>
            <p:ph idx="1"/>
          </p:nvPr>
        </p:nvSpPr>
        <p:spPr>
          <a:xfrm>
            <a:off x="838200" y="728870"/>
            <a:ext cx="10515600" cy="5448093"/>
          </a:xfrm>
        </p:spPr>
        <p:txBody>
          <a:bodyPr/>
          <a:lstStyle/>
          <a:p>
            <a:endParaRPr lang="fr-FR" dirty="0"/>
          </a:p>
          <a:p>
            <a:endParaRPr lang="fr-FR" dirty="0"/>
          </a:p>
          <a:p>
            <a:endParaRPr lang="fr-FR" dirty="0"/>
          </a:p>
          <a:p>
            <a:pPr marL="0" indent="0" algn="ctr">
              <a:buNone/>
            </a:pPr>
            <a:r>
              <a:rPr lang="fr-FR" spc="-240" dirty="0">
                <a:solidFill>
                  <a:schemeClr val="accent5">
                    <a:lumMod val="75000"/>
                  </a:schemeClr>
                </a:solidFill>
                <a:latin typeface="Cambria" panose="02040503050406030204" pitchFamily="18" charset="0"/>
                <a:cs typeface="Gotham Medium" pitchFamily="50" charset="0"/>
              </a:rPr>
              <a:t>B) L’éthique du sentiment et des vertus de David Hume</a:t>
            </a:r>
          </a:p>
          <a:p>
            <a:pPr marL="0" indent="0" algn="ctr">
              <a:buNone/>
            </a:pPr>
            <a:endParaRPr lang="fr-FR" spc="-240" dirty="0">
              <a:solidFill>
                <a:schemeClr val="accent5">
                  <a:lumMod val="75000"/>
                </a:schemeClr>
              </a:solidFill>
              <a:latin typeface="Gotham Medium" pitchFamily="50" charset="0"/>
            </a:endParaRPr>
          </a:p>
          <a:p>
            <a:pPr marL="0" indent="0" algn="ctr">
              <a:buNone/>
            </a:pPr>
            <a:r>
              <a:rPr lang="fr-FR" spc="-240" dirty="0">
                <a:latin typeface="Cambria" panose="02040503050406030204" pitchFamily="18" charset="0"/>
              </a:rPr>
              <a:t>Qu’est-ce qui nous motive à faire le bien : </a:t>
            </a:r>
          </a:p>
          <a:p>
            <a:pPr marL="0" indent="0" algn="ctr">
              <a:buNone/>
            </a:pPr>
            <a:r>
              <a:rPr lang="fr-FR" spc="-240" dirty="0">
                <a:latin typeface="Cambria" panose="02040503050406030204" pitchFamily="18" charset="0"/>
              </a:rPr>
              <a:t>notre raison ou nos sentiments ? </a:t>
            </a:r>
            <a:endParaRPr lang="fr-FR" dirty="0">
              <a:latin typeface="Cambria" panose="02040503050406030204" pitchFamily="18" charset="0"/>
            </a:endParaRPr>
          </a:p>
        </p:txBody>
      </p:sp>
    </p:spTree>
    <p:extLst>
      <p:ext uri="{BB962C8B-B14F-4D97-AF65-F5344CB8AC3E}">
        <p14:creationId xmlns:p14="http://schemas.microsoft.com/office/powerpoint/2010/main" val="1962978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383BD64-7AFE-B14B-8196-1F675A068A05}"/>
              </a:ext>
            </a:extLst>
          </p:cNvPr>
          <p:cNvSpPr>
            <a:spLocks noGrp="1"/>
          </p:cNvSpPr>
          <p:nvPr>
            <p:ph idx="1"/>
          </p:nvPr>
        </p:nvSpPr>
        <p:spPr>
          <a:xfrm>
            <a:off x="838200" y="344557"/>
            <a:ext cx="10515600" cy="5832406"/>
          </a:xfrm>
        </p:spPr>
        <p:txBody>
          <a:bodyPr>
            <a:normAutofit lnSpcReduction="10000"/>
          </a:bodyPr>
          <a:lstStyle/>
          <a:p>
            <a:pPr algn="ctr"/>
            <a:r>
              <a:rPr lang="fr-FR" dirty="0">
                <a:latin typeface="Cambria" panose="02040503050406030204" pitchFamily="18" charset="0"/>
              </a:rPr>
              <a:t>Les sentiments avant la raison</a:t>
            </a:r>
          </a:p>
          <a:p>
            <a:endParaRPr lang="fr-FR" dirty="0">
              <a:latin typeface="Cambria" panose="02040503050406030204" pitchFamily="18" charset="0"/>
            </a:endParaRPr>
          </a:p>
          <a:p>
            <a:r>
              <a:rPr lang="fr-FR" dirty="0">
                <a:latin typeface="Cambria" panose="02040503050406030204" pitchFamily="18" charset="0"/>
              </a:rPr>
              <a:t>Selon David Hume, la morale n’est pas imposée aux humains de l’extérieur. Selon lui, les tendances morales sont profondément ancrées en nous. </a:t>
            </a:r>
          </a:p>
          <a:p>
            <a:r>
              <a:rPr lang="fr-FR" dirty="0">
                <a:latin typeface="Cambria" panose="02040503050406030204" pitchFamily="18" charset="0"/>
              </a:rPr>
              <a:t>Le projet philosophique de Hume repose sur cette thèse : la source de la morale se trouve dans des </a:t>
            </a:r>
            <a:r>
              <a:rPr lang="fr-FR" i="1" dirty="0">
                <a:latin typeface="Cambria" panose="02040503050406030204" pitchFamily="18" charset="0"/>
              </a:rPr>
              <a:t>sentiments</a:t>
            </a:r>
            <a:r>
              <a:rPr lang="fr-FR" dirty="0">
                <a:latin typeface="Cambria" panose="02040503050406030204" pitchFamily="18" charset="0"/>
              </a:rPr>
              <a:t> naturels et non dans notre </a:t>
            </a:r>
            <a:r>
              <a:rPr lang="fr-FR" i="1" dirty="0">
                <a:latin typeface="Cambria" panose="02040503050406030204" pitchFamily="18" charset="0"/>
              </a:rPr>
              <a:t>raison</a:t>
            </a:r>
            <a:r>
              <a:rPr lang="fr-FR" dirty="0">
                <a:latin typeface="Cambria" panose="02040503050406030204" pitchFamily="18" charset="0"/>
              </a:rPr>
              <a:t>. Le raisonnement de Hume est le suivant : la morale concerne l’action, toute action présuppose une motivation à agir, et seuls les sentiments peuvent motiver l’être humain, pas la raison :</a:t>
            </a:r>
          </a:p>
          <a:p>
            <a:pPr marL="0" indent="0">
              <a:buNone/>
            </a:pPr>
            <a:r>
              <a:rPr lang="fr-FR" i="1" dirty="0">
                <a:latin typeface="Cambria" panose="02040503050406030204" pitchFamily="18" charset="0"/>
              </a:rPr>
              <a:t>« La morale éveille les passions, elle produit ou empêche l’action. La raison est, en elle-même, totalement impuissante en ce domaine. Les règles de moralité ne sont donc pas des conclusions de notre raison. »</a:t>
            </a:r>
          </a:p>
          <a:p>
            <a:pPr marL="0" indent="0">
              <a:buNone/>
            </a:pPr>
            <a:r>
              <a:rPr lang="fr-FR" dirty="0">
                <a:latin typeface="Cambria" panose="02040503050406030204" pitchFamily="18" charset="0"/>
              </a:rPr>
              <a:t>(</a:t>
            </a:r>
            <a:r>
              <a:rPr lang="fr-FR" i="1" dirty="0">
                <a:latin typeface="Cambria" panose="02040503050406030204" pitchFamily="18" charset="0"/>
              </a:rPr>
              <a:t>Enquête sur les principes de la morale</a:t>
            </a:r>
            <a:r>
              <a:rPr lang="fr-FR" dirty="0">
                <a:latin typeface="Cambria" panose="02040503050406030204" pitchFamily="18" charset="0"/>
              </a:rPr>
              <a:t>)</a:t>
            </a:r>
          </a:p>
        </p:txBody>
      </p:sp>
    </p:spTree>
    <p:extLst>
      <p:ext uri="{BB962C8B-B14F-4D97-AF65-F5344CB8AC3E}">
        <p14:creationId xmlns:p14="http://schemas.microsoft.com/office/powerpoint/2010/main" val="84760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99B5FAF-E947-473C-9A30-4C4118C22311}"/>
              </a:ext>
            </a:extLst>
          </p:cNvPr>
          <p:cNvSpPr>
            <a:spLocks noGrp="1"/>
          </p:cNvSpPr>
          <p:nvPr>
            <p:ph idx="1"/>
          </p:nvPr>
        </p:nvSpPr>
        <p:spPr>
          <a:xfrm>
            <a:off x="838200" y="2158253"/>
            <a:ext cx="10793506" cy="2971800"/>
          </a:xfrm>
        </p:spPr>
        <p:txBody>
          <a:bodyPr>
            <a:noAutofit/>
          </a:bodyPr>
          <a:lstStyle/>
          <a:p>
            <a:r>
              <a:rPr lang="fr-FR" sz="3200" b="1" dirty="0"/>
              <a:t>Cet enseignement n’est PAS un cours de morale.</a:t>
            </a:r>
          </a:p>
          <a:p>
            <a:pPr lvl="2">
              <a:buFont typeface="Calibri" panose="020F0502020204030204" pitchFamily="34" charset="0"/>
              <a:buChar char="-"/>
            </a:pPr>
            <a:r>
              <a:rPr lang="fr-FR" sz="3200" dirty="0"/>
              <a:t>Il n’est pas prescriptif.</a:t>
            </a:r>
          </a:p>
          <a:p>
            <a:pPr lvl="2">
              <a:buFont typeface="Calibri" panose="020F0502020204030204" pitchFamily="34" charset="0"/>
              <a:buChar char="-"/>
            </a:pPr>
            <a:r>
              <a:rPr lang="fr-FR" sz="3200" dirty="0"/>
              <a:t>Il n’a pas la prétention de vous dire comment agir moralement.</a:t>
            </a:r>
          </a:p>
          <a:p>
            <a:r>
              <a:rPr lang="fr-FR" sz="3200" dirty="0"/>
              <a:t>C’est en revanche une </a:t>
            </a:r>
            <a:r>
              <a:rPr lang="fr-FR" sz="3200" b="1" dirty="0"/>
              <a:t>invitation à la réflexion éthique</a:t>
            </a:r>
            <a:r>
              <a:rPr lang="fr-FR" sz="3200" dirty="0"/>
              <a:t>,</a:t>
            </a:r>
            <a:r>
              <a:rPr lang="fr-FR" sz="3200" b="1" dirty="0"/>
              <a:t> partie prenante de la formation en école d’ingénieurs aujourd’hui</a:t>
            </a:r>
            <a:r>
              <a:rPr lang="fr-FR" sz="3200" dirty="0"/>
              <a:t>.</a:t>
            </a:r>
          </a:p>
        </p:txBody>
      </p:sp>
      <p:sp>
        <p:nvSpPr>
          <p:cNvPr id="4" name="Espace réservé de la date 3">
            <a:extLst>
              <a:ext uri="{FF2B5EF4-FFF2-40B4-BE49-F238E27FC236}">
                <a16:creationId xmlns:a16="http://schemas.microsoft.com/office/drawing/2014/main" id="{72C89424-16D5-4AB4-A70F-9EFE0122FE10}"/>
              </a:ext>
            </a:extLst>
          </p:cNvPr>
          <p:cNvSpPr>
            <a:spLocks noGrp="1"/>
          </p:cNvSpPr>
          <p:nvPr>
            <p:ph type="dt" sz="half" idx="10"/>
          </p:nvPr>
        </p:nvSpPr>
        <p:spPr/>
        <p:txBody>
          <a:bodyPr/>
          <a:lstStyle/>
          <a:p>
            <a:fld id="{2FAE5D88-590C-4421-BBF1-4674C82A5DB9}" type="datetime1">
              <a:rPr lang="fr-FR" smtClean="0"/>
              <a:t>29/08/2024</a:t>
            </a:fld>
            <a:endParaRPr lang="fr-FR"/>
          </a:p>
        </p:txBody>
      </p:sp>
      <p:sp>
        <p:nvSpPr>
          <p:cNvPr id="5" name="Espace réservé du pied de page 4">
            <a:extLst>
              <a:ext uri="{FF2B5EF4-FFF2-40B4-BE49-F238E27FC236}">
                <a16:creationId xmlns:a16="http://schemas.microsoft.com/office/drawing/2014/main" id="{0E871AD4-281E-4A7C-B38B-AD5B12B28ED3}"/>
              </a:ext>
            </a:extLst>
          </p:cNvPr>
          <p:cNvSpPr>
            <a:spLocks noGrp="1"/>
          </p:cNvSpPr>
          <p:nvPr>
            <p:ph type="ftr" sz="quarter" idx="11"/>
          </p:nvPr>
        </p:nvSpPr>
        <p:spPr/>
        <p:txBody>
          <a:bodyPr/>
          <a:lstStyle/>
          <a:p>
            <a:r>
              <a:rPr lang="fr-FR"/>
              <a:t>Pole Humanités Design – Département des Relations Humaines – Ethique générale – Séance 1 – Alexis Weinberg</a:t>
            </a:r>
          </a:p>
        </p:txBody>
      </p:sp>
      <p:sp>
        <p:nvSpPr>
          <p:cNvPr id="6" name="Espace réservé du numéro de diapositive 5">
            <a:extLst>
              <a:ext uri="{FF2B5EF4-FFF2-40B4-BE49-F238E27FC236}">
                <a16:creationId xmlns:a16="http://schemas.microsoft.com/office/drawing/2014/main" id="{2F1CD091-1F74-4CBB-AFCD-98FFE6C9D520}"/>
              </a:ext>
            </a:extLst>
          </p:cNvPr>
          <p:cNvSpPr>
            <a:spLocks noGrp="1"/>
          </p:cNvSpPr>
          <p:nvPr>
            <p:ph type="sldNum" sz="quarter" idx="12"/>
          </p:nvPr>
        </p:nvSpPr>
        <p:spPr/>
        <p:txBody>
          <a:bodyPr/>
          <a:lstStyle/>
          <a:p>
            <a:fld id="{457382CC-2CC8-4CC4-914C-7D2B527AC13B}" type="slidenum">
              <a:rPr lang="fr-FR" smtClean="0"/>
              <a:t>9</a:t>
            </a:fld>
            <a:endParaRPr lang="fr-FR"/>
          </a:p>
        </p:txBody>
      </p:sp>
      <p:pic>
        <p:nvPicPr>
          <p:cNvPr id="1026" name="Picture 2" descr="Panneau de signalisation attention autres dangers A14">
            <a:extLst>
              <a:ext uri="{FF2B5EF4-FFF2-40B4-BE49-F238E27FC236}">
                <a16:creationId xmlns:a16="http://schemas.microsoft.com/office/drawing/2014/main" id="{16F9FB25-14EC-471E-9586-D61E81437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55" y="263243"/>
            <a:ext cx="1314150" cy="1164337"/>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a:extLst>
              <a:ext uri="{FF2B5EF4-FFF2-40B4-BE49-F238E27FC236}">
                <a16:creationId xmlns:a16="http://schemas.microsoft.com/office/drawing/2014/main" id="{1339F093-59BA-41F4-9B1D-4E8D444CF83F}"/>
              </a:ext>
            </a:extLst>
          </p:cNvPr>
          <p:cNvSpPr>
            <a:spLocks noGrp="1"/>
          </p:cNvSpPr>
          <p:nvPr>
            <p:ph type="title"/>
          </p:nvPr>
        </p:nvSpPr>
        <p:spPr>
          <a:xfrm>
            <a:off x="186017" y="182631"/>
            <a:ext cx="11445689" cy="1325563"/>
          </a:xfrm>
          <a:ln>
            <a:solidFill>
              <a:srgbClr val="FF0000"/>
            </a:solidFill>
          </a:ln>
        </p:spPr>
        <p:txBody>
          <a:bodyPr/>
          <a:lstStyle/>
          <a:p>
            <a:pPr algn="ctr"/>
            <a:r>
              <a:rPr lang="fr-FR" b="1" dirty="0">
                <a:solidFill>
                  <a:srgbClr val="FF0000"/>
                </a:solidFill>
              </a:rPr>
              <a:t>Remarques importantes sur le cours </a:t>
            </a:r>
          </a:p>
        </p:txBody>
      </p:sp>
    </p:spTree>
    <p:extLst>
      <p:ext uri="{BB962C8B-B14F-4D97-AF65-F5344CB8AC3E}">
        <p14:creationId xmlns:p14="http://schemas.microsoft.com/office/powerpoint/2010/main" val="26133959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25E8EA1-015A-1346-BD9D-2C70AF9B7C7A}"/>
              </a:ext>
            </a:extLst>
          </p:cNvPr>
          <p:cNvSpPr>
            <a:spLocks noGrp="1"/>
          </p:cNvSpPr>
          <p:nvPr>
            <p:ph idx="1"/>
          </p:nvPr>
        </p:nvSpPr>
        <p:spPr>
          <a:xfrm>
            <a:off x="838200" y="768626"/>
            <a:ext cx="10515600" cy="5408337"/>
          </a:xfrm>
        </p:spPr>
        <p:txBody>
          <a:bodyPr/>
          <a:lstStyle/>
          <a:p>
            <a:r>
              <a:rPr lang="fr-FR" dirty="0">
                <a:latin typeface="Cambria" panose="02040503050406030204" pitchFamily="18" charset="0"/>
              </a:rPr>
              <a:t>L’échelle des motivations morales selon Hume : </a:t>
            </a:r>
          </a:p>
          <a:p>
            <a:pPr marL="0" indent="0">
              <a:buNone/>
            </a:pPr>
            <a:r>
              <a:rPr lang="fr-FR" dirty="0">
                <a:latin typeface="Cambria" panose="02040503050406030204" pitchFamily="18" charset="0"/>
              </a:rPr>
              <a:t>Il existe selon Hume deux types de motivation morale , négative et positive. </a:t>
            </a:r>
          </a:p>
          <a:p>
            <a:r>
              <a:rPr lang="fr-FR" dirty="0">
                <a:latin typeface="Cambria" panose="02040503050406030204" pitchFamily="18" charset="0"/>
              </a:rPr>
              <a:t>Motivation morale négative : nous faisons notre devoir moral uniquement pas obligation. C’est le degré zéro de la morale. </a:t>
            </a:r>
          </a:p>
          <a:p>
            <a:r>
              <a:rPr lang="fr-FR" dirty="0">
                <a:latin typeface="Cambria" panose="02040503050406030204" pitchFamily="18" charset="0"/>
              </a:rPr>
              <a:t>Motivation morale positive : attachement sincère pour un bien associé à une vertu. 							=</a:t>
            </a:r>
          </a:p>
        </p:txBody>
      </p:sp>
    </p:spTree>
    <p:extLst>
      <p:ext uri="{BB962C8B-B14F-4D97-AF65-F5344CB8AC3E}">
        <p14:creationId xmlns:p14="http://schemas.microsoft.com/office/powerpoint/2010/main" val="28850692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02A2499-A67E-3F40-B883-8F685327EEBD}"/>
              </a:ext>
            </a:extLst>
          </p:cNvPr>
          <p:cNvSpPr>
            <a:spLocks noGrp="1"/>
          </p:cNvSpPr>
          <p:nvPr>
            <p:ph idx="1"/>
          </p:nvPr>
        </p:nvSpPr>
        <p:spPr>
          <a:xfrm>
            <a:off x="838200" y="516835"/>
            <a:ext cx="10515600" cy="5660128"/>
          </a:xfrm>
        </p:spPr>
        <p:txBody>
          <a:bodyPr/>
          <a:lstStyle/>
          <a:p>
            <a:pPr marL="0" indent="0" algn="ctr">
              <a:buNone/>
            </a:pPr>
            <a:r>
              <a:rPr lang="fr-FR" dirty="0"/>
              <a:t>Le sens moral</a:t>
            </a:r>
          </a:p>
          <a:p>
            <a:pPr marL="0" indent="0" algn="ctr">
              <a:buNone/>
            </a:pPr>
            <a:endParaRPr lang="fr-FR" dirty="0"/>
          </a:p>
          <a:p>
            <a:pPr marL="0" indent="0" algn="ctr">
              <a:buNone/>
            </a:pPr>
            <a:endParaRPr lang="fr-FR" dirty="0"/>
          </a:p>
          <a:p>
            <a:r>
              <a:rPr lang="fr-FR" dirty="0"/>
              <a:t>Les humains sont naturellement touchés par le spectacle des conduites humaines. </a:t>
            </a:r>
          </a:p>
          <a:p>
            <a:r>
              <a:rPr lang="fr-FR" dirty="0"/>
              <a:t>Les appréciations morales relèvent d’un sens naturel particulier qui produit des perceptions spécifiquement morales. </a:t>
            </a:r>
          </a:p>
          <a:p>
            <a:r>
              <a:rPr lang="fr-FR" dirty="0"/>
              <a:t>Hume distingue deux critères du point de vue moral : le </a:t>
            </a:r>
            <a:r>
              <a:rPr lang="fr-FR" i="1" dirty="0"/>
              <a:t>désintéressement</a:t>
            </a:r>
            <a:r>
              <a:rPr lang="fr-FR" dirty="0"/>
              <a:t> et la </a:t>
            </a:r>
            <a:r>
              <a:rPr lang="fr-FR" i="1" dirty="0"/>
              <a:t>généralité</a:t>
            </a:r>
            <a:r>
              <a:rPr lang="fr-FR" dirty="0"/>
              <a:t>. </a:t>
            </a:r>
          </a:p>
          <a:p>
            <a:r>
              <a:rPr lang="fr-FR" dirty="0"/>
              <a:t>La caractère et les vertus. Hume utilise les termes de « vertu » et de « vice » pour désigner les traits de caractère moraux ou immoraux. </a:t>
            </a:r>
          </a:p>
          <a:p>
            <a:endParaRPr lang="fr-FR" dirty="0"/>
          </a:p>
        </p:txBody>
      </p:sp>
    </p:spTree>
    <p:extLst>
      <p:ext uri="{BB962C8B-B14F-4D97-AF65-F5344CB8AC3E}">
        <p14:creationId xmlns:p14="http://schemas.microsoft.com/office/powerpoint/2010/main" val="26576529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8AFFD-6646-024B-8B7D-26BB4C2902E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3A7F909-8CDD-8346-A37D-3F10EEF94C5D}"/>
              </a:ext>
            </a:extLst>
          </p:cNvPr>
          <p:cNvSpPr>
            <a:spLocks noGrp="1"/>
          </p:cNvSpPr>
          <p:nvPr>
            <p:ph idx="1"/>
          </p:nvPr>
        </p:nvSpPr>
        <p:spPr/>
        <p:txBody>
          <a:bodyPr/>
          <a:lstStyle/>
          <a:p>
            <a:pPr marL="0" indent="0" algn="ctr">
              <a:buNone/>
            </a:pPr>
            <a:r>
              <a:rPr lang="fr-FR" dirty="0"/>
              <a:t>La sympathie</a:t>
            </a:r>
          </a:p>
          <a:p>
            <a:pPr marL="0" indent="0" algn="ctr">
              <a:buNone/>
            </a:pPr>
            <a:endParaRPr lang="fr-FR" dirty="0"/>
          </a:p>
          <a:p>
            <a:pPr marL="0" indent="0" algn="ctr">
              <a:buNone/>
            </a:pPr>
            <a:r>
              <a:rPr lang="fr-FR" dirty="0"/>
              <a:t>Pour Hume, la sympathie est un </a:t>
            </a:r>
            <a:r>
              <a:rPr lang="fr-FR" dirty="0" err="1"/>
              <a:t>mécanuisme</a:t>
            </a:r>
            <a:r>
              <a:rPr lang="fr-FR" dirty="0"/>
              <a:t> mental naturel qui mobilise l’imagination et qui consiste à « ressentir ce que les autres ressentent ». La sympathie joue un rôle crucial dans l’émergence du sens oral. </a:t>
            </a:r>
          </a:p>
          <a:p>
            <a:pPr marL="0" indent="0" algn="ctr">
              <a:buNone/>
            </a:pPr>
            <a:endParaRPr lang="fr-FR" dirty="0"/>
          </a:p>
        </p:txBody>
      </p:sp>
    </p:spTree>
    <p:extLst>
      <p:ext uri="{BB962C8B-B14F-4D97-AF65-F5344CB8AC3E}">
        <p14:creationId xmlns:p14="http://schemas.microsoft.com/office/powerpoint/2010/main" val="25932984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57A796-27FF-254D-B7C1-A1A1CDADBFF5}"/>
              </a:ext>
            </a:extLst>
          </p:cNvPr>
          <p:cNvSpPr>
            <a:spLocks noGrp="1"/>
          </p:cNvSpPr>
          <p:nvPr>
            <p:ph idx="1"/>
          </p:nvPr>
        </p:nvSpPr>
        <p:spPr>
          <a:xfrm>
            <a:off x="838200" y="503583"/>
            <a:ext cx="10515600" cy="5673380"/>
          </a:xfrm>
        </p:spPr>
        <p:txBody>
          <a:bodyPr/>
          <a:lstStyle/>
          <a:p>
            <a:pPr marL="0" indent="0" algn="ctr">
              <a:buNone/>
            </a:pPr>
            <a:r>
              <a:rPr lang="fr-FR" dirty="0"/>
              <a:t>La bienveillance</a:t>
            </a:r>
          </a:p>
          <a:p>
            <a:pPr marL="0" indent="0">
              <a:buNone/>
            </a:pPr>
            <a:endParaRPr lang="fr-FR" dirty="0"/>
          </a:p>
          <a:p>
            <a:pPr marL="0" indent="0">
              <a:buNone/>
            </a:pPr>
            <a:r>
              <a:rPr lang="fr-FR" dirty="0"/>
              <a:t>Il s’agit selon Hume d’une vertu naturelle et universelle : </a:t>
            </a:r>
          </a:p>
          <a:p>
            <a:pPr marL="0" indent="0">
              <a:buNone/>
            </a:pPr>
            <a:r>
              <a:rPr lang="fr-FR" i="1" dirty="0"/>
              <a:t>« Si nous prenons en compte es principes de la constitution humaine, tels qu’ils apparaissent à l’expérience et à l’observation quotidiennes, nous devons a priori conclure qu’il est impossible, pour une créature telle que l’homme, d’être totalement indifférente au bien-être ou au mal-être de ses congénères et de na pas déclarer […] que ce qui favorise le bonheur de ses semblables est bien, et ce qui tend à leur malheur , mal, sans plus de considération. »</a:t>
            </a:r>
          </a:p>
        </p:txBody>
      </p:sp>
    </p:spTree>
    <p:extLst>
      <p:ext uri="{BB962C8B-B14F-4D97-AF65-F5344CB8AC3E}">
        <p14:creationId xmlns:p14="http://schemas.microsoft.com/office/powerpoint/2010/main" val="388002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9989B3D-4F3C-7449-AAC9-E0A66343607A}"/>
              </a:ext>
            </a:extLst>
          </p:cNvPr>
          <p:cNvSpPr>
            <a:spLocks noGrp="1"/>
          </p:cNvSpPr>
          <p:nvPr>
            <p:ph idx="1"/>
          </p:nvPr>
        </p:nvSpPr>
        <p:spPr>
          <a:xfrm>
            <a:off x="838200" y="609600"/>
            <a:ext cx="10515600" cy="5567363"/>
          </a:xfrm>
        </p:spPr>
        <p:txBody>
          <a:bodyPr/>
          <a:lstStyle/>
          <a:p>
            <a:pPr marL="0" indent="0" algn="ctr">
              <a:buNone/>
            </a:pPr>
            <a:r>
              <a:rPr lang="fr-FR" dirty="0"/>
              <a:t>Les vertus naturelles</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39148264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81EF25-F8AF-B54F-A8AD-D098EF1E0747}"/>
              </a:ext>
            </a:extLst>
          </p:cNvPr>
          <p:cNvSpPr>
            <a:spLocks noGrp="1"/>
          </p:cNvSpPr>
          <p:nvPr>
            <p:ph idx="1"/>
          </p:nvPr>
        </p:nvSpPr>
        <p:spPr>
          <a:xfrm>
            <a:off x="838200" y="530087"/>
            <a:ext cx="10515600" cy="5646876"/>
          </a:xfrm>
        </p:spPr>
        <p:txBody>
          <a:bodyPr/>
          <a:lstStyle/>
          <a:p>
            <a:pPr marL="0" indent="0" algn="ctr">
              <a:buNone/>
            </a:pPr>
            <a:r>
              <a:rPr lang="fr-FR" dirty="0"/>
              <a:t>Une vertu artificielle : la justice</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30287755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00A5AA1-6150-374F-82B8-D6F6B4C3CC30}"/>
              </a:ext>
            </a:extLst>
          </p:cNvPr>
          <p:cNvSpPr>
            <a:spLocks noGrp="1"/>
          </p:cNvSpPr>
          <p:nvPr>
            <p:ph idx="1"/>
          </p:nvPr>
        </p:nvSpPr>
        <p:spPr>
          <a:xfrm>
            <a:off x="838200" y="397565"/>
            <a:ext cx="10515600" cy="5779398"/>
          </a:xfrm>
        </p:spPr>
        <p:txBody>
          <a:bodyPr>
            <a:normAutofit fontScale="92500" lnSpcReduction="10000"/>
          </a:bodyPr>
          <a:lstStyle/>
          <a:p>
            <a:pPr marL="0" indent="0" algn="ctr">
              <a:buNone/>
            </a:pPr>
            <a:r>
              <a:rPr lang="fr-FR" dirty="0"/>
              <a:t>L’éthique des vertus contemporaine</a:t>
            </a:r>
          </a:p>
          <a:p>
            <a:pPr marL="0" indent="0">
              <a:buNone/>
            </a:pPr>
            <a:endParaRPr lang="fr-FR" dirty="0"/>
          </a:p>
          <a:p>
            <a:pPr marL="0" indent="0">
              <a:buNone/>
            </a:pPr>
            <a:r>
              <a:rPr lang="fr-FR" dirty="0"/>
              <a:t>Qu’est-ce qu’une vertu ? </a:t>
            </a:r>
          </a:p>
          <a:p>
            <a:pPr marL="0" indent="0">
              <a:buNone/>
            </a:pPr>
            <a:r>
              <a:rPr lang="fr-FR" i="1" dirty="0"/>
              <a:t>Une vertu est une bonne manière de répondre aux exigences d’une situation. </a:t>
            </a:r>
          </a:p>
          <a:p>
            <a:pPr marL="0" indent="0">
              <a:buNone/>
            </a:pPr>
            <a:r>
              <a:rPr lang="fr-FR" dirty="0"/>
              <a:t>Cette définition nous amène à identifier 5 composantes : </a:t>
            </a:r>
          </a:p>
          <a:p>
            <a:pPr marL="514350" indent="-514350">
              <a:buAutoNum type="arabicPeriod"/>
            </a:pPr>
            <a:r>
              <a:rPr lang="fr-FR" dirty="0"/>
              <a:t>Discerner les éléments </a:t>
            </a:r>
            <a:r>
              <a:rPr lang="fr-FR" dirty="0" err="1"/>
              <a:t>pertinets</a:t>
            </a:r>
            <a:r>
              <a:rPr lang="fr-FR" dirty="0"/>
              <a:t> qui confèrent une dimension morale à la situation. </a:t>
            </a:r>
          </a:p>
          <a:p>
            <a:pPr marL="514350" indent="-514350">
              <a:buAutoNum type="arabicPeriod"/>
            </a:pPr>
            <a:r>
              <a:rPr lang="fr-FR" dirty="0"/>
              <a:t>Ressentir les émotions appropriées.</a:t>
            </a:r>
          </a:p>
          <a:p>
            <a:pPr marL="514350" indent="-514350">
              <a:buAutoNum type="arabicPeriod"/>
            </a:pPr>
            <a:r>
              <a:rPr lang="fr-FR" dirty="0"/>
              <a:t>Cerner la valeur ou le bien le plus important à respecter, à promouvoir, à protéger. </a:t>
            </a:r>
          </a:p>
          <a:p>
            <a:pPr marL="514350" indent="-514350">
              <a:buAutoNum type="arabicPeriod"/>
            </a:pPr>
            <a:r>
              <a:rPr lang="fr-FR" dirty="0"/>
              <a:t>Déterminer l’objectif pratique à atteindre et concevoir un projet d’action adapté à cet objectif. </a:t>
            </a:r>
          </a:p>
          <a:p>
            <a:pPr marL="514350" indent="-514350">
              <a:buAutoNum type="arabicPeriod"/>
            </a:pPr>
            <a:r>
              <a:rPr lang="fr-FR" dirty="0"/>
              <a:t>Mettre en œuvre adéquatement ce projet d’action. </a:t>
            </a:r>
          </a:p>
          <a:p>
            <a:pPr marL="0" indent="0">
              <a:buNone/>
            </a:pPr>
            <a:endParaRPr lang="fr-FR" dirty="0"/>
          </a:p>
        </p:txBody>
      </p:sp>
    </p:spTree>
    <p:extLst>
      <p:ext uri="{BB962C8B-B14F-4D97-AF65-F5344CB8AC3E}">
        <p14:creationId xmlns:p14="http://schemas.microsoft.com/office/powerpoint/2010/main" val="39347516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218FD79-9E83-FA44-8C26-8B8DA7B82BFD}"/>
              </a:ext>
            </a:extLst>
          </p:cNvPr>
          <p:cNvSpPr>
            <a:spLocks noGrp="1"/>
          </p:cNvSpPr>
          <p:nvPr>
            <p:ph idx="1"/>
          </p:nvPr>
        </p:nvSpPr>
        <p:spPr>
          <a:xfrm>
            <a:off x="838200" y="463826"/>
            <a:ext cx="10515600" cy="5713137"/>
          </a:xfrm>
        </p:spPr>
        <p:txBody>
          <a:bodyPr/>
          <a:lstStyle/>
          <a:p>
            <a:pPr marL="0" indent="0" algn="ctr">
              <a:buNone/>
            </a:pPr>
            <a:r>
              <a:rPr lang="fr-FR" dirty="0"/>
              <a:t>Une affaire de degrés</a:t>
            </a:r>
          </a:p>
          <a:p>
            <a:pPr marL="0" indent="0">
              <a:buNone/>
            </a:pPr>
            <a:endParaRPr lang="fr-FR" dirty="0"/>
          </a:p>
          <a:p>
            <a:pPr marL="0" indent="0">
              <a:buNone/>
            </a:pPr>
            <a:r>
              <a:rPr lang="fr-FR" dirty="0"/>
              <a:t>La possession des vertus est une affaire de degrés. On peut être plus ou moins courageux ou généreux. Et personne ne peut se targuer de posséder parfaitement toutes les vertus. </a:t>
            </a:r>
          </a:p>
        </p:txBody>
      </p:sp>
    </p:spTree>
    <p:extLst>
      <p:ext uri="{BB962C8B-B14F-4D97-AF65-F5344CB8AC3E}">
        <p14:creationId xmlns:p14="http://schemas.microsoft.com/office/powerpoint/2010/main" val="25565378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3A018A1-0D30-AB4F-87F6-185F94C794AC}"/>
              </a:ext>
            </a:extLst>
          </p:cNvPr>
          <p:cNvSpPr>
            <a:spLocks noGrp="1"/>
          </p:cNvSpPr>
          <p:nvPr>
            <p:ph idx="1"/>
          </p:nvPr>
        </p:nvSpPr>
        <p:spPr>
          <a:xfrm>
            <a:off x="838200" y="781878"/>
            <a:ext cx="10515600" cy="5395085"/>
          </a:xfrm>
        </p:spPr>
        <p:txBody>
          <a:bodyPr/>
          <a:lstStyle/>
          <a:p>
            <a:pPr marL="0" indent="0" algn="ctr">
              <a:buNone/>
            </a:pPr>
            <a:r>
              <a:rPr lang="fr-FR" dirty="0"/>
              <a:t>Le développement des vertus et des vices</a:t>
            </a:r>
          </a:p>
          <a:p>
            <a:pPr marL="0" indent="0">
              <a:buNone/>
            </a:pPr>
            <a:endParaRPr lang="fr-FR" dirty="0"/>
          </a:p>
          <a:p>
            <a:pPr marL="0" indent="0">
              <a:buNone/>
            </a:pPr>
            <a:endParaRPr lang="fr-FR" dirty="0"/>
          </a:p>
          <a:p>
            <a:endParaRPr lang="fr-FR" dirty="0"/>
          </a:p>
        </p:txBody>
      </p:sp>
    </p:spTree>
    <p:extLst>
      <p:ext uri="{BB962C8B-B14F-4D97-AF65-F5344CB8AC3E}">
        <p14:creationId xmlns:p14="http://schemas.microsoft.com/office/powerpoint/2010/main" val="31558821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815D501-6AF1-5B4D-9F54-0215BDFDB661}"/>
              </a:ext>
            </a:extLst>
          </p:cNvPr>
          <p:cNvSpPr>
            <a:spLocks noGrp="1"/>
          </p:cNvSpPr>
          <p:nvPr>
            <p:ph idx="1"/>
          </p:nvPr>
        </p:nvSpPr>
        <p:spPr>
          <a:xfrm>
            <a:off x="838200" y="397565"/>
            <a:ext cx="10515600" cy="5779398"/>
          </a:xfrm>
        </p:spPr>
        <p:txBody>
          <a:bodyPr/>
          <a:lstStyle/>
          <a:p>
            <a:pPr marL="0" indent="0" algn="ctr">
              <a:buNone/>
            </a:pPr>
            <a:r>
              <a:rPr lang="fr-FR" dirty="0"/>
              <a:t>Bilan critique de l’éthique des vertus</a:t>
            </a:r>
          </a:p>
          <a:p>
            <a:pPr marL="0" indent="0" algn="ctr">
              <a:buNone/>
            </a:pPr>
            <a:endParaRPr lang="fr-FR" dirty="0"/>
          </a:p>
          <a:p>
            <a:pPr marL="0" indent="0">
              <a:buNone/>
            </a:pPr>
            <a:r>
              <a:rPr lang="fr-FR" dirty="0"/>
              <a:t>On peut adresser trois critiques principales à l’éthique des vertus :</a:t>
            </a:r>
          </a:p>
          <a:p>
            <a:pPr marL="0" indent="0">
              <a:buNone/>
            </a:pPr>
            <a:endParaRPr lang="fr-FR" dirty="0"/>
          </a:p>
          <a:p>
            <a:pPr marL="514350" indent="-514350">
              <a:buAutoNum type="arabicPeriod"/>
            </a:pPr>
            <a:r>
              <a:rPr lang="fr-FR" dirty="0"/>
              <a:t>Elle ne fournit pas de principes généraux capables de nous aider à déterminer avec clarté la bonne action à faire dans une situation donnée. </a:t>
            </a:r>
          </a:p>
          <a:p>
            <a:pPr marL="514350" indent="-514350">
              <a:buAutoNum type="arabicPeriod"/>
            </a:pPr>
            <a:r>
              <a:rPr lang="fr-FR" dirty="0"/>
              <a:t>Elle ne permet pas de délimiter le moral et le non-moral.</a:t>
            </a:r>
          </a:p>
          <a:p>
            <a:pPr marL="514350" indent="-514350">
              <a:buAutoNum type="arabicPeriod"/>
            </a:pPr>
            <a:r>
              <a:rPr lang="fr-FR" dirty="0"/>
              <a:t>Son analyse de la justice s’intègre mal à son cadre d’ensemble. </a:t>
            </a:r>
          </a:p>
        </p:txBody>
      </p:sp>
    </p:spTree>
    <p:extLst>
      <p:ext uri="{BB962C8B-B14F-4D97-AF65-F5344CB8AC3E}">
        <p14:creationId xmlns:p14="http://schemas.microsoft.com/office/powerpoint/2010/main" val="144610288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BBBBB44617C9D41B212B2E264D58958" ma:contentTypeVersion="8" ma:contentTypeDescription="Crée un document." ma:contentTypeScope="" ma:versionID="db32244900aee1cf7ee86590eeea5cbe">
  <xsd:schema xmlns:xsd="http://www.w3.org/2001/XMLSchema" xmlns:xs="http://www.w3.org/2001/XMLSchema" xmlns:p="http://schemas.microsoft.com/office/2006/metadata/properties" xmlns:ns2="e44605a1-2ceb-48c5-9784-b5005a007fc4" targetNamespace="http://schemas.microsoft.com/office/2006/metadata/properties" ma:root="true" ma:fieldsID="f010270911b1ae6f862ea6ad5126f90c" ns2:_="">
    <xsd:import namespace="e44605a1-2ceb-48c5-9784-b5005a007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4605a1-2ceb-48c5-9784-b5005a007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8B8F50-E1F4-4E6D-A655-10B1C0915567}">
  <ds:schemaRefs>
    <ds:schemaRef ds:uri="http://schemas.microsoft.com/sharepoint/v3/contenttype/forms"/>
  </ds:schemaRefs>
</ds:datastoreItem>
</file>

<file path=customXml/itemProps2.xml><?xml version="1.0" encoding="utf-8"?>
<ds:datastoreItem xmlns:ds="http://schemas.openxmlformats.org/officeDocument/2006/customXml" ds:itemID="{57A364A7-50A5-4804-AFC8-3D3341EFCED5}"/>
</file>

<file path=customXml/itemProps3.xml><?xml version="1.0" encoding="utf-8"?>
<ds:datastoreItem xmlns:ds="http://schemas.openxmlformats.org/officeDocument/2006/customXml" ds:itemID="{01E57827-27E5-4848-8A02-4A81247B6AD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612</TotalTime>
  <Words>26650</Words>
  <Application>Microsoft Macintosh PowerPoint</Application>
  <PresentationFormat>Grand écran</PresentationFormat>
  <Paragraphs>1333</Paragraphs>
  <Slides>173</Slides>
  <Notes>57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173</vt:i4>
      </vt:variant>
    </vt:vector>
  </HeadingPairs>
  <TitlesOfParts>
    <vt:vector size="181" baseType="lpstr">
      <vt:lpstr>Arial</vt:lpstr>
      <vt:lpstr>Calibri</vt:lpstr>
      <vt:lpstr>Calibri Light</vt:lpstr>
      <vt:lpstr>Cambria</vt:lpstr>
      <vt:lpstr>Gotham Medium</vt:lpstr>
      <vt:lpstr>Times New Roman</vt:lpstr>
      <vt:lpstr>Wingdings</vt:lpstr>
      <vt:lpstr>Thème Office</vt:lpstr>
      <vt:lpstr>Introduction à l’éthique et à la philosophie morale</vt:lpstr>
      <vt:lpstr>Introduction à l’éthique et à la philosophie morale</vt:lpstr>
      <vt:lpstr>Introduction à l’éthique et à la philosophie morale</vt:lpstr>
      <vt:lpstr>Introduction à l’éthique et à la philosophie  morale</vt:lpstr>
      <vt:lpstr>Présentation PowerPoint</vt:lpstr>
      <vt:lpstr>A) Place de l’enseignement en éthique dans le cursus</vt:lpstr>
      <vt:lpstr>Présentation PowerPoint</vt:lpstr>
      <vt:lpstr>Présentation PowerPoint</vt:lpstr>
      <vt:lpstr>Remarques importantes sur le cours </vt:lpstr>
      <vt:lpstr>Remarques importantes sur le cours </vt:lpstr>
      <vt:lpstr>Remarques importantes sur le cours </vt:lpstr>
      <vt:lpstr>Remarques importantes sur le cours </vt:lpstr>
      <vt:lpstr>B) « Sens moral », éthique et morale : premières remarques</vt:lpstr>
      <vt:lpstr>Qu’est-ce que la morale ?  </vt:lpstr>
      <vt:lpstr>Première définition de la morale. </vt:lpstr>
      <vt:lpstr>Deux types d’exigences morales</vt:lpstr>
      <vt:lpstr> Le sens moral, forme culturelle ou universelle ?  </vt:lpstr>
      <vt:lpstr>1 La conscience morale</vt:lpstr>
      <vt:lpstr> 2 Le sens des valeurs </vt:lpstr>
      <vt:lpstr>L’éthique et la philosophie morale : quelques définitions (1/2)</vt:lpstr>
      <vt:lpstr>L’éthique et la philosophie morale : quelques définitions (2/2)</vt:lpstr>
      <vt:lpstr>Présentation PowerPoint</vt:lpstr>
      <vt:lpstr>Présentation PowerPoint</vt:lpstr>
      <vt:lpstr>Ethique et morale : quelles différences ? (1/4)</vt:lpstr>
      <vt:lpstr>Ethique et morale : quelles différences ? (2/4)</vt:lpstr>
      <vt:lpstr>Ethique et morale : quelles différences ? (3/4)</vt:lpstr>
      <vt:lpstr>Ethique et morale : quelles différences ? (4/4)</vt:lpstr>
      <vt:lpstr>C) Petit lexique connexe 1. Justice 2. Vertu 3. Valeurs 4. Déontonlogie 5. Ethique de l'ingénieur</vt:lpstr>
      <vt:lpstr>D’autres termes à distinguer : la justice (1/2) </vt:lpstr>
      <vt:lpstr>D’autres termes à distinguer : la justice (2/2) </vt:lpstr>
      <vt:lpstr>D’autres termes à distinguer : la vertu</vt:lpstr>
      <vt:lpstr>D’autres termes à distinguer : les valeurs</vt:lpstr>
      <vt:lpstr>D’autres termes à distinguer : déontologie </vt:lpstr>
      <vt:lpstr>D’autres termes à distinguer : éthique de l'ingénieur</vt:lpstr>
      <vt:lpstr>Présentation PowerPoint</vt:lpstr>
      <vt:lpstr>D’autres termes à distinguer : la bioéthique</vt:lpstr>
      <vt:lpstr>D) Vers la position d’une problématique éthique</vt:lpstr>
      <vt:lpstr>L’existence d’un problème moral  1) La règle morale et l'exception  2) La rigidité des règles face à l’émergence du nouveau  3) La diversité des normes morales et le conflit des valeurs  4) La singularité de chaque situation et la solitude de la décision éthique</vt:lpstr>
      <vt:lpstr>La règle morale et l'exception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L’émergence du nouveau et les évolutions éthiques</vt:lpstr>
      <vt:lpstr>Présentation PowerPoint</vt:lpstr>
      <vt:lpstr>Présentation PowerPoint</vt:lpstr>
      <vt:lpstr>La diversité des normes et le conflit des valeurs</vt:lpstr>
      <vt:lpstr>Présentation PowerPoint</vt:lpstr>
      <vt:lpstr>Présentation PowerPoint</vt:lpstr>
      <vt:lpstr>La singularité de chaque situation et la solitude de la décision éthique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 Présentation des principaux courants de la philosophie morale</vt:lpstr>
      <vt:lpstr>Quelques distinctions</vt:lpstr>
      <vt:lpstr>Présentation PowerPoint</vt:lpstr>
      <vt:lpstr>Présentation PowerPoint</vt:lpstr>
      <vt:lpstr>Les trois grands courants éthiques</vt:lpstr>
      <vt:lpstr>Les trois grands courants éthiques</vt:lpstr>
      <vt:lpstr>Les trois grands courants éthiques</vt:lpstr>
      <vt:lpstr>Les trois grands courants éthiques</vt:lpstr>
      <vt:lpstr>Introduction à la philosophie éthique et morale</vt:lpstr>
      <vt:lpstr>Présentation PowerPoint</vt:lpstr>
      <vt:lpstr>A) Ethiques platoniciennes et aristotéliciennes </vt:lpstr>
      <vt:lpstr>Remarques préliminaires</vt:lpstr>
      <vt:lpstr>Alliance entre bonheur et vertus (eudémonisme), unité des vertus : telles sont les deux caractéristiques principales de l'éthique des vertus. Une telle alliance est au cœur de la plupart des philosophies de la Grèce antique.</vt:lpstr>
      <vt:lpstr>L’éthique de Platon Une éthique anti-relativiste</vt:lpstr>
      <vt:lpstr>L’éthique de Platon La portée politique de l’éthique</vt:lpstr>
      <vt:lpstr>L’éthique de Platon Une conception hiérarchique de l’âme et de la cité</vt:lpstr>
      <vt:lpstr>L’éthique d’Aristote Le modèle des éthiques de la vertu</vt:lpstr>
      <vt:lpstr>L’éthique d’Aristote L’importance de l’habitude et le “juste milieu”</vt:lpstr>
      <vt:lpstr>L’éthique d’Aristote Les conditions de l’exercice de la “vertu”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Introduction à la philosophie éthique et morale</vt:lpstr>
      <vt:lpstr>Présentation PowerPoint</vt:lpstr>
      <vt:lpstr>A) De la Renaissance aux Lumières,  la morale et l’entrée dans la modernité</vt:lpstr>
      <vt:lpstr>Doit-on toujours dire la vérité ?  La controverse Kant/Constant</vt:lpstr>
      <vt:lpstr>Présentation PowerPoint</vt:lpstr>
      <vt:lpstr>Présentation PowerPoint</vt:lpstr>
      <vt:lpstr>Plusieurs dilemmes</vt:lpstr>
      <vt:lpstr>Présentation PowerPoint</vt:lpstr>
      <vt:lpstr>3) Quand vous l’aurez trompé(e), le direz-vous à votre ami(e) ?</vt:lpstr>
      <vt:lpstr>Le Renaissance et l’entrée dans la modernité, un renouveau de la réflexion morale</vt:lpstr>
      <vt:lpstr>Le contexte culturel des Lumières</vt:lpstr>
      <vt:lpstr>B) La révolution de la morale kantienne</vt:lpstr>
      <vt:lpstr>Les enjeux d'une morale déontologique</vt:lpstr>
      <vt:lpstr>La révolution de la morale kantienne</vt:lpstr>
      <vt:lpstr>La révolution de la morale kantienne ...</vt:lpstr>
      <vt:lpstr>La révolution de la morale kantienne Détermination autonome de la volonté et rejet du conséquentialisme</vt:lpstr>
      <vt:lpstr>La révolution de la morale kantienne Détermination autonome de la volonté et rejet du conséquentialisme</vt:lpstr>
      <vt:lpstr>Les formulations de l’impératif catégorique Première formulation</vt:lpstr>
      <vt:lpstr>Les formulations de l’impératif catégorique Deuxième formulation</vt:lpstr>
      <vt:lpstr>La morale kantienne, une morale de la raison : forces et faiblesses</vt:lpstr>
      <vt:lpstr>C) Controverses et critiques</vt:lpstr>
      <vt:lpstr>Les critiques de la morale kantienne Le sentiment contre la raison</vt:lpstr>
      <vt:lpstr>La critique hégélienne </vt:lpstr>
      <vt:lpstr>La critique utilitarisme du déontologisme</vt:lpstr>
      <vt:lpstr>La critique utilitariste/conséquentialiste (1/2)</vt:lpstr>
      <vt:lpstr>La critique utilitariste/conséquentialiste (2/2)</vt:lpstr>
      <vt:lpstr>Utilitarisme vs déontologisme</vt:lpstr>
      <vt:lpstr>La réhabilitation du déontologisme : la théorie de la justice de Rawls</vt:lpstr>
      <vt:lpstr>Réhabilitation du déontologisme La critique par Rawls de l'utilitarisme</vt:lpstr>
      <vt:lpstr>Réhabilitation du déontologisme La critique par Rawls de l'utilitarisme</vt:lpstr>
      <vt:lpstr>Les lacune de l'anthropologie libérale : éthique et pensées du soupçon (Nietzsche, Freud)</vt:lpstr>
      <vt:lpstr>Les lacunes de l'anthropologie libérale La critique nietzschéenne</vt:lpstr>
      <vt:lpstr>Les lacunes de l'anthropologie libérale La perspective psychanalytique</vt:lpstr>
      <vt:lpstr>Introduction à la philosophie éthique et morale</vt:lpstr>
      <vt:lpstr>Présentation PowerPoint</vt:lpstr>
      <vt:lpstr>A) Eléments de contexte historique</vt:lpstr>
      <vt:lpstr>Eléments de contexte historique Les deux premières révolutions industrielles</vt:lpstr>
      <vt:lpstr>Eléments de contexte historique L’après-guerre</vt:lpstr>
      <vt:lpstr>Eléments de contexte historique Autour de Mai 68</vt:lpstr>
      <vt:lpstr>Eléments de contexte historique La conjoncture actuelle</vt:lpstr>
      <vt:lpstr>Quelques grands enjeux éthiques et politiques de notre temps</vt:lpstr>
      <vt:lpstr>Le défi démocratique Revitaliser la démocratie, contre le "malaise démocratique"</vt:lpstr>
      <vt:lpstr>Le défi démocratique Le danger éthique de la passivité</vt:lpstr>
      <vt:lpstr>Le défi démocratique L'enjeu de la désobéissance civile</vt:lpstr>
      <vt:lpstr>Présentation PowerPoint</vt:lpstr>
      <vt:lpstr>Présentation PowerPoint</vt:lpstr>
      <vt:lpstr>Espace public, liberté d'expression et éthique</vt:lpstr>
      <vt:lpstr>Le défi écologique</vt:lpstr>
      <vt:lpstr>Ethique, science et technologie La problématique environnementale</vt:lpstr>
      <vt:lpstr>Présentation PowerPoint</vt:lpstr>
      <vt:lpstr>Les enjeux éthiques de l'écologie</vt:lpstr>
      <vt:lpstr>Ethique, science et technologie L'animal a-t-il des droits ? </vt:lpstr>
      <vt:lpstr>Ethique, science et technologie L'animal a-t-il des droits ? </vt:lpstr>
      <vt:lpstr>Est-il immoral de manger de la viande ?</vt:lpstr>
      <vt:lpstr>Le défi du numérique</vt:lpstr>
      <vt:lpstr>L'éthique médicale</vt:lpstr>
      <vt:lpstr>La bioéthique</vt:lpstr>
      <vt:lpstr>La bioéthique</vt:lpstr>
      <vt:lpstr>La bioéthique</vt:lpstr>
      <vt:lpstr>Le défi de la bioéthique</vt:lpstr>
      <vt:lpstr>Le défi des migrations</vt:lpstr>
      <vt:lpstr>Le défi des inégalités économiques </vt:lpstr>
      <vt:lpstr>Le défi des discriminations et pour la "société inclusive" :</vt:lpstr>
      <vt:lpstr>Nouveaux enjeux de l'éthique : au-delà de l'anthropologie libérale, le souci du monde commun</vt:lpstr>
      <vt:lpstr>B) Quelques grands enjeux éthiques actuels :  a) Science et technique b) Ethique, politique et démocratie c) Justice sociale d) Quête de sens</vt:lpstr>
      <vt:lpstr>B) Quelques grands enjeux éthiques actuels :  a) Science et technique b) Ethique, politique et démocratie b) Justice sociale c) Quête de sens</vt:lpstr>
      <vt:lpstr>B) Quelques grands enjeux éthiques actuels :  a) Science et technique b) Ethique, politique et démocratie b) Justice sociale c) Quête de sens</vt:lpstr>
      <vt:lpstr>B) Quelques grands enjeux éthiques actuels :  a) Science et technique b) Ethique, politique et démocratie c) Justice sociale d) Quête de sens</vt:lpstr>
      <vt:lpstr>B) Quelques grands enjeux éthiques actuels :  a) Science et technique b) Ethique, politique et démocratie c) Justice sociale d) Quête de sens</vt:lpstr>
      <vt:lpstr>Les souffrances psychiques actuelles Quelle vision de l'humain et de ses finalités ?</vt:lpstr>
      <vt:lpstr>Les souffrances psychiques actuelles Quelle vision de l'humain et de ses finalités ?</vt:lpstr>
      <vt:lpstr>Conclusion : le sens de la quête de sens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Alexis Weinberg</dc:creator>
  <cp:lastModifiedBy>Pierre Plancoulaine</cp:lastModifiedBy>
  <cp:revision>276</cp:revision>
  <dcterms:created xsi:type="dcterms:W3CDTF">2021-08-26T15:31:52Z</dcterms:created>
  <dcterms:modified xsi:type="dcterms:W3CDTF">2024-08-29T17:02:12Z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0x0101004BBBBB44617C9D41B212B2E264D58958</vt:lpwstr>
  </property>
</Properties>
</file>